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Default Extension="jp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6523b62ba32ba2.png"/>
  <Relationship Id="rId3" Type="http://schemas.openxmlformats.org/officeDocument/2006/relationships/image" Target="../media/image_6722fc794f1d57de.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556f7e3fa77750a.jpg"/>
  <Relationship Id="rId3" Type="http://schemas.openxmlformats.org/officeDocument/2006/relationships/image" Target="../media/image_6722fc794f1d57de.pn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0B2E33"/>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solidFill>
            <a:srgbClr val="0B2E33">
              <a:alpha val="57999"/>
            </a:srgbClr>
          </a:solidFill>
          <a:ln>
            <a:noFill/>
          </a:ln>
        </p:spPr>
      </p:sp>
      <p:sp>
        <p:nvSpPr>
          <p:cNvPr id="5" name="Rectangle 5"/>
          <p:cNvSpPr/>
          <p:nvPr/>
        </p:nvSpPr>
        <p:spPr>
          <a:xfrm>
            <a:off x="762000" y="1390650"/>
            <a:ext cx="1695450" cy="342900"/>
          </a:xfrm>
          <a:prstGeom prst="rect">
            <a:avLst/>
          </a:prstGeom>
          <a:solidFill>
            <a:srgbClr val="47BCC6"/>
          </a:solidFill>
          <a:ln>
            <a:noFill/>
          </a:ln>
        </p:spPr>
      </p:sp>
      <p:sp>
        <p:nvSpPr>
          <p:cNvPr id="6" name="TextBox 6"/>
          <p:cNvSpPr txBox="1"/>
          <p:nvPr/>
        </p:nvSpPr>
        <p:spPr>
          <a:xfrm>
            <a:off x="926211" y="1474946"/>
            <a:ext cx="1145353" cy="278702"/>
          </a:xfrm>
          <a:prstGeom prst="rect">
            <a:avLst/>
          </a:prstGeom>
          <a:noFill/>
          <a:ln>
            <a:noFill/>
          </a:ln>
        </p:spPr>
        <p:txBody>
          <a:bodyPr wrap="none" lIns="0" tIns="0" rIns="0" bIns="0" anchor="t" anchorCtr="0">
            <a:spAutoFit/>
          </a:bodyPr>
          <a:lstStyle/>
          <a:p>
            <a:pPr algn="l"/>
            <a:r>
              <a:rPr lang="en-US" sz="1420" b="1" spc="75" dirty="0">
                <a:solidFill>
                  <a:srgbClr val="FFFFFF"/>
                </a:solidFill>
                <a:latin typeface="Zen Kaku Gothic New"/>
                <a:ea typeface="Zen Kaku Gothic New"/>
                <a:cs typeface="Zen Kaku Gothic New"/>
              </a:rPr>
              <a:t>TRAINING</a:t>
            </a:r>
          </a:p>
        </p:txBody>
      </p:sp>
      <p:sp>
        <p:nvSpPr>
          <p:cNvPr id="7" name="TextBox 7"/>
          <p:cNvSpPr txBox="1"/>
          <p:nvPr/>
        </p:nvSpPr>
        <p:spPr>
          <a:xfrm>
            <a:off x="750570" y="2519362"/>
            <a:ext cx="2994660" cy="440055"/>
          </a:xfrm>
          <a:prstGeom prst="rect">
            <a:avLst/>
          </a:prstGeom>
          <a:noFill/>
          <a:ln>
            <a:noFill/>
          </a:ln>
        </p:spPr>
        <p:txBody>
          <a:bodyPr wrap="none" lIns="0" tIns="0" rIns="0" bIns="0" anchor="t" anchorCtr="0">
            <a:spAutoFit/>
          </a:bodyPr>
          <a:lstStyle/>
          <a:p>
            <a:pPr algn="l"/>
            <a:r>
              <a:rPr lang="zh-CN" sz="2250" dirty="0">
                <a:solidFill>
                  <a:srgbClr val="A3DDE3"/>
                </a:solidFill>
                <a:latin typeface="Zen Kaku Gothic New"/>
                <a:ea typeface="Zen Kaku Gothic New"/>
                <a:cs typeface="Zen Kaku Gothic New"/>
              </a:rPr>
              <a:t>下流工程担当向け</a:t>
            </a:r>
          </a:p>
        </p:txBody>
      </p:sp>
      <p:sp>
        <p:nvSpPr>
          <p:cNvPr id="8" name="TextBox 8"/>
          <p:cNvSpPr txBox="1"/>
          <p:nvPr/>
        </p:nvSpPr>
        <p:spPr>
          <a:xfrm>
            <a:off x="742950" y="2975610"/>
            <a:ext cx="7320130" cy="819150"/>
          </a:xfrm>
          <a:prstGeom prst="rect">
            <a:avLst/>
          </a:prstGeom>
          <a:noFill/>
          <a:ln>
            <a:noFill/>
          </a:ln>
        </p:spPr>
        <p:txBody>
          <a:bodyPr wrap="none" lIns="0" tIns="0" rIns="0" bIns="0" anchor="t" anchorCtr="0">
            <a:spAutoFit/>
          </a:bodyPr>
          <a:lstStyle/>
          <a:p>
            <a:pPr algn="l"/>
            <a:r>
              <a:rPr lang="zh-CN" sz="4200" b="1" dirty="0">
                <a:solidFill>
                  <a:srgbClr val="FFFFFF"/>
                </a:solidFill>
                <a:latin typeface="Zen Kaku Gothic New"/>
                <a:ea typeface="Zen Kaku Gothic New"/>
                <a:cs typeface="Zen Kaku Gothic New"/>
              </a:rPr>
              <a:t>Claude Code 活用研修</a:t>
            </a:r>
          </a:p>
        </p:txBody>
      </p:sp>
      <p:sp>
        <p:nvSpPr>
          <p:cNvPr id="9" name="TextBox 9"/>
          <p:cNvSpPr txBox="1"/>
          <p:nvPr/>
        </p:nvSpPr>
        <p:spPr>
          <a:xfrm>
            <a:off x="749046" y="3763328"/>
            <a:ext cx="5693283" cy="498729"/>
          </a:xfrm>
          <a:prstGeom prst="rect">
            <a:avLst/>
          </a:prstGeom>
          <a:noFill/>
          <a:ln>
            <a:noFill/>
          </a:ln>
        </p:spPr>
        <p:txBody>
          <a:bodyPr wrap="none" lIns="0" tIns="0" rIns="0" bIns="0" anchor="t" anchorCtr="0">
            <a:spAutoFit/>
          </a:bodyPr>
          <a:lstStyle/>
          <a:p>
            <a:pPr algn="l"/>
            <a:r>
              <a:rPr lang="zh-CN" sz="2550" b="1" dirty="0">
                <a:solidFill>
                  <a:srgbClr val="A3DDE3"/>
                </a:solidFill>
                <a:latin typeface="Zen Kaku Gothic New"/>
                <a:ea typeface="Zen Kaku Gothic New"/>
                <a:cs typeface="Zen Kaku Gothic New"/>
              </a:rPr>
              <a:t>Day3 壊れたときに効く動き</a:t>
            </a:r>
          </a:p>
        </p:txBody>
      </p:sp>
      <p:sp>
        <p:nvSpPr>
          <p:cNvPr id="10" name="Rectangle 10"/>
          <p:cNvSpPr/>
          <p:nvPr/>
        </p:nvSpPr>
        <p:spPr>
          <a:xfrm>
            <a:off x="762000" y="4305300"/>
            <a:ext cx="5334000" cy="19050"/>
          </a:xfrm>
          <a:prstGeom prst="rect">
            <a:avLst/>
          </a:prstGeom>
          <a:solidFill>
            <a:srgbClr val="47BCC6"/>
          </a:solidFill>
          <a:ln>
            <a:noFill/>
          </a:ln>
        </p:spPr>
      </p:sp>
      <p:sp>
        <p:nvSpPr>
          <p:cNvPr id="11" name="TextBox 11"/>
          <p:cNvSpPr txBox="1"/>
          <p:nvPr/>
        </p:nvSpPr>
        <p:spPr>
          <a:xfrm>
            <a:off x="753618" y="4603432"/>
            <a:ext cx="2700052" cy="322707"/>
          </a:xfrm>
          <a:prstGeom prst="rect">
            <a:avLst/>
          </a:prstGeom>
          <a:noFill/>
          <a:ln>
            <a:noFill/>
          </a:ln>
        </p:spPr>
        <p:txBody>
          <a:bodyPr wrap="none" lIns="0" tIns="0" rIns="0" bIns="0" anchor="t" anchorCtr="0">
            <a:spAutoFit/>
          </a:bodyPr>
          <a:lstStyle/>
          <a:p>
            <a:pPr algn="l"/>
            <a:r>
              <a:rPr lang="zh-CN" sz="1650" dirty="0">
                <a:solidFill>
                  <a:srgbClr val="E6E6E6"/>
                </a:solidFill>
                <a:latin typeface="Zen Kaku Gothic New"/>
                <a:ea typeface="Zen Kaku Gothic New"/>
                <a:cs typeface="Zen Kaku Gothic New"/>
              </a:rPr>
              <a:t>2026年9月17日（木）</a:t>
            </a:r>
          </a:p>
        </p:txBody>
      </p:sp>
      <p:sp>
        <p:nvSpPr>
          <p:cNvPr id="12" name="TextBox 12"/>
          <p:cNvSpPr txBox="1"/>
          <p:nvPr/>
        </p:nvSpPr>
        <p:spPr>
          <a:xfrm>
            <a:off x="753618" y="4965382"/>
            <a:ext cx="6636448" cy="322707"/>
          </a:xfrm>
          <a:prstGeom prst="rect">
            <a:avLst/>
          </a:prstGeom>
          <a:noFill/>
          <a:ln>
            <a:noFill/>
          </a:ln>
        </p:spPr>
        <p:txBody>
          <a:bodyPr wrap="none" lIns="0" tIns="0" rIns="0" bIns="0" anchor="t" anchorCtr="0">
            <a:spAutoFit/>
          </a:bodyPr>
          <a:lstStyle/>
          <a:p>
            <a:pPr algn="l"/>
            <a:r>
              <a:rPr lang="zh-CN" sz="1650" dirty="0">
                <a:solidFill>
                  <a:srgbClr val="E6E6E6"/>
                </a:solidFill>
                <a:latin typeface="Zen Kaku Gothic New"/>
                <a:ea typeface="Zen Kaku Gothic New"/>
                <a:cs typeface="Zen Kaku Gothic New"/>
              </a:rPr>
              <a:t>株式会社インフォメーション・ディベロプメント 御中</a:t>
            </a:r>
          </a:p>
        </p:txBody>
      </p:sp>
      <p:sp>
        <p:nvSpPr>
          <p:cNvPr id="13" name="Rectangle 13"/>
          <p:cNvSpPr/>
          <p:nvPr/>
        </p:nvSpPr>
        <p:spPr>
          <a:xfrm>
            <a:off x="0" y="5753100"/>
            <a:ext cx="12192000" cy="1104900"/>
          </a:xfrm>
          <a:prstGeom prst="rect">
            <a:avLst/>
          </a:prstGeom>
          <a:solidFill>
            <a:srgbClr val="FFFFFF"/>
          </a:solidFill>
          <a:ln>
            <a:noFill/>
          </a:ln>
        </p:spPr>
      </p:sp>
      <p:pic>
        <p:nvPicPr>
          <p:cNvPr id="14" name="Image 14"/>
          <p:cNvPicPr>
            <a:picLocks noChangeAspect="1"/>
          </p:cNvPicPr>
          <p:nvPr/>
        </p:nvPicPr>
        <p:blipFill>
          <a:blip r:embed="rId3"/>
          <a:stretch>
            <a:fillRect/>
          </a:stretch>
        </p:blipFill>
        <p:spPr>
          <a:xfrm>
            <a:off x="770735" y="5905500"/>
            <a:ext cx="1982779" cy="514350"/>
          </a:xfrm>
          <a:prstGeom prst="rect">
            <a:avLst/>
          </a:prstGeom>
        </p:spPr>
      </p:pic>
    </p:spTree>
  </p:cSld>
  <p:clrMapOvr>
    <a:masterClrMapping/>
  </p:clrMapOvr>
  <p:transition xmlns:p14="http://schemas.microsoft.com/office/powerpoint/2010/main" p14:dur="4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788795"/>
            <a:ext cx="4104208" cy="1905000"/>
          </a:xfrm>
          <a:prstGeom prst="rect">
            <a:avLst/>
          </a:prstGeom>
          <a:noFill/>
          <a:ln>
            <a:noFill/>
          </a:ln>
        </p:spPr>
        <p:txBody>
          <a:bodyPr wrap="none" lIns="0" tIns="0" rIns="0" bIns="0" anchor="t" anchorCtr="0">
            <a:spAutoFit/>
          </a:bodyPr>
          <a:lstStyle/>
          <a:p>
            <a:pPr algn="l"/>
            <a:r>
              <a:rPr lang="en-US" sz="9900" b="1" dirty="0">
                <a:solidFill>
                  <a:srgbClr val="47BCC6"/>
                </a:solidFill>
                <a:latin typeface="Zen Kaku Gothic New"/>
                <a:ea typeface="Zen Kaku Gothic New"/>
                <a:cs typeface="Zen Kaku Gothic New"/>
              </a:rPr>
              <a:t>D3-1</a:t>
            </a:r>
          </a:p>
        </p:txBody>
      </p:sp>
      <p:sp>
        <p:nvSpPr>
          <p:cNvPr id="6" name="TextBox 6"/>
          <p:cNvSpPr txBox="1"/>
          <p:nvPr/>
        </p:nvSpPr>
        <p:spPr>
          <a:xfrm>
            <a:off x="1163574" y="3208972"/>
            <a:ext cx="9333197"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StackOverflowError の原因特定</a:t>
            </a:r>
          </a:p>
        </p:txBody>
      </p:sp>
      <p:sp>
        <p:nvSpPr>
          <p:cNvPr id="7" name="Rectangle 7"/>
          <p:cNvSpPr/>
          <p:nvPr/>
        </p:nvSpPr>
        <p:spPr>
          <a:xfrm>
            <a:off x="1200150" y="3829050"/>
            <a:ext cx="4000500" cy="28575"/>
          </a:xfrm>
          <a:prstGeom prst="rect">
            <a:avLst/>
          </a:prstGeom>
          <a:solidFill>
            <a:srgbClr val="47BCC6"/>
          </a:solidFill>
          <a:ln>
            <a:noFill/>
          </a:ln>
        </p:spPr>
      </p:sp>
      <p:sp>
        <p:nvSpPr>
          <p:cNvPr id="8" name="TextBox 8"/>
          <p:cNvSpPr txBox="1"/>
          <p:nvPr/>
        </p:nvSpPr>
        <p:spPr>
          <a:xfrm>
            <a:off x="1192149" y="4116229"/>
            <a:ext cx="7816977" cy="955738"/>
          </a:xfrm>
          <a:prstGeom prst="rect">
            <a:avLst/>
          </a:prstGeom>
          <a:noFill/>
          <a:ln>
            <a:noFill/>
          </a:ln>
        </p:spPr>
        <p:txBody>
          <a:bodyPr wrap="square" lIns="0" tIns="0" rIns="0" bIns="0" anchor="t" anchorCtr="0"/>
          <a:lstStyle/>
          <a:p>
            <a:pPr algn="l">
              <a:lnSpc>
                <a:spcPts val="2550"/>
              </a:lnSpc>
            </a:pPr>
            <a:r>
              <a:rPr lang="zh-CN" sz="1580" dirty="0">
                <a:solidFill>
                  <a:srgbClr val="484848"/>
                </a:solidFill>
                <a:latin typeface="Zen Kaku Gothic New"/>
                <a:ea typeface="Zen Kaku Gothic New"/>
                <a:cs typeface="Zen Kaku Gothic New"/>
              </a:rPr>
              <a:t>深夜のバッチが落ちて、朝には数百行のスタックトレースだけが</a:t>
            </a:r>
          </a:p>
          <a:p>
            <a:pPr algn="l">
              <a:lnSpc>
                <a:spcPts val="2550"/>
              </a:lnSpc>
            </a:pPr>
            <a:r>
              <a:rPr lang="zh-CN" sz="1580" dirty="0">
                <a:solidFill>
                  <a:srgbClr val="484848"/>
                </a:solidFill>
                <a:latin typeface="Zen Kaku Gothic New"/>
                <a:ea typeface="Zen Kaku Gothic New"/>
                <a:cs typeface="Zen Kaku Gothic New"/>
              </a:rPr>
              <a:t>残っている場面を扱います。トレースは長さではなく形を見ます。</a:t>
            </a:r>
          </a:p>
          <a:p>
            <a:pPr algn="l">
              <a:lnSpc>
                <a:spcPts val="2550"/>
              </a:lnSpc>
            </a:pPr>
            <a:r>
              <a:rPr lang="zh-CN" sz="1580" dirty="0">
                <a:solidFill>
                  <a:srgbClr val="484848"/>
                </a:solidFill>
                <a:latin typeface="Zen Kaku Gothic New"/>
                <a:ea typeface="Zen Kaku Gothic New"/>
                <a:cs typeface="Zen Kaku Gothic New"/>
              </a:rPr>
              <a:t>つまずきの大半は、上から順に全部読もうとすることです。</a:t>
            </a:r>
          </a:p>
        </p:txBody>
      </p:sp>
      <p:sp>
        <p:nvSpPr>
          <p:cNvPr id="9" name="TextBox 9"/>
          <p:cNvSpPr txBox="1"/>
          <p:nvPr/>
        </p:nvSpPr>
        <p:spPr>
          <a:xfrm>
            <a:off x="1192911" y="5237321"/>
            <a:ext cx="14496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所要 [35min]</a:t>
            </a:r>
          </a:p>
        </p:txBody>
      </p:sp>
      <p:sp>
        <p:nvSpPr>
          <p:cNvPr id="10" name="Rectangle 10"/>
          <p:cNvSpPr/>
          <p:nvPr/>
        </p:nvSpPr>
        <p:spPr>
          <a:xfrm>
            <a:off x="609600" y="5676900"/>
            <a:ext cx="1752600" cy="457200"/>
          </a:xfrm>
          <a:prstGeom prst="roundRect">
            <a:avLst>
              <a:gd name="adj" fmla="val 12500"/>
            </a:avLst>
          </a:prstGeom>
          <a:solidFill>
            <a:srgbClr val="F3F3F3"/>
          </a:solidFill>
          <a:ln>
            <a:noFill/>
          </a:ln>
        </p:spPr>
      </p:sp>
      <p:sp>
        <p:nvSpPr>
          <p:cNvPr id="11" name="TextBox 11"/>
          <p:cNvSpPr txBox="1"/>
          <p:nvPr/>
        </p:nvSpPr>
        <p:spPr>
          <a:xfrm>
            <a:off x="1008126" y="5808821"/>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2" name="Rectangle 12"/>
          <p:cNvSpPr/>
          <p:nvPr/>
        </p:nvSpPr>
        <p:spPr>
          <a:xfrm>
            <a:off x="2438400" y="5676900"/>
            <a:ext cx="1752600" cy="457200"/>
          </a:xfrm>
          <a:prstGeom prst="roundRect">
            <a:avLst>
              <a:gd name="adj" fmla="val 12500"/>
            </a:avLst>
          </a:prstGeom>
          <a:solidFill>
            <a:srgbClr val="47BCC6"/>
          </a:solidFill>
          <a:ln>
            <a:noFill/>
          </a:ln>
        </p:spPr>
      </p:sp>
      <p:sp>
        <p:nvSpPr>
          <p:cNvPr id="13" name="TextBox 13"/>
          <p:cNvSpPr txBox="1"/>
          <p:nvPr/>
        </p:nvSpPr>
        <p:spPr>
          <a:xfrm>
            <a:off x="30148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D3-1</a:t>
            </a:r>
          </a:p>
        </p:txBody>
      </p:sp>
      <p:sp>
        <p:nvSpPr>
          <p:cNvPr id="14" name="Rectangle 14"/>
          <p:cNvSpPr/>
          <p:nvPr/>
        </p:nvSpPr>
        <p:spPr>
          <a:xfrm>
            <a:off x="4267200" y="5676900"/>
            <a:ext cx="1752600" cy="457200"/>
          </a:xfrm>
          <a:prstGeom prst="roundRect">
            <a:avLst>
              <a:gd name="adj" fmla="val 12500"/>
            </a:avLst>
          </a:prstGeom>
          <a:solidFill>
            <a:srgbClr val="F3F3F3"/>
          </a:solidFill>
          <a:ln>
            <a:noFill/>
          </a:ln>
        </p:spPr>
      </p:sp>
      <p:sp>
        <p:nvSpPr>
          <p:cNvPr id="15" name="TextBox 15"/>
          <p:cNvSpPr txBox="1"/>
          <p:nvPr/>
        </p:nvSpPr>
        <p:spPr>
          <a:xfrm>
            <a:off x="48575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D3-2</a:t>
            </a:r>
          </a:p>
        </p:txBody>
      </p:sp>
      <p:sp>
        <p:nvSpPr>
          <p:cNvPr id="16" name="Rectangle 16"/>
          <p:cNvSpPr/>
          <p:nvPr/>
        </p:nvSpPr>
        <p:spPr>
          <a:xfrm>
            <a:off x="6096000" y="5676900"/>
            <a:ext cx="1752600" cy="457200"/>
          </a:xfrm>
          <a:prstGeom prst="roundRect">
            <a:avLst>
              <a:gd name="adj" fmla="val 12500"/>
            </a:avLst>
          </a:prstGeom>
          <a:solidFill>
            <a:srgbClr val="F3F3F3"/>
          </a:solidFill>
          <a:ln>
            <a:noFill/>
          </a:ln>
        </p:spPr>
      </p:sp>
      <p:sp>
        <p:nvSpPr>
          <p:cNvPr id="17" name="TextBox 17"/>
          <p:cNvSpPr txBox="1"/>
          <p:nvPr/>
        </p:nvSpPr>
        <p:spPr>
          <a:xfrm>
            <a:off x="66863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D3-3</a:t>
            </a:r>
          </a:p>
        </p:txBody>
      </p:sp>
      <p:sp>
        <p:nvSpPr>
          <p:cNvPr id="18" name="Rectangle 18"/>
          <p:cNvSpPr/>
          <p:nvPr/>
        </p:nvSpPr>
        <p:spPr>
          <a:xfrm>
            <a:off x="7924800" y="5676900"/>
            <a:ext cx="1752600" cy="457200"/>
          </a:xfrm>
          <a:prstGeom prst="roundRect">
            <a:avLst>
              <a:gd name="adj" fmla="val 12500"/>
            </a:avLst>
          </a:prstGeom>
          <a:solidFill>
            <a:srgbClr val="F3F3F3"/>
          </a:solidFill>
          <a:ln>
            <a:noFill/>
          </a:ln>
        </p:spPr>
      </p:sp>
      <p:sp>
        <p:nvSpPr>
          <p:cNvPr id="19" name="TextBox 19"/>
          <p:cNvSpPr txBox="1"/>
          <p:nvPr/>
        </p:nvSpPr>
        <p:spPr>
          <a:xfrm>
            <a:off x="85151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D3-4</a:t>
            </a:r>
          </a:p>
        </p:txBody>
      </p:sp>
      <p:sp>
        <p:nvSpPr>
          <p:cNvPr id="20" name="Rectangle 20"/>
          <p:cNvSpPr/>
          <p:nvPr/>
        </p:nvSpPr>
        <p:spPr>
          <a:xfrm>
            <a:off x="9753600" y="5676900"/>
            <a:ext cx="1828800" cy="457200"/>
          </a:xfrm>
          <a:prstGeom prst="roundRect">
            <a:avLst>
              <a:gd name="adj" fmla="val 12500"/>
            </a:avLst>
          </a:prstGeom>
          <a:solidFill>
            <a:srgbClr val="F3F3F3"/>
          </a:solidFill>
          <a:ln>
            <a:noFill/>
          </a:ln>
        </p:spPr>
      </p:sp>
      <p:sp>
        <p:nvSpPr>
          <p:cNvPr id="21" name="TextBox 21"/>
          <p:cNvSpPr txBox="1"/>
          <p:nvPr/>
        </p:nvSpPr>
        <p:spPr>
          <a:xfrm>
            <a:off x="10307860" y="5808821"/>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a:t>
            </a:r>
          </a:p>
        </p:txBody>
      </p:sp>
    </p:spTree>
  </p:cSld>
  <p:clrMapOvr>
    <a:masterClrMapping/>
  </p:clrMapOvr>
  <p:transition xmlns:p14="http://schemas.microsoft.com/office/powerpoint/2010/main" p14:dur="4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原因の当たりの付け方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1025972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AI で</a:t>
            </a:r>
            <a:r>
              <a:rPr lang="zh-CN" sz="2480" b="1" dirty="0">
                <a:solidFill>
                  <a:srgbClr val="264DBF"/>
                </a:solidFill>
                <a:latin typeface="Zen Kaku Gothic New"/>
                <a:ea typeface="Zen Kaku Gothic New"/>
                <a:cs typeface="Zen Kaku Gothic New"/>
              </a:rPr>
              <a:t>当たりを付け</a:t>
            </a:r>
            <a:r>
              <a:rPr lang="zh-CN" sz="2480" b="1" dirty="0">
                <a:solidFill>
                  <a:srgbClr val="000000"/>
                </a:solidFill>
                <a:latin typeface="Zen Kaku Gothic New"/>
                <a:ea typeface="Zen Kaku Gothic New"/>
                <a:cs typeface="Zen Kaku Gothic New"/>
              </a:rPr>
              <a:t>、確認だけを自分でやる進め方</a:t>
            </a:r>
          </a:p>
        </p:txBody>
      </p:sp>
      <p:sp>
        <p:nvSpPr>
          <p:cNvPr id="7" name="TextBox 7"/>
          <p:cNvSpPr txBox="1"/>
          <p:nvPr/>
        </p:nvSpPr>
        <p:spPr>
          <a:xfrm>
            <a:off x="601980" y="2009775"/>
            <a:ext cx="1315402" cy="293370"/>
          </a:xfrm>
          <a:prstGeom prst="rect">
            <a:avLst/>
          </a:prstGeom>
          <a:noFill/>
          <a:ln>
            <a:noFill/>
          </a:ln>
        </p:spPr>
        <p:txBody>
          <a:bodyPr wrap="none" lIns="0" tIns="0" rIns="0" bIns="0" anchor="t" anchorCtr="0">
            <a:spAutoFit/>
          </a:bodyPr>
          <a:lstStyle/>
          <a:p>
            <a:pPr algn="l"/>
            <a:r>
              <a:rPr lang="zh-CN" sz="1500" b="1" dirty="0">
                <a:solidFill>
                  <a:srgbClr val="484848"/>
                </a:solidFill>
                <a:latin typeface="Zen Kaku Gothic New"/>
                <a:ea typeface="Zen Kaku Gothic New"/>
                <a:cs typeface="Zen Kaku Gothic New"/>
              </a:rPr>
              <a:t>現場の場面</a:t>
            </a:r>
          </a:p>
        </p:txBody>
      </p:sp>
      <p:sp>
        <p:nvSpPr>
          <p:cNvPr id="8" name="TextBox 8"/>
          <p:cNvSpPr txBox="1"/>
          <p:nvPr/>
        </p:nvSpPr>
        <p:spPr>
          <a:xfrm>
            <a:off x="5802630" y="20097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今日の扱い</a:t>
            </a:r>
          </a:p>
        </p:txBody>
      </p:sp>
      <p:sp>
        <p:nvSpPr>
          <p:cNvPr id="9" name="Rectangle 9"/>
          <p:cNvSpPr/>
          <p:nvPr/>
        </p:nvSpPr>
        <p:spPr>
          <a:xfrm>
            <a:off x="609600" y="2362200"/>
            <a:ext cx="4476750" cy="742950"/>
          </a:xfrm>
          <a:prstGeom prst="roundRect">
            <a:avLst>
              <a:gd name="adj" fmla="val 7692"/>
            </a:avLst>
          </a:prstGeom>
          <a:solidFill>
            <a:srgbClr val="F3F3F3"/>
          </a:solidFill>
          <a:ln>
            <a:noFill/>
          </a:ln>
        </p:spPr>
      </p:sp>
      <p:sp>
        <p:nvSpPr>
          <p:cNvPr id="10" name="Rectangle 10"/>
          <p:cNvSpPr/>
          <p:nvPr/>
        </p:nvSpPr>
        <p:spPr>
          <a:xfrm>
            <a:off x="609600" y="2362200"/>
            <a:ext cx="47625" cy="742950"/>
          </a:xfrm>
          <a:prstGeom prst="roundRect">
            <a:avLst>
              <a:gd name="adj" fmla="val 40000"/>
            </a:avLst>
          </a:prstGeom>
          <a:solidFill>
            <a:srgbClr val="999999"/>
          </a:solidFill>
          <a:ln>
            <a:noFill/>
          </a:ln>
        </p:spPr>
      </p:sp>
      <p:sp>
        <p:nvSpPr>
          <p:cNvPr id="11" name="TextBox 11"/>
          <p:cNvSpPr txBox="1"/>
          <p:nvPr/>
        </p:nvSpPr>
        <p:spPr>
          <a:xfrm>
            <a:off x="830580" y="2543175"/>
            <a:ext cx="33956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数百行のトレースだけが残る</a:t>
            </a:r>
          </a:p>
        </p:txBody>
      </p:sp>
      <p:sp>
        <p:nvSpPr>
          <p:cNvPr id="12" name="TextBox 12"/>
          <p:cNvSpPr txBox="1"/>
          <p:nvPr/>
        </p:nvSpPr>
        <p:spPr>
          <a:xfrm>
            <a:off x="830961" y="28179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読む順を決めないまま上から追う</a:t>
            </a:r>
          </a:p>
        </p:txBody>
      </p:sp>
      <p:sp>
        <p:nvSpPr>
          <p:cNvPr id="13" name="Polygon 13"/>
          <p:cNvSpPr/>
          <p:nvPr/>
        </p:nvSpPr>
        <p:spPr>
          <a:xfrm>
            <a:off x="5257800" y="2581275"/>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14" name="Rectangle 14"/>
          <p:cNvSpPr/>
          <p:nvPr/>
        </p:nvSpPr>
        <p:spPr>
          <a:xfrm>
            <a:off x="5810250" y="2362200"/>
            <a:ext cx="5772150" cy="742950"/>
          </a:xfrm>
          <a:prstGeom prst="roundRect">
            <a:avLst>
              <a:gd name="adj" fmla="val 7692"/>
            </a:avLst>
          </a:prstGeom>
          <a:solidFill>
            <a:srgbClr val="EEF6F7"/>
          </a:solidFill>
          <a:ln>
            <a:noFill/>
          </a:ln>
        </p:spPr>
      </p:sp>
      <p:sp>
        <p:nvSpPr>
          <p:cNvPr id="15" name="Rectangle 15"/>
          <p:cNvSpPr/>
          <p:nvPr/>
        </p:nvSpPr>
        <p:spPr>
          <a:xfrm>
            <a:off x="5810250" y="2362200"/>
            <a:ext cx="47625" cy="742950"/>
          </a:xfrm>
          <a:prstGeom prst="roundRect">
            <a:avLst>
              <a:gd name="adj" fmla="val 40000"/>
            </a:avLst>
          </a:prstGeom>
          <a:solidFill>
            <a:srgbClr val="47BCC6"/>
          </a:solidFill>
          <a:ln>
            <a:noFill/>
          </a:ln>
        </p:spPr>
      </p:sp>
      <p:sp>
        <p:nvSpPr>
          <p:cNvPr id="16" name="TextBox 16"/>
          <p:cNvSpPr txBox="1"/>
          <p:nvPr/>
        </p:nvSpPr>
        <p:spPr>
          <a:xfrm>
            <a:off x="6031230" y="254317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トレースとコードを一緒に渡す</a:t>
            </a:r>
          </a:p>
        </p:txBody>
      </p:sp>
      <p:sp>
        <p:nvSpPr>
          <p:cNvPr id="17" name="TextBox 17"/>
          <p:cNvSpPr txBox="1"/>
          <p:nvPr/>
        </p:nvSpPr>
        <p:spPr>
          <a:xfrm>
            <a:off x="6031611" y="28179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型と反復行が手がかりになります</a:t>
            </a:r>
          </a:p>
        </p:txBody>
      </p:sp>
      <p:sp>
        <p:nvSpPr>
          <p:cNvPr id="18" name="Rectangle 18"/>
          <p:cNvSpPr/>
          <p:nvPr/>
        </p:nvSpPr>
        <p:spPr>
          <a:xfrm>
            <a:off x="609600" y="3257550"/>
            <a:ext cx="4476750" cy="742950"/>
          </a:xfrm>
          <a:prstGeom prst="roundRect">
            <a:avLst>
              <a:gd name="adj" fmla="val 7692"/>
            </a:avLst>
          </a:prstGeom>
          <a:solidFill>
            <a:srgbClr val="F3F3F3"/>
          </a:solidFill>
          <a:ln>
            <a:noFill/>
          </a:ln>
        </p:spPr>
      </p:sp>
      <p:sp>
        <p:nvSpPr>
          <p:cNvPr id="19" name="Rectangle 19"/>
          <p:cNvSpPr/>
          <p:nvPr/>
        </p:nvSpPr>
        <p:spPr>
          <a:xfrm>
            <a:off x="609600" y="3257550"/>
            <a:ext cx="47625" cy="742950"/>
          </a:xfrm>
          <a:prstGeom prst="roundRect">
            <a:avLst>
              <a:gd name="adj" fmla="val 40000"/>
            </a:avLst>
          </a:prstGeom>
          <a:solidFill>
            <a:srgbClr val="999999"/>
          </a:solidFill>
          <a:ln>
            <a:noFill/>
          </a:ln>
        </p:spPr>
      </p:sp>
      <p:sp>
        <p:nvSpPr>
          <p:cNvPr id="20" name="TextBox 20"/>
          <p:cNvSpPr txBox="1"/>
          <p:nvPr/>
        </p:nvSpPr>
        <p:spPr>
          <a:xfrm>
            <a:off x="830580" y="343852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当たりを付ける前に手が止まる</a:t>
            </a:r>
          </a:p>
        </p:txBody>
      </p:sp>
      <p:sp>
        <p:nvSpPr>
          <p:cNvPr id="21" name="TextBox 21"/>
          <p:cNvSpPr txBox="1"/>
          <p:nvPr/>
        </p:nvSpPr>
        <p:spPr>
          <a:xfrm>
            <a:off x="830961" y="37133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どこを見ればいいか分からない</a:t>
            </a:r>
          </a:p>
        </p:txBody>
      </p:sp>
      <p:sp>
        <p:nvSpPr>
          <p:cNvPr id="22" name="Polygon 22"/>
          <p:cNvSpPr/>
          <p:nvPr/>
        </p:nvSpPr>
        <p:spPr>
          <a:xfrm>
            <a:off x="5257800" y="3476625"/>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23" name="Rectangle 23"/>
          <p:cNvSpPr/>
          <p:nvPr/>
        </p:nvSpPr>
        <p:spPr>
          <a:xfrm>
            <a:off x="5810250" y="3257550"/>
            <a:ext cx="5772150" cy="742950"/>
          </a:xfrm>
          <a:prstGeom prst="roundRect">
            <a:avLst>
              <a:gd name="adj" fmla="val 7692"/>
            </a:avLst>
          </a:prstGeom>
          <a:solidFill>
            <a:srgbClr val="EEF6F7"/>
          </a:solidFill>
          <a:ln>
            <a:noFill/>
          </a:ln>
        </p:spPr>
      </p:sp>
      <p:sp>
        <p:nvSpPr>
          <p:cNvPr id="24" name="Rectangle 24"/>
          <p:cNvSpPr/>
          <p:nvPr/>
        </p:nvSpPr>
        <p:spPr>
          <a:xfrm>
            <a:off x="5810250" y="3257550"/>
            <a:ext cx="47625" cy="742950"/>
          </a:xfrm>
          <a:prstGeom prst="roundRect">
            <a:avLst>
              <a:gd name="adj" fmla="val 40000"/>
            </a:avLst>
          </a:prstGeom>
          <a:solidFill>
            <a:srgbClr val="47BCC6"/>
          </a:solidFill>
          <a:ln>
            <a:noFill/>
          </a:ln>
        </p:spPr>
      </p:sp>
      <p:sp>
        <p:nvSpPr>
          <p:cNvPr id="25" name="TextBox 25"/>
          <p:cNvSpPr txBox="1"/>
          <p:nvPr/>
        </p:nvSpPr>
        <p:spPr>
          <a:xfrm>
            <a:off x="6031230" y="3438525"/>
            <a:ext cx="36977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当たり付けは AI、確認は自分</a:t>
            </a:r>
          </a:p>
        </p:txBody>
      </p:sp>
      <p:sp>
        <p:nvSpPr>
          <p:cNvPr id="26" name="TextBox 26"/>
          <p:cNvSpPr txBox="1"/>
          <p:nvPr/>
        </p:nvSpPr>
        <p:spPr>
          <a:xfrm>
            <a:off x="6031611" y="37133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指摘は仮説として受け取ります</a:t>
            </a:r>
          </a:p>
        </p:txBody>
      </p:sp>
      <p:sp>
        <p:nvSpPr>
          <p:cNvPr id="27" name="Rectangle 27"/>
          <p:cNvSpPr/>
          <p:nvPr/>
        </p:nvSpPr>
        <p:spPr>
          <a:xfrm>
            <a:off x="609600" y="4152900"/>
            <a:ext cx="4476750" cy="742950"/>
          </a:xfrm>
          <a:prstGeom prst="roundRect">
            <a:avLst>
              <a:gd name="adj" fmla="val 7692"/>
            </a:avLst>
          </a:prstGeom>
          <a:solidFill>
            <a:srgbClr val="F3F3F3"/>
          </a:solidFill>
          <a:ln>
            <a:noFill/>
          </a:ln>
        </p:spPr>
      </p:sp>
      <p:sp>
        <p:nvSpPr>
          <p:cNvPr id="28" name="Rectangle 28"/>
          <p:cNvSpPr/>
          <p:nvPr/>
        </p:nvSpPr>
        <p:spPr>
          <a:xfrm>
            <a:off x="609600" y="4152900"/>
            <a:ext cx="47625" cy="742950"/>
          </a:xfrm>
          <a:prstGeom prst="roundRect">
            <a:avLst>
              <a:gd name="adj" fmla="val 40000"/>
            </a:avLst>
          </a:prstGeom>
          <a:solidFill>
            <a:srgbClr val="999999"/>
          </a:solidFill>
          <a:ln>
            <a:noFill/>
          </a:ln>
        </p:spPr>
      </p:sp>
      <p:sp>
        <p:nvSpPr>
          <p:cNvPr id="29" name="TextBox 29"/>
          <p:cNvSpPr txBox="1"/>
          <p:nvPr/>
        </p:nvSpPr>
        <p:spPr>
          <a:xfrm>
            <a:off x="830580" y="4333875"/>
            <a:ext cx="33956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直したつもりで直っていない</a:t>
            </a:r>
          </a:p>
        </p:txBody>
      </p:sp>
      <p:sp>
        <p:nvSpPr>
          <p:cNvPr id="30" name="TextBox 30"/>
          <p:cNvSpPr txBox="1"/>
          <p:nvPr/>
        </p:nvSpPr>
        <p:spPr>
          <a:xfrm>
            <a:off x="830961" y="460867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原因の行を確かめていない</a:t>
            </a:r>
          </a:p>
        </p:txBody>
      </p:sp>
      <p:sp>
        <p:nvSpPr>
          <p:cNvPr id="31" name="Polygon 31"/>
          <p:cNvSpPr/>
          <p:nvPr/>
        </p:nvSpPr>
        <p:spPr>
          <a:xfrm>
            <a:off x="5257800" y="4371975"/>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32" name="Rectangle 32"/>
          <p:cNvSpPr/>
          <p:nvPr/>
        </p:nvSpPr>
        <p:spPr>
          <a:xfrm>
            <a:off x="5810250" y="4152900"/>
            <a:ext cx="5772150" cy="742950"/>
          </a:xfrm>
          <a:prstGeom prst="roundRect">
            <a:avLst>
              <a:gd name="adj" fmla="val 7692"/>
            </a:avLst>
          </a:prstGeom>
          <a:solidFill>
            <a:srgbClr val="EEF6F7"/>
          </a:solidFill>
          <a:ln>
            <a:noFill/>
          </a:ln>
        </p:spPr>
      </p:sp>
      <p:sp>
        <p:nvSpPr>
          <p:cNvPr id="33" name="Rectangle 33"/>
          <p:cNvSpPr/>
          <p:nvPr/>
        </p:nvSpPr>
        <p:spPr>
          <a:xfrm>
            <a:off x="5810250" y="4152900"/>
            <a:ext cx="47625" cy="742950"/>
          </a:xfrm>
          <a:prstGeom prst="roundRect">
            <a:avLst>
              <a:gd name="adj" fmla="val 40000"/>
            </a:avLst>
          </a:prstGeom>
          <a:solidFill>
            <a:srgbClr val="47BCC6"/>
          </a:solidFill>
          <a:ln>
            <a:noFill/>
          </a:ln>
        </p:spPr>
      </p:sp>
      <p:sp>
        <p:nvSpPr>
          <p:cNvPr id="34" name="TextBox 34"/>
          <p:cNvSpPr txBox="1"/>
          <p:nvPr/>
        </p:nvSpPr>
        <p:spPr>
          <a:xfrm>
            <a:off x="6031230" y="433387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該当コードで裏づけてから採用</a:t>
            </a:r>
          </a:p>
        </p:txBody>
      </p:sp>
      <p:sp>
        <p:nvSpPr>
          <p:cNvPr id="35" name="TextBox 35"/>
          <p:cNvSpPr txBox="1"/>
          <p:nvPr/>
        </p:nvSpPr>
        <p:spPr>
          <a:xfrm>
            <a:off x="6031611" y="4608671"/>
            <a:ext cx="3202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差分の1か所を目で確かめます</a:t>
            </a:r>
          </a:p>
        </p:txBody>
      </p:sp>
      <p:sp>
        <p:nvSpPr>
          <p:cNvPr id="36" name="Rectangle 36"/>
          <p:cNvSpPr/>
          <p:nvPr/>
        </p:nvSpPr>
        <p:spPr>
          <a:xfrm>
            <a:off x="609600" y="5086350"/>
            <a:ext cx="10972800" cy="1047750"/>
          </a:xfrm>
          <a:prstGeom prst="roundRect">
            <a:avLst>
              <a:gd name="adj" fmla="val 5455"/>
            </a:avLst>
          </a:prstGeom>
          <a:solidFill>
            <a:srgbClr val="EEF6F7"/>
          </a:solidFill>
          <a:ln>
            <a:noFill/>
          </a:ln>
        </p:spPr>
      </p:sp>
      <p:sp>
        <p:nvSpPr>
          <p:cNvPr id="37" name="Rectangle 37"/>
          <p:cNvSpPr/>
          <p:nvPr/>
        </p:nvSpPr>
        <p:spPr>
          <a:xfrm>
            <a:off x="609600" y="5086350"/>
            <a:ext cx="57150" cy="1047750"/>
          </a:xfrm>
          <a:prstGeom prst="roundRect">
            <a:avLst>
              <a:gd name="adj" fmla="val 50000"/>
            </a:avLst>
          </a:prstGeom>
          <a:solidFill>
            <a:srgbClr val="47BCC6"/>
          </a:solidFill>
          <a:ln>
            <a:noFill/>
          </a:ln>
        </p:spPr>
      </p:sp>
      <p:sp>
        <p:nvSpPr>
          <p:cNvPr id="38" name="TextBox 38"/>
          <p:cNvSpPr txBox="1"/>
          <p:nvPr/>
        </p:nvSpPr>
        <p:spPr>
          <a:xfrm>
            <a:off x="830961" y="5275421"/>
            <a:ext cx="8637032"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見える成功は1つです。バッチが最後まで走り、成功3件・失敗2件で終わります。</a:t>
            </a:r>
          </a:p>
          <a:p>
            <a:pPr algn="l">
              <a:lnSpc>
                <a:spcPts val="2250"/>
              </a:lnSpc>
            </a:pPr>
            <a:r>
              <a:rPr lang="zh-CN" sz="1420" dirty="0">
                <a:solidFill>
                  <a:srgbClr val="000000"/>
                </a:solidFill>
                <a:latin typeface="Zen Kaku Gothic New"/>
                <a:ea typeface="Zen Kaku Gothic New"/>
                <a:cs typeface="Zen Kaku Gothic New"/>
              </a:rPr>
              <a:t>題材は exercises/day3/CrashingOrderProcessor.java です。</a:t>
            </a:r>
          </a:p>
          <a:p>
            <a:pPr algn="l">
              <a:lnSpc>
                <a:spcPts val="2250"/>
              </a:lnSpc>
            </a:pPr>
            <a:r>
              <a:rPr lang="zh-CN" sz="1420" dirty="0">
                <a:solidFill>
                  <a:srgbClr val="000000"/>
                </a:solidFill>
                <a:latin typeface="Zen Kaku Gothic New"/>
                <a:ea typeface="Zen Kaku Gothic New"/>
                <a:cs typeface="Zen Kaku Gothic New"/>
              </a:rPr>
              <a:t>Spring Boot 本体とは独立して動く、単体実行のクラスです。</a:t>
            </a:r>
          </a:p>
        </p:txBody>
      </p:sp>
      <p:pic>
        <p:nvPicPr>
          <p:cNvPr id="39" name="Image 39"/>
          <p:cNvPicPr>
            <a:picLocks noChangeAspect="1"/>
          </p:cNvPicPr>
          <p:nvPr/>
        </p:nvPicPr>
        <p:blipFill>
          <a:blip r:embed="rId2"/>
          <a:stretch>
            <a:fillRect/>
          </a:stretch>
        </p:blipFill>
        <p:spPr>
          <a:xfrm>
            <a:off x="232894" y="6486525"/>
            <a:ext cx="734363" cy="190500"/>
          </a:xfrm>
          <a:prstGeom prst="rect">
            <a:avLst/>
          </a:prstGeom>
        </p:spPr>
      </p:pic>
      <p:sp>
        <p:nvSpPr>
          <p:cNvPr id="40" name="TextBox 40"/>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1" name="TextBox 41"/>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a:t>
            </a:r>
          </a:p>
        </p:txBody>
      </p:sp>
    </p:spTree>
  </p:cSld>
  <p:clrMapOvr>
    <a:masterClrMapping/>
  </p:clrMapOvr>
  <p:transition xmlns:p14="http://schemas.microsoft.com/office/powerpoint/2010/main" p14:dur="4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741149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呼び出しスタックと StackOverflowError</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戻り先を積む領域が溢れたときの</a:t>
            </a:r>
            <a:r>
              <a:rPr lang="zh-CN" sz="2480" b="1" dirty="0">
                <a:solidFill>
                  <a:srgbClr val="264DBF"/>
                </a:solidFill>
                <a:latin typeface="Zen Kaku Gothic New"/>
                <a:ea typeface="Zen Kaku Gothic New"/>
                <a:cs typeface="Zen Kaku Gothic New"/>
              </a:rPr>
              <a:t>実行時エラー</a:t>
            </a:r>
          </a:p>
        </p:txBody>
      </p:sp>
      <p:sp>
        <p:nvSpPr>
          <p:cNvPr id="7" name="Line 7"/>
          <p:cNvSpPr/>
          <p:nvPr/>
        </p:nvSpPr>
        <p:spPr>
          <a:xfrm>
            <a:off x="5715000" y="2247900"/>
            <a:ext cx="9525" cy="3086100"/>
          </a:xfrm>
          <a:custGeom>
            <a:avLst/>
            <a:gdLst/>
            <a:ahLst/>
            <a:cxnLst/>
            <a:rect l="l" t="t" r="r" b="b"/>
            <a:pathLst>
              <a:path w="9525" h="3086100">
                <a:moveTo>
                  <a:pt x="0" y="0"/>
                </a:moveTo>
                <a:lnTo>
                  <a:pt x="0" y="3086100"/>
                </a:lnTo>
              </a:path>
            </a:pathLst>
          </a:custGeom>
          <a:noFill/>
          <a:ln w="9525">
            <a:solidFill>
              <a:srgbClr val="E3E7EA"/>
            </a:solidFill>
          </a:ln>
        </p:spPr>
      </p:sp>
      <p:sp>
        <p:nvSpPr>
          <p:cNvPr id="8" name="TextBox 8"/>
          <p:cNvSpPr txBox="1"/>
          <p:nvPr/>
        </p:nvSpPr>
        <p:spPr>
          <a:xfrm>
            <a:off x="982599" y="22112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正常な再帰</a:t>
            </a:r>
          </a:p>
        </p:txBody>
      </p:sp>
      <p:sp>
        <p:nvSpPr>
          <p:cNvPr id="9" name="TextBox 9"/>
          <p:cNvSpPr txBox="1"/>
          <p:nvPr/>
        </p:nvSpPr>
        <p:spPr>
          <a:xfrm>
            <a:off x="1211961" y="25512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スタック領域の上限</a:t>
            </a:r>
          </a:p>
        </p:txBody>
      </p:sp>
      <p:sp>
        <p:nvSpPr>
          <p:cNvPr id="10" name="Line 10"/>
          <p:cNvSpPr/>
          <p:nvPr/>
        </p:nvSpPr>
        <p:spPr>
          <a:xfrm>
            <a:off x="990600" y="2838450"/>
            <a:ext cx="3619500" cy="9525"/>
          </a:xfrm>
          <a:custGeom>
            <a:avLst/>
            <a:gdLst/>
            <a:ahLst/>
            <a:cxnLst/>
            <a:rect l="l" t="t" r="r" b="b"/>
            <a:pathLst>
              <a:path w="3619500" h="9525">
                <a:moveTo>
                  <a:pt x="0" y="0"/>
                </a:moveTo>
                <a:lnTo>
                  <a:pt x="3619500" y="0"/>
                </a:lnTo>
              </a:path>
            </a:pathLst>
          </a:custGeom>
          <a:noFill/>
          <a:ln w="14288">
            <a:solidFill>
              <a:srgbClr val="C8C8C8"/>
            </a:solidFill>
            <a:custDash>
              <a:ds d="400000" sp="266666"/>
            </a:custDash>
          </a:ln>
        </p:spPr>
      </p:sp>
      <p:sp>
        <p:nvSpPr>
          <p:cNvPr id="11" name="TextBox 11"/>
          <p:cNvSpPr txBox="1"/>
          <p:nvPr/>
        </p:nvSpPr>
        <p:spPr>
          <a:xfrm>
            <a:off x="1211961" y="29513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上限に届かないまま終わる</a:t>
            </a:r>
          </a:p>
        </p:txBody>
      </p:sp>
      <p:sp>
        <p:nvSpPr>
          <p:cNvPr id="12" name="Rectangle 12"/>
          <p:cNvSpPr/>
          <p:nvPr/>
        </p:nvSpPr>
        <p:spPr>
          <a:xfrm>
            <a:off x="990600" y="3238500"/>
            <a:ext cx="3619500" cy="457200"/>
          </a:xfrm>
          <a:prstGeom prst="roundRect">
            <a:avLst>
              <a:gd name="adj" fmla="val 8333"/>
            </a:avLst>
          </a:prstGeom>
          <a:solidFill>
            <a:srgbClr val="EFEFEF"/>
          </a:solidFill>
          <a:ln w="9525">
            <a:solidFill>
              <a:srgbClr val="D8D8D8"/>
            </a:solidFill>
          </a:ln>
        </p:spPr>
      </p:sp>
      <p:sp>
        <p:nvSpPr>
          <p:cNvPr id="13" name="TextBox 13"/>
          <p:cNvSpPr txBox="1"/>
          <p:nvPr/>
        </p:nvSpPr>
        <p:spPr>
          <a:xfrm>
            <a:off x="1211961" y="3389471"/>
            <a:ext cx="24682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retryCount = 0 → 戻る</a:t>
            </a:r>
          </a:p>
        </p:txBody>
      </p:sp>
      <p:sp>
        <p:nvSpPr>
          <p:cNvPr id="14" name="Rectangle 14"/>
          <p:cNvSpPr/>
          <p:nvPr/>
        </p:nvSpPr>
        <p:spPr>
          <a:xfrm>
            <a:off x="990600" y="3752850"/>
            <a:ext cx="3619500" cy="457200"/>
          </a:xfrm>
          <a:prstGeom prst="roundRect">
            <a:avLst>
              <a:gd name="adj" fmla="val 8333"/>
            </a:avLst>
          </a:prstGeom>
          <a:solidFill>
            <a:srgbClr val="EFEFEF"/>
          </a:solidFill>
          <a:ln w="9525">
            <a:solidFill>
              <a:srgbClr val="D8D8D8"/>
            </a:solidFill>
          </a:ln>
        </p:spPr>
      </p:sp>
      <p:sp>
        <p:nvSpPr>
          <p:cNvPr id="15" name="TextBox 15"/>
          <p:cNvSpPr txBox="1"/>
          <p:nvPr/>
        </p:nvSpPr>
        <p:spPr>
          <a:xfrm>
            <a:off x="1211961" y="3903821"/>
            <a:ext cx="172143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retryCount = 1</a:t>
            </a:r>
          </a:p>
        </p:txBody>
      </p:sp>
      <p:sp>
        <p:nvSpPr>
          <p:cNvPr id="16" name="Rectangle 16"/>
          <p:cNvSpPr/>
          <p:nvPr/>
        </p:nvSpPr>
        <p:spPr>
          <a:xfrm>
            <a:off x="990600" y="4267200"/>
            <a:ext cx="3619500" cy="457200"/>
          </a:xfrm>
          <a:prstGeom prst="roundRect">
            <a:avLst>
              <a:gd name="adj" fmla="val 8333"/>
            </a:avLst>
          </a:prstGeom>
          <a:solidFill>
            <a:srgbClr val="EFEFEF"/>
          </a:solidFill>
          <a:ln w="9525">
            <a:solidFill>
              <a:srgbClr val="D8D8D8"/>
            </a:solidFill>
          </a:ln>
        </p:spPr>
      </p:sp>
      <p:sp>
        <p:nvSpPr>
          <p:cNvPr id="17" name="TextBox 17"/>
          <p:cNvSpPr txBox="1"/>
          <p:nvPr/>
        </p:nvSpPr>
        <p:spPr>
          <a:xfrm>
            <a:off x="1211961" y="4418171"/>
            <a:ext cx="172143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retryCount = 2</a:t>
            </a:r>
          </a:p>
        </p:txBody>
      </p:sp>
      <p:sp>
        <p:nvSpPr>
          <p:cNvPr id="18" name="Rectangle 18"/>
          <p:cNvSpPr/>
          <p:nvPr/>
        </p:nvSpPr>
        <p:spPr>
          <a:xfrm>
            <a:off x="990600" y="4781550"/>
            <a:ext cx="3619500" cy="457200"/>
          </a:xfrm>
          <a:prstGeom prst="roundRect">
            <a:avLst>
              <a:gd name="adj" fmla="val 8333"/>
            </a:avLst>
          </a:prstGeom>
          <a:solidFill>
            <a:srgbClr val="EFEFEF"/>
          </a:solidFill>
          <a:ln w="9525">
            <a:solidFill>
              <a:srgbClr val="D8D8D8"/>
            </a:solidFill>
          </a:ln>
        </p:spPr>
      </p:sp>
      <p:sp>
        <p:nvSpPr>
          <p:cNvPr id="19" name="TextBox 19"/>
          <p:cNvSpPr txBox="1"/>
          <p:nvPr/>
        </p:nvSpPr>
        <p:spPr>
          <a:xfrm>
            <a:off x="1211961" y="4932521"/>
            <a:ext cx="172143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retryCount = 3</a:t>
            </a:r>
          </a:p>
        </p:txBody>
      </p:sp>
      <p:sp>
        <p:nvSpPr>
          <p:cNvPr id="20" name="TextBox 20"/>
          <p:cNvSpPr txBox="1"/>
          <p:nvPr/>
        </p:nvSpPr>
        <p:spPr>
          <a:xfrm>
            <a:off x="983361" y="5351621"/>
            <a:ext cx="508449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呼び出しごとに残り回数が減り、0で戻ります。</a:t>
            </a:r>
          </a:p>
        </p:txBody>
      </p:sp>
      <p:sp>
        <p:nvSpPr>
          <p:cNvPr id="21" name="TextBox 21"/>
          <p:cNvSpPr txBox="1"/>
          <p:nvPr/>
        </p:nvSpPr>
        <p:spPr>
          <a:xfrm>
            <a:off x="6811899" y="22112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止まらない再帰</a:t>
            </a:r>
          </a:p>
        </p:txBody>
      </p:sp>
      <p:sp>
        <p:nvSpPr>
          <p:cNvPr id="22" name="TextBox 22"/>
          <p:cNvSpPr txBox="1"/>
          <p:nvPr/>
        </p:nvSpPr>
        <p:spPr>
          <a:xfrm>
            <a:off x="7041261" y="25512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スタック領域の上限</a:t>
            </a:r>
          </a:p>
        </p:txBody>
      </p:sp>
      <p:sp>
        <p:nvSpPr>
          <p:cNvPr id="23" name="Line 23"/>
          <p:cNvSpPr/>
          <p:nvPr/>
        </p:nvSpPr>
        <p:spPr>
          <a:xfrm>
            <a:off x="6819900" y="2838450"/>
            <a:ext cx="3619500" cy="9525"/>
          </a:xfrm>
          <a:custGeom>
            <a:avLst/>
            <a:gdLst/>
            <a:ahLst/>
            <a:cxnLst/>
            <a:rect l="l" t="t" r="r" b="b"/>
            <a:pathLst>
              <a:path w="3619500" h="9525">
                <a:moveTo>
                  <a:pt x="0" y="0"/>
                </a:moveTo>
                <a:lnTo>
                  <a:pt x="3619500" y="0"/>
                </a:lnTo>
              </a:path>
            </a:pathLst>
          </a:custGeom>
          <a:noFill/>
          <a:ln w="14288">
            <a:solidFill>
              <a:srgbClr val="999999"/>
            </a:solidFill>
            <a:custDash>
              <a:ds d="400000" sp="266666"/>
            </a:custDash>
          </a:ln>
        </p:spPr>
      </p:sp>
      <p:sp>
        <p:nvSpPr>
          <p:cNvPr id="24" name="TextBox 24"/>
          <p:cNvSpPr txBox="1"/>
          <p:nvPr/>
        </p:nvSpPr>
        <p:spPr>
          <a:xfrm>
            <a:off x="7041261" y="2951321"/>
            <a:ext cx="2731818" cy="278702"/>
          </a:xfrm>
          <a:prstGeom prst="rect">
            <a:avLst/>
          </a:prstGeom>
          <a:noFill/>
          <a:ln>
            <a:noFill/>
          </a:ln>
        </p:spPr>
        <p:txBody>
          <a:bodyPr wrap="none" lIns="0" tIns="0" rIns="0" bIns="0" anchor="t" anchorCtr="0">
            <a:spAutoFit/>
          </a:bodyPr>
          <a:lstStyle/>
          <a:p>
            <a:pPr algn="l"/>
            <a:r>
              <a:rPr lang="zh-CN" sz="1420" b="1" dirty="0">
                <a:solidFill>
                  <a:srgbClr val="47BCC6"/>
                </a:solidFill>
                <a:latin typeface="Zen Kaku Gothic New"/>
                <a:ea typeface="Zen Kaku Gothic New"/>
                <a:cs typeface="Zen Kaku Gothic New"/>
              </a:rPr>
              <a:t>同じ値のまま積み続ける</a:t>
            </a:r>
          </a:p>
        </p:txBody>
      </p:sp>
      <p:sp>
        <p:nvSpPr>
          <p:cNvPr id="25" name="Rectangle 25"/>
          <p:cNvSpPr/>
          <p:nvPr/>
        </p:nvSpPr>
        <p:spPr>
          <a:xfrm>
            <a:off x="6819900" y="3238500"/>
            <a:ext cx="3619500" cy="457200"/>
          </a:xfrm>
          <a:prstGeom prst="roundRect">
            <a:avLst>
              <a:gd name="adj" fmla="val 8333"/>
            </a:avLst>
          </a:prstGeom>
          <a:solidFill>
            <a:srgbClr val="47BCC6"/>
          </a:solidFill>
          <a:ln>
            <a:noFill/>
          </a:ln>
        </p:spPr>
      </p:sp>
      <p:sp>
        <p:nvSpPr>
          <p:cNvPr id="26" name="TextBox 26"/>
          <p:cNvSpPr txBox="1"/>
          <p:nvPr/>
        </p:nvSpPr>
        <p:spPr>
          <a:xfrm>
            <a:off x="7041261" y="3389471"/>
            <a:ext cx="1721434" cy="278702"/>
          </a:xfrm>
          <a:prstGeom prst="rect">
            <a:avLst/>
          </a:prstGeom>
          <a:noFill/>
          <a:ln>
            <a:noFill/>
          </a:ln>
        </p:spPr>
        <p:txBody>
          <a:bodyPr wrap="none" lIns="0" tIns="0" rIns="0" bIns="0" anchor="t" anchorCtr="0">
            <a:spAutoFit/>
          </a:bodyPr>
          <a:lstStyle/>
          <a:p>
            <a:pPr algn="l"/>
            <a:r>
              <a:rPr lang="en-US" sz="1420" dirty="0">
                <a:solidFill>
                  <a:srgbClr val="FFFFFF"/>
                </a:solidFill>
                <a:latin typeface="Zen Kaku Gothic New"/>
                <a:ea typeface="Zen Kaku Gothic New"/>
                <a:cs typeface="Zen Kaku Gothic New"/>
              </a:rPr>
              <a:t>retryCount = 3</a:t>
            </a:r>
          </a:p>
        </p:txBody>
      </p:sp>
      <p:sp>
        <p:nvSpPr>
          <p:cNvPr id="27" name="Rectangle 27"/>
          <p:cNvSpPr/>
          <p:nvPr/>
        </p:nvSpPr>
        <p:spPr>
          <a:xfrm>
            <a:off x="6819900" y="3752850"/>
            <a:ext cx="3619500" cy="457200"/>
          </a:xfrm>
          <a:prstGeom prst="roundRect">
            <a:avLst>
              <a:gd name="adj" fmla="val 8333"/>
            </a:avLst>
          </a:prstGeom>
          <a:solidFill>
            <a:srgbClr val="47BCC6"/>
          </a:solidFill>
          <a:ln>
            <a:noFill/>
          </a:ln>
        </p:spPr>
      </p:sp>
      <p:sp>
        <p:nvSpPr>
          <p:cNvPr id="28" name="TextBox 28"/>
          <p:cNvSpPr txBox="1"/>
          <p:nvPr/>
        </p:nvSpPr>
        <p:spPr>
          <a:xfrm>
            <a:off x="7041261" y="3903821"/>
            <a:ext cx="1721434" cy="278702"/>
          </a:xfrm>
          <a:prstGeom prst="rect">
            <a:avLst/>
          </a:prstGeom>
          <a:noFill/>
          <a:ln>
            <a:noFill/>
          </a:ln>
        </p:spPr>
        <p:txBody>
          <a:bodyPr wrap="none" lIns="0" tIns="0" rIns="0" bIns="0" anchor="t" anchorCtr="0">
            <a:spAutoFit/>
          </a:bodyPr>
          <a:lstStyle/>
          <a:p>
            <a:pPr algn="l"/>
            <a:r>
              <a:rPr lang="en-US" sz="1420" dirty="0">
                <a:solidFill>
                  <a:srgbClr val="FFFFFF"/>
                </a:solidFill>
                <a:latin typeface="Zen Kaku Gothic New"/>
                <a:ea typeface="Zen Kaku Gothic New"/>
                <a:cs typeface="Zen Kaku Gothic New"/>
              </a:rPr>
              <a:t>retryCount = 3</a:t>
            </a:r>
          </a:p>
        </p:txBody>
      </p:sp>
      <p:sp>
        <p:nvSpPr>
          <p:cNvPr id="29" name="Rectangle 29"/>
          <p:cNvSpPr/>
          <p:nvPr/>
        </p:nvSpPr>
        <p:spPr>
          <a:xfrm>
            <a:off x="6819900" y="4267200"/>
            <a:ext cx="3619500" cy="457200"/>
          </a:xfrm>
          <a:prstGeom prst="roundRect">
            <a:avLst>
              <a:gd name="adj" fmla="val 8333"/>
            </a:avLst>
          </a:prstGeom>
          <a:solidFill>
            <a:srgbClr val="47BCC6"/>
          </a:solidFill>
          <a:ln>
            <a:noFill/>
          </a:ln>
        </p:spPr>
      </p:sp>
      <p:sp>
        <p:nvSpPr>
          <p:cNvPr id="30" name="TextBox 30"/>
          <p:cNvSpPr txBox="1"/>
          <p:nvPr/>
        </p:nvSpPr>
        <p:spPr>
          <a:xfrm>
            <a:off x="7041261" y="4418171"/>
            <a:ext cx="1721434" cy="278702"/>
          </a:xfrm>
          <a:prstGeom prst="rect">
            <a:avLst/>
          </a:prstGeom>
          <a:noFill/>
          <a:ln>
            <a:noFill/>
          </a:ln>
        </p:spPr>
        <p:txBody>
          <a:bodyPr wrap="none" lIns="0" tIns="0" rIns="0" bIns="0" anchor="t" anchorCtr="0">
            <a:spAutoFit/>
          </a:bodyPr>
          <a:lstStyle/>
          <a:p>
            <a:pPr algn="l"/>
            <a:r>
              <a:rPr lang="en-US" sz="1420" dirty="0">
                <a:solidFill>
                  <a:srgbClr val="FFFFFF"/>
                </a:solidFill>
                <a:latin typeface="Zen Kaku Gothic New"/>
                <a:ea typeface="Zen Kaku Gothic New"/>
                <a:cs typeface="Zen Kaku Gothic New"/>
              </a:rPr>
              <a:t>retryCount = 3</a:t>
            </a:r>
          </a:p>
        </p:txBody>
      </p:sp>
      <p:sp>
        <p:nvSpPr>
          <p:cNvPr id="31" name="Rectangle 31"/>
          <p:cNvSpPr/>
          <p:nvPr/>
        </p:nvSpPr>
        <p:spPr>
          <a:xfrm>
            <a:off x="6819900" y="4781550"/>
            <a:ext cx="3619500" cy="457200"/>
          </a:xfrm>
          <a:prstGeom prst="roundRect">
            <a:avLst>
              <a:gd name="adj" fmla="val 8333"/>
            </a:avLst>
          </a:prstGeom>
          <a:solidFill>
            <a:srgbClr val="47BCC6"/>
          </a:solidFill>
          <a:ln>
            <a:noFill/>
          </a:ln>
        </p:spPr>
      </p:sp>
      <p:sp>
        <p:nvSpPr>
          <p:cNvPr id="32" name="TextBox 32"/>
          <p:cNvSpPr txBox="1"/>
          <p:nvPr/>
        </p:nvSpPr>
        <p:spPr>
          <a:xfrm>
            <a:off x="7041261" y="4932521"/>
            <a:ext cx="1721434" cy="278702"/>
          </a:xfrm>
          <a:prstGeom prst="rect">
            <a:avLst/>
          </a:prstGeom>
          <a:noFill/>
          <a:ln>
            <a:noFill/>
          </a:ln>
        </p:spPr>
        <p:txBody>
          <a:bodyPr wrap="none" lIns="0" tIns="0" rIns="0" bIns="0" anchor="t" anchorCtr="0">
            <a:spAutoFit/>
          </a:bodyPr>
          <a:lstStyle/>
          <a:p>
            <a:pPr algn="l"/>
            <a:r>
              <a:rPr lang="en-US" sz="1420" dirty="0">
                <a:solidFill>
                  <a:srgbClr val="FFFFFF"/>
                </a:solidFill>
                <a:latin typeface="Zen Kaku Gothic New"/>
                <a:ea typeface="Zen Kaku Gothic New"/>
                <a:cs typeface="Zen Kaku Gothic New"/>
              </a:rPr>
              <a:t>retryCount = 3</a:t>
            </a:r>
          </a:p>
        </p:txBody>
      </p:sp>
      <p:sp>
        <p:nvSpPr>
          <p:cNvPr id="33" name="TextBox 33"/>
          <p:cNvSpPr txBox="1"/>
          <p:nvPr/>
        </p:nvSpPr>
        <p:spPr>
          <a:xfrm>
            <a:off x="6812661" y="5351621"/>
            <a:ext cx="495509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残り回数が減らず、戻り先が積まれ続けます。</a:t>
            </a:r>
          </a:p>
        </p:txBody>
      </p:sp>
      <p:sp>
        <p:nvSpPr>
          <p:cNvPr id="34" name="TextBox 34"/>
          <p:cNvSpPr txBox="1"/>
          <p:nvPr/>
        </p:nvSpPr>
        <p:spPr>
          <a:xfrm>
            <a:off x="602361" y="57135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メソッド呼び出しの戻り先を積む領域が溢れたときに出る実行時エラーです。</a:t>
            </a:r>
          </a:p>
        </p:txBody>
      </p:sp>
      <p:sp>
        <p:nvSpPr>
          <p:cNvPr id="35" name="TextBox 35"/>
          <p:cNvSpPr txBox="1"/>
          <p:nvPr/>
        </p:nvSpPr>
        <p:spPr>
          <a:xfrm>
            <a:off x="602361" y="5999321"/>
            <a:ext cx="633640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出所 Java SE 17 API仕様 java.lang.StackOverflowError</a:t>
            </a:r>
          </a:p>
        </p:txBody>
      </p:sp>
      <p:sp>
        <p:nvSpPr>
          <p:cNvPr id="36" name="TextBox 36"/>
          <p:cNvSpPr txBox="1"/>
          <p:nvPr/>
        </p:nvSpPr>
        <p:spPr>
          <a:xfrm>
            <a:off x="602361" y="6246971"/>
            <a:ext cx="11873046"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https://docs.oracle.com/en/java/javase/17/docs/api/java.base/java/lang/StackOverflowError.html</a:t>
            </a:r>
          </a:p>
        </p:txBody>
      </p:sp>
      <p:pic>
        <p:nvPicPr>
          <p:cNvPr id="37" name="Image 37"/>
          <p:cNvPicPr>
            <a:picLocks noChangeAspect="1"/>
          </p:cNvPicPr>
          <p:nvPr/>
        </p:nvPicPr>
        <p:blipFill>
          <a:blip r:embed="rId2"/>
          <a:stretch>
            <a:fillRect/>
          </a:stretch>
        </p:blipFill>
        <p:spPr>
          <a:xfrm>
            <a:off x="232894" y="6486525"/>
            <a:ext cx="734363" cy="190500"/>
          </a:xfrm>
          <a:prstGeom prst="rect">
            <a:avLst/>
          </a:prstGeom>
        </p:spPr>
      </p:pic>
      <p:sp>
        <p:nvSpPr>
          <p:cNvPr id="38" name="TextBox 38"/>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9" name="TextBox 39"/>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a:t>
            </a:r>
          </a:p>
        </p:txBody>
      </p:sp>
    </p:spTree>
  </p:cSld>
  <p:clrMapOvr>
    <a:masterClrMapping/>
  </p:clrMapOvr>
  <p:transition xmlns:p14="http://schemas.microsoft.com/office/powerpoint/2010/main" p14:dur="4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62207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1031行のトレースの読む順</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読むのは</a:t>
            </a:r>
            <a:r>
              <a:rPr lang="zh-CN" sz="2480" b="1" dirty="0">
                <a:solidFill>
                  <a:srgbClr val="264DBF"/>
                </a:solidFill>
                <a:latin typeface="Zen Kaku Gothic New"/>
                <a:ea typeface="Zen Kaku Gothic New"/>
                <a:cs typeface="Zen Kaku Gothic New"/>
              </a:rPr>
              <a:t>先頭の型</a:t>
            </a:r>
            <a:r>
              <a:rPr lang="zh-CN" sz="2480" b="1" dirty="0">
                <a:solidFill>
                  <a:srgbClr val="000000"/>
                </a:solidFill>
                <a:latin typeface="Zen Kaku Gothic New"/>
                <a:ea typeface="Zen Kaku Gothic New"/>
                <a:cs typeface="Zen Kaku Gothic New"/>
              </a:rPr>
              <a:t>と、反復している行</a:t>
            </a:r>
          </a:p>
        </p:txBody>
      </p:sp>
      <p:sp>
        <p:nvSpPr>
          <p:cNvPr id="7" name="Rectangle 7"/>
          <p:cNvSpPr/>
          <p:nvPr/>
        </p:nvSpPr>
        <p:spPr>
          <a:xfrm>
            <a:off x="609600" y="2133600"/>
            <a:ext cx="5334000" cy="3848100"/>
          </a:xfrm>
          <a:prstGeom prst="roundRect">
            <a:avLst>
              <a:gd name="adj" fmla="val 1980"/>
            </a:avLst>
          </a:prstGeom>
          <a:solidFill>
            <a:srgbClr val="F2F4F8"/>
          </a:solidFill>
          <a:ln w="14288">
            <a:solidFill>
              <a:srgbClr val="9AA0B4"/>
            </a:solidFill>
            <a:custDash>
              <a:ds d="400000" sp="266666"/>
            </a:custDash>
          </a:ln>
        </p:spPr>
      </p:sp>
      <p:sp>
        <p:nvSpPr>
          <p:cNvPr id="8" name="TextBox 8"/>
          <p:cNvSpPr txBox="1"/>
          <p:nvPr/>
        </p:nvSpPr>
        <p:spPr>
          <a:xfrm>
            <a:off x="1157835" y="3475196"/>
            <a:ext cx="4237530" cy="14217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CrashingOrderProcessor を実行した</a:t>
            </a:r>
          </a:p>
          <a:p>
            <a:pPr algn="ctr">
              <a:lnSpc>
                <a:spcPts val="2250"/>
              </a:lnSpc>
            </a:pPr>
            <a:r>
              <a:rPr lang="zh-CN" sz="1420" dirty="0">
                <a:solidFill>
                  <a:srgbClr val="5B6472"/>
                </a:solidFill>
                <a:latin typeface="Zen Kaku Gothic New"/>
                <a:ea typeface="Zen Kaku Gothic New"/>
                <a:cs typeface="Zen Kaku Gothic New"/>
              </a:rPr>
              <a:t>ときの stderr 全1031行</a:t>
            </a:r>
          </a:p>
          <a:p>
            <a:pPr algn="ctr">
              <a:lnSpc>
                <a:spcPts val="2250"/>
              </a:lnSpc>
            </a:pPr>
            <a:r>
              <a:rPr lang="zh-CN" sz="1420" dirty="0">
                <a:solidFill>
                  <a:srgbClr val="5B6472"/>
                </a:solidFill>
                <a:latin typeface="Zen Kaku Gothic New"/>
                <a:ea typeface="Zen Kaku Gothic New"/>
                <a:cs typeface="Zen Kaku Gothic New"/>
              </a:rPr>
              <a:t>先頭の型・JDK 内部フレーム・反復行が</a:t>
            </a:r>
          </a:p>
          <a:p>
            <a:pPr algn="ctr">
              <a:lnSpc>
                <a:spcPts val="2250"/>
              </a:lnSpc>
            </a:pPr>
            <a:r>
              <a:rPr lang="zh-CN" sz="1420" dirty="0">
                <a:solidFill>
                  <a:srgbClr val="5B6472"/>
                </a:solidFill>
                <a:latin typeface="Zen Kaku Gothic New"/>
                <a:ea typeface="Zen Kaku Gothic New"/>
                <a:cs typeface="Zen Kaku Gothic New"/>
              </a:rPr>
              <a:t>同時に写る位置で撮る</a:t>
            </a:r>
          </a:p>
        </p:txBody>
      </p:sp>
      <p:sp>
        <p:nvSpPr>
          <p:cNvPr id="9" name="Ellipse 9"/>
          <p:cNvSpPr/>
          <p:nvPr/>
        </p:nvSpPr>
        <p:spPr>
          <a:xfrm>
            <a:off x="6305550" y="2171700"/>
            <a:ext cx="304800" cy="304800"/>
          </a:xfrm>
          <a:prstGeom prst="ellipse">
            <a:avLst/>
          </a:prstGeom>
          <a:solidFill>
            <a:srgbClr val="47BCC6"/>
          </a:solidFill>
          <a:ln>
            <a:noFill/>
          </a:ln>
        </p:spPr>
      </p:sp>
      <p:sp>
        <p:nvSpPr>
          <p:cNvPr id="10" name="TextBox 10"/>
          <p:cNvSpPr txBox="1"/>
          <p:nvPr/>
        </p:nvSpPr>
        <p:spPr>
          <a:xfrm>
            <a:off x="6382778" y="22369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1" name="TextBox 11"/>
          <p:cNvSpPr txBox="1"/>
          <p:nvPr/>
        </p:nvSpPr>
        <p:spPr>
          <a:xfrm>
            <a:off x="6755130" y="2219325"/>
            <a:ext cx="482918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先頭は java.lang.StackOverflowError</a:t>
            </a:r>
          </a:p>
        </p:txBody>
      </p:sp>
      <p:sp>
        <p:nvSpPr>
          <p:cNvPr id="12" name="TextBox 12"/>
          <p:cNvSpPr txBox="1"/>
          <p:nvPr/>
        </p:nvSpPr>
        <p:spPr>
          <a:xfrm>
            <a:off x="6755511" y="24941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メッセージは付きません</a:t>
            </a:r>
          </a:p>
        </p:txBody>
      </p:sp>
      <p:sp>
        <p:nvSpPr>
          <p:cNvPr id="13" name="Ellipse 13"/>
          <p:cNvSpPr/>
          <p:nvPr/>
        </p:nvSpPr>
        <p:spPr>
          <a:xfrm>
            <a:off x="6305550" y="2857500"/>
            <a:ext cx="304800" cy="304800"/>
          </a:xfrm>
          <a:prstGeom prst="ellipse">
            <a:avLst/>
          </a:prstGeom>
          <a:solidFill>
            <a:srgbClr val="47BCC6"/>
          </a:solidFill>
          <a:ln>
            <a:noFill/>
          </a:ln>
        </p:spPr>
      </p:sp>
      <p:sp>
        <p:nvSpPr>
          <p:cNvPr id="14" name="TextBox 14"/>
          <p:cNvSpPr txBox="1"/>
          <p:nvPr/>
        </p:nvSpPr>
        <p:spPr>
          <a:xfrm>
            <a:off x="6382778" y="2922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5" name="TextBox 15"/>
          <p:cNvSpPr txBox="1"/>
          <p:nvPr/>
        </p:nvSpPr>
        <p:spPr>
          <a:xfrm>
            <a:off x="6755130" y="2905125"/>
            <a:ext cx="484584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続く JDK 内部フレームは犯人ではない</a:t>
            </a:r>
          </a:p>
        </p:txBody>
      </p:sp>
      <p:sp>
        <p:nvSpPr>
          <p:cNvPr id="16" name="TextBox 16"/>
          <p:cNvSpPr txBox="1"/>
          <p:nvPr/>
        </p:nvSpPr>
        <p:spPr>
          <a:xfrm>
            <a:off x="6755511" y="31799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スタックが尽きた瞬間の出力処理です</a:t>
            </a:r>
          </a:p>
        </p:txBody>
      </p:sp>
      <p:sp>
        <p:nvSpPr>
          <p:cNvPr id="17" name="Ellipse 17"/>
          <p:cNvSpPr/>
          <p:nvPr/>
        </p:nvSpPr>
        <p:spPr>
          <a:xfrm>
            <a:off x="6305550" y="3543300"/>
            <a:ext cx="304800" cy="304800"/>
          </a:xfrm>
          <a:prstGeom prst="ellipse">
            <a:avLst/>
          </a:prstGeom>
          <a:solidFill>
            <a:srgbClr val="47BCC6"/>
          </a:solidFill>
          <a:ln>
            <a:noFill/>
          </a:ln>
        </p:spPr>
      </p:sp>
      <p:sp>
        <p:nvSpPr>
          <p:cNvPr id="18" name="TextBox 18"/>
          <p:cNvSpPr txBox="1"/>
          <p:nvPr/>
        </p:nvSpPr>
        <p:spPr>
          <a:xfrm>
            <a:off x="6382778" y="3608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9" name="TextBox 19"/>
          <p:cNvSpPr txBox="1"/>
          <p:nvPr/>
        </p:nvSpPr>
        <p:spPr>
          <a:xfrm>
            <a:off x="6755130" y="3590925"/>
            <a:ext cx="438378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com.example.order が出る最初の行</a:t>
            </a:r>
          </a:p>
        </p:txBody>
      </p:sp>
      <p:sp>
        <p:nvSpPr>
          <p:cNvPr id="20" name="TextBox 20"/>
          <p:cNvSpPr txBox="1"/>
          <p:nvPr/>
        </p:nvSpPr>
        <p:spPr>
          <a:xfrm>
            <a:off x="6755511" y="38657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ここまで下ってから読み始めます</a:t>
            </a:r>
          </a:p>
        </p:txBody>
      </p:sp>
      <p:sp>
        <p:nvSpPr>
          <p:cNvPr id="21" name="Ellipse 21"/>
          <p:cNvSpPr/>
          <p:nvPr/>
        </p:nvSpPr>
        <p:spPr>
          <a:xfrm>
            <a:off x="6305550" y="4229100"/>
            <a:ext cx="304800" cy="304800"/>
          </a:xfrm>
          <a:prstGeom prst="ellipse">
            <a:avLst/>
          </a:prstGeom>
          <a:solidFill>
            <a:srgbClr val="47BCC6"/>
          </a:solidFill>
          <a:ln>
            <a:noFill/>
          </a:ln>
        </p:spPr>
      </p:sp>
      <p:sp>
        <p:nvSpPr>
          <p:cNvPr id="22" name="TextBox 22"/>
          <p:cNvSpPr txBox="1"/>
          <p:nvPr/>
        </p:nvSpPr>
        <p:spPr>
          <a:xfrm>
            <a:off x="6382778" y="4294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3" name="TextBox 23"/>
          <p:cNvSpPr txBox="1"/>
          <p:nvPr/>
        </p:nvSpPr>
        <p:spPr>
          <a:xfrm>
            <a:off x="6755130" y="42767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同じ行番号の反復を探す</a:t>
            </a:r>
          </a:p>
        </p:txBody>
      </p:sp>
      <p:sp>
        <p:nvSpPr>
          <p:cNvPr id="24" name="TextBox 24"/>
          <p:cNvSpPr txBox="1"/>
          <p:nvPr/>
        </p:nvSpPr>
        <p:spPr>
          <a:xfrm>
            <a:off x="6755511" y="4551521"/>
            <a:ext cx="51176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CrashingOrderProcessor.java:80 が続きます</a:t>
            </a:r>
          </a:p>
        </p:txBody>
      </p:sp>
      <p:sp>
        <p:nvSpPr>
          <p:cNvPr id="25" name="Ellipse 25"/>
          <p:cNvSpPr/>
          <p:nvPr/>
        </p:nvSpPr>
        <p:spPr>
          <a:xfrm>
            <a:off x="6305550" y="4914900"/>
            <a:ext cx="304800" cy="304800"/>
          </a:xfrm>
          <a:prstGeom prst="ellipse">
            <a:avLst/>
          </a:prstGeom>
          <a:solidFill>
            <a:srgbClr val="47BCC6"/>
          </a:solidFill>
          <a:ln>
            <a:noFill/>
          </a:ln>
        </p:spPr>
      </p:sp>
      <p:sp>
        <p:nvSpPr>
          <p:cNvPr id="26" name="TextBox 26"/>
          <p:cNvSpPr txBox="1"/>
          <p:nvPr/>
        </p:nvSpPr>
        <p:spPr>
          <a:xfrm>
            <a:off x="6382778" y="4980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6755130" y="4962525"/>
            <a:ext cx="221251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main は出てこない</a:t>
            </a:r>
          </a:p>
        </p:txBody>
      </p:sp>
      <p:sp>
        <p:nvSpPr>
          <p:cNvPr id="28" name="TextBox 28"/>
          <p:cNvSpPr txBox="1"/>
          <p:nvPr/>
        </p:nvSpPr>
        <p:spPr>
          <a:xfrm>
            <a:off x="6755511" y="5237321"/>
            <a:ext cx="3825812"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1024フレームで打ち切られるため、</a:t>
            </a:r>
          </a:p>
          <a:p>
            <a:pPr algn="l">
              <a:lnSpc>
                <a:spcPts val="2100"/>
              </a:lnSpc>
            </a:pPr>
            <a:r>
              <a:rPr lang="zh-CN" sz="1420" dirty="0">
                <a:solidFill>
                  <a:srgbClr val="484848"/>
                </a:solidFill>
                <a:latin typeface="Zen Kaku Gothic New"/>
                <a:ea typeface="Zen Kaku Gothic New"/>
                <a:cs typeface="Zen Kaku Gothic New"/>
              </a:rPr>
              <a:t>下から読む方法は使えません</a:t>
            </a:r>
          </a:p>
        </p:txBody>
      </p:sp>
      <p:pic>
        <p:nvPicPr>
          <p:cNvPr id="29" name="Image 29"/>
          <p:cNvPicPr>
            <a:picLocks noChangeAspect="1"/>
          </p:cNvPicPr>
          <p:nvPr/>
        </p:nvPicPr>
        <p:blipFill>
          <a:blip r:embed="rId2"/>
          <a:stretch>
            <a:fillRect/>
          </a:stretch>
        </p:blipFill>
        <p:spPr>
          <a:xfrm>
            <a:off x="232894" y="6486525"/>
            <a:ext cx="734363" cy="190500"/>
          </a:xfrm>
          <a:prstGeom prst="rect">
            <a:avLst/>
          </a:prstGeom>
        </p:spPr>
      </p:pic>
      <p:sp>
        <p:nvSpPr>
          <p:cNvPr id="30" name="TextBox 30"/>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1" name="TextBox 31"/>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a:t>
            </a:r>
          </a:p>
        </p:txBody>
      </p:sp>
    </p:spTree>
  </p:cSld>
  <p:clrMapOvr>
    <a:masterClrMapping/>
  </p:clrMapOvr>
  <p:transition xmlns:p14="http://schemas.microsoft.com/office/powerpoint/2010/main" p14:dur="4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反復する1行の中身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649124"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80行目の引数</a:t>
            </a:r>
            <a:r>
              <a:rPr lang="zh-CN" sz="2480" b="1" dirty="0">
                <a:solidFill>
                  <a:srgbClr val="000000"/>
                </a:solidFill>
                <a:latin typeface="Zen Kaku Gothic New"/>
                <a:ea typeface="Zen Kaku Gothic New"/>
                <a:cs typeface="Zen Kaku Gothic New"/>
              </a:rPr>
              <a:t>が減らないまま渡り続ける状態</a:t>
            </a:r>
          </a:p>
        </p:txBody>
      </p:sp>
      <p:sp>
        <p:nvSpPr>
          <p:cNvPr id="7" name="Rectangle 7"/>
          <p:cNvSpPr/>
          <p:nvPr/>
        </p:nvSpPr>
        <p:spPr>
          <a:xfrm>
            <a:off x="609600" y="2171700"/>
            <a:ext cx="10972800" cy="2286000"/>
          </a:xfrm>
          <a:prstGeom prst="roundRect">
            <a:avLst>
              <a:gd name="adj" fmla="val 3333"/>
            </a:avLst>
          </a:prstGeom>
          <a:solidFill>
            <a:srgbClr val="1E1E1E"/>
          </a:solidFill>
          <a:ln>
            <a:noFill/>
          </a:ln>
        </p:spPr>
      </p:sp>
      <p:sp>
        <p:nvSpPr>
          <p:cNvPr id="8" name="Rectangle 8"/>
          <p:cNvSpPr/>
          <p:nvPr/>
        </p:nvSpPr>
        <p:spPr>
          <a:xfrm>
            <a:off x="1066800" y="3676650"/>
            <a:ext cx="10363200" cy="342900"/>
          </a:xfrm>
          <a:prstGeom prst="roundRect">
            <a:avLst>
              <a:gd name="adj" fmla="val 11111"/>
            </a:avLst>
          </a:prstGeom>
          <a:solidFill>
            <a:srgbClr val="2E4A50"/>
          </a:solidFill>
          <a:ln>
            <a:noFill/>
          </a:ln>
        </p:spPr>
      </p:sp>
      <p:sp>
        <p:nvSpPr>
          <p:cNvPr id="9" name="TextBox 9"/>
          <p:cNvSpPr txBox="1"/>
          <p:nvPr/>
        </p:nvSpPr>
        <p:spPr>
          <a:xfrm>
            <a:off x="831075" y="2401300"/>
            <a:ext cx="268957" cy="274301"/>
          </a:xfrm>
          <a:prstGeom prst="rect">
            <a:avLst/>
          </a:prstGeom>
          <a:noFill/>
          <a:ln>
            <a:noFill/>
          </a:ln>
        </p:spPr>
        <p:txBody>
          <a:bodyPr wrap="none" lIns="0" tIns="0" rIns="0" bIns="0" anchor="t" anchorCtr="0">
            <a:spAutoFit/>
          </a:bodyPr>
          <a:lstStyle/>
          <a:p>
            <a:pPr algn="l"/>
            <a:r>
              <a:rPr lang="en-US" sz="1400" dirty="0">
                <a:solidFill>
                  <a:srgbClr val="6A737D"/>
                </a:solidFill>
                <a:latin typeface="Source Code Pro"/>
                <a:ea typeface="Source Code Pro"/>
                <a:cs typeface="Source Code Pro"/>
              </a:rPr>
              <a:t>76</a:t>
            </a:r>
          </a:p>
        </p:txBody>
      </p:sp>
      <p:sp>
        <p:nvSpPr>
          <p:cNvPr id="10" name="TextBox 10"/>
          <p:cNvSpPr txBox="1"/>
          <p:nvPr/>
        </p:nvSpPr>
        <p:spPr>
          <a:xfrm>
            <a:off x="1716900" y="2401300"/>
            <a:ext cx="2619375"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processOrder(order);</a:t>
            </a:r>
          </a:p>
        </p:txBody>
      </p:sp>
      <p:sp>
        <p:nvSpPr>
          <p:cNvPr id="11" name="TextBox 11"/>
          <p:cNvSpPr txBox="1"/>
          <p:nvPr/>
        </p:nvSpPr>
        <p:spPr>
          <a:xfrm>
            <a:off x="831075" y="2744200"/>
            <a:ext cx="268957" cy="274301"/>
          </a:xfrm>
          <a:prstGeom prst="rect">
            <a:avLst/>
          </a:prstGeom>
          <a:noFill/>
          <a:ln>
            <a:noFill/>
          </a:ln>
        </p:spPr>
        <p:txBody>
          <a:bodyPr wrap="none" lIns="0" tIns="0" rIns="0" bIns="0" anchor="t" anchorCtr="0">
            <a:spAutoFit/>
          </a:bodyPr>
          <a:lstStyle/>
          <a:p>
            <a:pPr algn="l"/>
            <a:r>
              <a:rPr lang="en-US" sz="1400" dirty="0">
                <a:solidFill>
                  <a:srgbClr val="6A737D"/>
                </a:solidFill>
                <a:latin typeface="Source Code Pro"/>
                <a:ea typeface="Source Code Pro"/>
                <a:cs typeface="Source Code Pro"/>
              </a:rPr>
              <a:t>77</a:t>
            </a:r>
          </a:p>
        </p:txBody>
      </p:sp>
      <p:sp>
        <p:nvSpPr>
          <p:cNvPr id="12" name="TextBox 12"/>
          <p:cNvSpPr txBox="1"/>
          <p:nvPr/>
        </p:nvSpPr>
        <p:spPr>
          <a:xfrm>
            <a:off x="1288275" y="2744200"/>
            <a:ext cx="266748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catch (Exception e) {</a:t>
            </a:r>
          </a:p>
        </p:txBody>
      </p:sp>
      <p:sp>
        <p:nvSpPr>
          <p:cNvPr id="13" name="TextBox 13"/>
          <p:cNvSpPr txBox="1"/>
          <p:nvPr/>
        </p:nvSpPr>
        <p:spPr>
          <a:xfrm>
            <a:off x="831075" y="3087100"/>
            <a:ext cx="268957" cy="274301"/>
          </a:xfrm>
          <a:prstGeom prst="rect">
            <a:avLst/>
          </a:prstGeom>
          <a:noFill/>
          <a:ln>
            <a:noFill/>
          </a:ln>
        </p:spPr>
        <p:txBody>
          <a:bodyPr wrap="none" lIns="0" tIns="0" rIns="0" bIns="0" anchor="t" anchorCtr="0">
            <a:spAutoFit/>
          </a:bodyPr>
          <a:lstStyle/>
          <a:p>
            <a:pPr algn="l"/>
            <a:r>
              <a:rPr lang="en-US" sz="1400" dirty="0">
                <a:solidFill>
                  <a:srgbClr val="6A737D"/>
                </a:solidFill>
                <a:latin typeface="Source Code Pro"/>
                <a:ea typeface="Source Code Pro"/>
                <a:cs typeface="Source Code Pro"/>
              </a:rPr>
              <a:t>78</a:t>
            </a:r>
          </a:p>
        </p:txBody>
      </p:sp>
      <p:sp>
        <p:nvSpPr>
          <p:cNvPr id="14" name="TextBox 14"/>
          <p:cNvSpPr txBox="1"/>
          <p:nvPr/>
        </p:nvSpPr>
        <p:spPr>
          <a:xfrm>
            <a:off x="1716900" y="3087100"/>
            <a:ext cx="2414531"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if (retryCount &gt; 0) {</a:t>
            </a:r>
          </a:p>
        </p:txBody>
      </p:sp>
      <p:sp>
        <p:nvSpPr>
          <p:cNvPr id="15" name="TextBox 15"/>
          <p:cNvSpPr txBox="1"/>
          <p:nvPr/>
        </p:nvSpPr>
        <p:spPr>
          <a:xfrm>
            <a:off x="831075" y="3430000"/>
            <a:ext cx="268957" cy="274301"/>
          </a:xfrm>
          <a:prstGeom prst="rect">
            <a:avLst/>
          </a:prstGeom>
          <a:noFill/>
          <a:ln>
            <a:noFill/>
          </a:ln>
        </p:spPr>
        <p:txBody>
          <a:bodyPr wrap="none" lIns="0" tIns="0" rIns="0" bIns="0" anchor="t" anchorCtr="0">
            <a:spAutoFit/>
          </a:bodyPr>
          <a:lstStyle/>
          <a:p>
            <a:pPr algn="l"/>
            <a:r>
              <a:rPr lang="en-US" sz="1400" dirty="0">
                <a:solidFill>
                  <a:srgbClr val="6A737D"/>
                </a:solidFill>
                <a:latin typeface="Source Code Pro"/>
                <a:ea typeface="Source Code Pro"/>
                <a:cs typeface="Source Code Pro"/>
              </a:rPr>
              <a:t>79</a:t>
            </a:r>
          </a:p>
        </p:txBody>
      </p:sp>
      <p:sp>
        <p:nvSpPr>
          <p:cNvPr id="16" name="TextBox 16"/>
          <p:cNvSpPr txBox="1"/>
          <p:nvPr/>
        </p:nvSpPr>
        <p:spPr>
          <a:xfrm>
            <a:off x="2145525" y="3430000"/>
            <a:ext cx="6932059"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 xml:space="preserve">System.out.println("  リトライ残り: " + retryCount + "回");</a:t>
            </a:r>
          </a:p>
        </p:txBody>
      </p:sp>
      <p:sp>
        <p:nvSpPr>
          <p:cNvPr id="17" name="TextBox 17"/>
          <p:cNvSpPr txBox="1"/>
          <p:nvPr/>
        </p:nvSpPr>
        <p:spPr>
          <a:xfrm>
            <a:off x="831075" y="3772900"/>
            <a:ext cx="268957" cy="274301"/>
          </a:xfrm>
          <a:prstGeom prst="rect">
            <a:avLst/>
          </a:prstGeom>
          <a:noFill/>
          <a:ln>
            <a:noFill/>
          </a:ln>
        </p:spPr>
        <p:txBody>
          <a:bodyPr wrap="none" lIns="0" tIns="0" rIns="0" bIns="0" anchor="t" anchorCtr="0">
            <a:spAutoFit/>
          </a:bodyPr>
          <a:lstStyle/>
          <a:p>
            <a:pPr algn="l"/>
            <a:r>
              <a:rPr lang="en-US" sz="1400" dirty="0">
                <a:solidFill>
                  <a:srgbClr val="6A737D"/>
                </a:solidFill>
                <a:latin typeface="Source Code Pro"/>
                <a:ea typeface="Source Code Pro"/>
                <a:cs typeface="Source Code Pro"/>
              </a:rPr>
              <a:t>80</a:t>
            </a:r>
          </a:p>
        </p:txBody>
      </p:sp>
      <p:sp>
        <p:nvSpPr>
          <p:cNvPr id="18" name="TextBox 18"/>
          <p:cNvSpPr txBox="1"/>
          <p:nvPr/>
        </p:nvSpPr>
        <p:spPr>
          <a:xfrm>
            <a:off x="2145525" y="3772900"/>
            <a:ext cx="4563141" cy="274301"/>
          </a:xfrm>
          <a:prstGeom prst="rect">
            <a:avLst/>
          </a:prstGeom>
          <a:noFill/>
          <a:ln>
            <a:noFill/>
          </a:ln>
        </p:spPr>
        <p:txBody>
          <a:bodyPr wrap="none" lIns="0" tIns="0" rIns="0" bIns="0" anchor="t" anchorCtr="0">
            <a:spAutoFit/>
          </a:bodyPr>
          <a:lstStyle/>
          <a:p>
            <a:pPr algn="l"/>
            <a:r>
              <a:rPr lang="en-US" sz="1400" dirty="0">
                <a:solidFill>
                  <a:srgbClr val="FFFFFF"/>
                </a:solidFill>
                <a:latin typeface="Source Code Pro"/>
                <a:ea typeface="Source Code Pro"/>
                <a:cs typeface="Source Code Pro"/>
              </a:rPr>
              <a:t>processWithRetry(order, retryCount);</a:t>
            </a:r>
          </a:p>
        </p:txBody>
      </p:sp>
      <p:sp>
        <p:nvSpPr>
          <p:cNvPr id="19" name="Polygon 19"/>
          <p:cNvSpPr/>
          <p:nvPr/>
        </p:nvSpPr>
        <p:spPr>
          <a:xfrm>
            <a:off x="6667500" y="3752850"/>
            <a:ext cx="209550" cy="190500"/>
          </a:xfrm>
          <a:custGeom>
            <a:avLst/>
            <a:gdLst/>
            <a:ahLst/>
            <a:cxnLst/>
            <a:rect l="l" t="t" r="r" b="b"/>
            <a:pathLst>
              <a:path w="209550" h="190500">
                <a:moveTo>
                  <a:pt x="0" y="95250"/>
                </a:moveTo>
                <a:lnTo>
                  <a:pt x="209550" y="0"/>
                </a:lnTo>
                <a:lnTo>
                  <a:pt x="209550" y="190500"/>
                </a:lnTo>
                <a:close/>
              </a:path>
            </a:pathLst>
          </a:custGeom>
          <a:solidFill>
            <a:srgbClr val="A3DDE3"/>
          </a:solidFill>
          <a:ln>
            <a:noFill/>
          </a:ln>
        </p:spPr>
      </p:sp>
      <p:sp>
        <p:nvSpPr>
          <p:cNvPr id="20" name="TextBox 20"/>
          <p:cNvSpPr txBox="1"/>
          <p:nvPr/>
        </p:nvSpPr>
        <p:spPr>
          <a:xfrm>
            <a:off x="6984111" y="3760946"/>
            <a:ext cx="2602420"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残り回数が減っていない</a:t>
            </a:r>
          </a:p>
        </p:txBody>
      </p:sp>
      <p:sp>
        <p:nvSpPr>
          <p:cNvPr id="21" name="Rectangle 21"/>
          <p:cNvSpPr/>
          <p:nvPr/>
        </p:nvSpPr>
        <p:spPr>
          <a:xfrm>
            <a:off x="609600" y="4667250"/>
            <a:ext cx="5334000" cy="1143000"/>
          </a:xfrm>
          <a:prstGeom prst="roundRect">
            <a:avLst>
              <a:gd name="adj" fmla="val 6667"/>
            </a:avLst>
          </a:prstGeom>
          <a:solidFill>
            <a:srgbClr val="F7F9FA"/>
          </a:solidFill>
          <a:ln>
            <a:noFill/>
          </a:ln>
        </p:spPr>
      </p:sp>
      <p:sp>
        <p:nvSpPr>
          <p:cNvPr id="22" name="TextBox 22"/>
          <p:cNvSpPr txBox="1"/>
          <p:nvPr/>
        </p:nvSpPr>
        <p:spPr>
          <a:xfrm>
            <a:off x="830580" y="48291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仕様</a:t>
            </a:r>
          </a:p>
        </p:txBody>
      </p:sp>
      <p:sp>
        <p:nvSpPr>
          <p:cNvPr id="23" name="TextBox 23"/>
          <p:cNvSpPr txBox="1"/>
          <p:nvPr/>
        </p:nvSpPr>
        <p:spPr>
          <a:xfrm>
            <a:off x="830961" y="5161121"/>
            <a:ext cx="3908155"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リトライは最大3回で打ち切ります。</a:t>
            </a:r>
          </a:p>
          <a:p>
            <a:pPr algn="l">
              <a:lnSpc>
                <a:spcPts val="2250"/>
              </a:lnSpc>
            </a:pPr>
            <a:r>
              <a:rPr lang="zh-CN" sz="1420" dirty="0">
                <a:solidFill>
                  <a:srgbClr val="484848"/>
                </a:solidFill>
                <a:latin typeface="Zen Kaku Gothic New"/>
                <a:ea typeface="Zen Kaku Gothic New"/>
                <a:cs typeface="Zen Kaku Gothic New"/>
              </a:rPr>
              <a:t>上限を超えたら例外を投げます。</a:t>
            </a:r>
          </a:p>
        </p:txBody>
      </p:sp>
      <p:sp>
        <p:nvSpPr>
          <p:cNvPr id="24" name="Rectangle 24"/>
          <p:cNvSpPr/>
          <p:nvPr/>
        </p:nvSpPr>
        <p:spPr>
          <a:xfrm>
            <a:off x="6248400" y="4667250"/>
            <a:ext cx="5334000" cy="1143000"/>
          </a:xfrm>
          <a:prstGeom prst="roundRect">
            <a:avLst>
              <a:gd name="adj" fmla="val 6667"/>
            </a:avLst>
          </a:prstGeom>
          <a:solidFill>
            <a:srgbClr val="EEF6F7"/>
          </a:solidFill>
          <a:ln>
            <a:noFill/>
          </a:ln>
        </p:spPr>
      </p:sp>
      <p:sp>
        <p:nvSpPr>
          <p:cNvPr id="25" name="TextBox 25"/>
          <p:cNvSpPr txBox="1"/>
          <p:nvPr/>
        </p:nvSpPr>
        <p:spPr>
          <a:xfrm>
            <a:off x="6469380" y="48291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実際の出力</a:t>
            </a:r>
          </a:p>
        </p:txBody>
      </p:sp>
      <p:sp>
        <p:nvSpPr>
          <p:cNvPr id="26" name="TextBox 26"/>
          <p:cNvSpPr txBox="1"/>
          <p:nvPr/>
        </p:nvSpPr>
        <p:spPr>
          <a:xfrm>
            <a:off x="6469761" y="5161121"/>
            <a:ext cx="4813935"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「リトライ残り: 3回」だけが並び続けます。</a:t>
            </a:r>
          </a:p>
          <a:p>
            <a:pPr algn="l">
              <a:lnSpc>
                <a:spcPts val="2250"/>
              </a:lnSpc>
            </a:pPr>
            <a:r>
              <a:rPr lang="zh-CN" sz="1420" dirty="0">
                <a:solidFill>
                  <a:srgbClr val="484848"/>
                </a:solidFill>
                <a:latin typeface="Zen Kaku Gothic New"/>
                <a:ea typeface="Zen Kaku Gothic New"/>
                <a:cs typeface="Zen Kaku Gothic New"/>
              </a:rPr>
              <a:t>残り回数が3のまま呼び直されています。</a:t>
            </a:r>
          </a:p>
        </p:txBody>
      </p:sp>
      <p:sp>
        <p:nvSpPr>
          <p:cNvPr id="27" name="TextBox 27"/>
          <p:cNvSpPr txBox="1"/>
          <p:nvPr/>
        </p:nvSpPr>
        <p:spPr>
          <a:xfrm>
            <a:off x="602361" y="6018371"/>
            <a:ext cx="74371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直し方はここでは出しません。変わるのは引数の1トークンだけです。</a:t>
            </a:r>
          </a:p>
        </p:txBody>
      </p:sp>
      <p:pic>
        <p:nvPicPr>
          <p:cNvPr id="28" name="Image 28"/>
          <p:cNvPicPr>
            <a:picLocks noChangeAspect="1"/>
          </p:cNvPicPr>
          <p:nvPr/>
        </p:nvPicPr>
        <p:blipFill>
          <a:blip r:embed="rId2"/>
          <a:stretch>
            <a:fillRect/>
          </a:stretch>
        </p:blipFill>
        <p:spPr>
          <a:xfrm>
            <a:off x="232894" y="6486525"/>
            <a:ext cx="734363" cy="190500"/>
          </a:xfrm>
          <a:prstGeom prst="rect">
            <a:avLst/>
          </a:prstGeom>
        </p:spPr>
      </p:pic>
      <p:sp>
        <p:nvSpPr>
          <p:cNvPr id="29" name="TextBox 29"/>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0" name="TextBox 30"/>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a:t>
            </a:r>
          </a:p>
        </p:txBody>
      </p:sp>
    </p:spTree>
  </p:cSld>
  <p:clrMapOvr>
    <a:masterClrMapping/>
  </p:clrMapOvr>
  <p:transition xmlns:p14="http://schemas.microsoft.com/office/powerpoint/2010/main" p14:dur="4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6597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クイズ 原因にたどり着く行</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704424"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1031行のトレースのうち、原因の特定にいちばん効くのはどの行か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5174603"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先頭の java.lang.StackOverflowError の行</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327987"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java.base/java.io.PrintStream.println の行</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7432383"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CrashingOrderProcessor.processWithRetry が繰り返される行</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92512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トレース末尾の main の行</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894" y="6486525"/>
            <a:ext cx="734363" cy="190500"/>
          </a:xfrm>
          <a:prstGeom prst="rect">
            <a:avLst/>
          </a:prstGeom>
        </p:spPr>
      </p:pic>
      <p:sp>
        <p:nvSpPr>
          <p:cNvPr id="31" name="TextBox 3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2" name="TextBox 3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a:t>
            </a:r>
          </a:p>
        </p:txBody>
      </p:sp>
    </p:spTree>
  </p:cSld>
  <p:clrMapOvr>
    <a:masterClrMapping/>
  </p:clrMapOvr>
  <p:transition xmlns:p14="http://schemas.microsoft.com/office/powerpoint/2010/main" p14:dur="4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90568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解説 反復する行が原因</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781483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C</a:t>
            </a:r>
            <a:r>
              <a:rPr lang="zh-CN" sz="2250" b="1" dirty="0">
                <a:solidFill>
                  <a:srgbClr val="000000"/>
                </a:solidFill>
                <a:latin typeface="Zen Kaku Gothic New"/>
                <a:ea typeface="Zen Kaku Gothic New"/>
                <a:cs typeface="Zen Kaku Gothic New"/>
              </a:rPr>
              <a:t>。反復している行が原因を名指し</a:t>
            </a:r>
          </a:p>
        </p:txBody>
      </p:sp>
      <p:sp>
        <p:nvSpPr>
          <p:cNvPr id="9" name="Rectangle 9"/>
          <p:cNvSpPr/>
          <p:nvPr/>
        </p:nvSpPr>
        <p:spPr>
          <a:xfrm>
            <a:off x="609600" y="1809750"/>
            <a:ext cx="10972800" cy="952500"/>
          </a:xfrm>
          <a:prstGeom prst="roundRect">
            <a:avLst>
              <a:gd name="adj" fmla="val 10000"/>
            </a:avLst>
          </a:prstGeom>
          <a:solidFill>
            <a:srgbClr val="EEF6F7"/>
          </a:solidFill>
          <a:ln>
            <a:noFill/>
          </a:ln>
        </p:spPr>
      </p:sp>
      <p:sp>
        <p:nvSpPr>
          <p:cNvPr id="10" name="Rectangle 10"/>
          <p:cNvSpPr/>
          <p:nvPr/>
        </p:nvSpPr>
        <p:spPr>
          <a:xfrm>
            <a:off x="609600" y="1809750"/>
            <a:ext cx="76200" cy="952500"/>
          </a:xfrm>
          <a:prstGeom prst="roundRect">
            <a:avLst>
              <a:gd name="adj" fmla="val 50000"/>
            </a:avLst>
          </a:prstGeom>
          <a:solidFill>
            <a:srgbClr val="47BCC6"/>
          </a:solidFill>
          <a:ln>
            <a:noFill/>
          </a:ln>
        </p:spPr>
      </p:sp>
      <p:sp>
        <p:nvSpPr>
          <p:cNvPr id="11" name="Ellipse 11"/>
          <p:cNvSpPr/>
          <p:nvPr/>
        </p:nvSpPr>
        <p:spPr>
          <a:xfrm>
            <a:off x="876300" y="2057400"/>
            <a:ext cx="457200" cy="457200"/>
          </a:xfrm>
          <a:prstGeom prst="ellipse">
            <a:avLst/>
          </a:prstGeom>
          <a:solidFill>
            <a:srgbClr val="47BCC6"/>
          </a:solidFill>
          <a:ln>
            <a:noFill/>
          </a:ln>
        </p:spPr>
      </p:sp>
      <p:sp>
        <p:nvSpPr>
          <p:cNvPr id="12" name="TextBox 12"/>
          <p:cNvSpPr txBox="1"/>
          <p:nvPr/>
        </p:nvSpPr>
        <p:spPr>
          <a:xfrm>
            <a:off x="1011807" y="21840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1990725"/>
            <a:ext cx="84073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CrashingOrderProcessor.processWithRetry が繰り返される行</a:t>
            </a:r>
          </a:p>
        </p:txBody>
      </p:sp>
      <p:sp>
        <p:nvSpPr>
          <p:cNvPr id="14" name="TextBox 14"/>
          <p:cNvSpPr txBox="1"/>
          <p:nvPr/>
        </p:nvSpPr>
        <p:spPr>
          <a:xfrm>
            <a:off x="1497711" y="2303621"/>
            <a:ext cx="915267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CrashingOrderProcessor.java:80 が積み上がり、増えるフレームを名指しします。</a:t>
            </a:r>
          </a:p>
        </p:txBody>
      </p:sp>
      <p:sp>
        <p:nvSpPr>
          <p:cNvPr id="15" name="Rectangle 15"/>
          <p:cNvSpPr/>
          <p:nvPr/>
        </p:nvSpPr>
        <p:spPr>
          <a:xfrm>
            <a:off x="609600" y="2914650"/>
            <a:ext cx="10972800" cy="742950"/>
          </a:xfrm>
          <a:prstGeom prst="roundRect">
            <a:avLst>
              <a:gd name="adj" fmla="val 10256"/>
            </a:avLst>
          </a:prstGeom>
          <a:solidFill>
            <a:srgbClr val="F5F7F8"/>
          </a:solidFill>
          <a:ln>
            <a:noFill/>
          </a:ln>
        </p:spPr>
      </p:sp>
      <p:sp>
        <p:nvSpPr>
          <p:cNvPr id="16" name="Ellipse 16"/>
          <p:cNvSpPr/>
          <p:nvPr/>
        </p:nvSpPr>
        <p:spPr>
          <a:xfrm>
            <a:off x="828675" y="3124200"/>
            <a:ext cx="323850" cy="323850"/>
          </a:xfrm>
          <a:prstGeom prst="ellipse">
            <a:avLst/>
          </a:prstGeom>
          <a:solidFill>
            <a:srgbClr val="E6ECEE"/>
          </a:solidFill>
          <a:ln>
            <a:noFill/>
          </a:ln>
        </p:spPr>
      </p:sp>
      <p:sp>
        <p:nvSpPr>
          <p:cNvPr id="17" name="TextBox 17"/>
          <p:cNvSpPr txBox="1"/>
          <p:nvPr/>
        </p:nvSpPr>
        <p:spPr>
          <a:xfrm>
            <a:off x="910202" y="3198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65621"/>
            <a:ext cx="491587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先頭の java.lang.StackOverflowError の行</a:t>
            </a:r>
          </a:p>
        </p:txBody>
      </p:sp>
      <p:sp>
        <p:nvSpPr>
          <p:cNvPr id="19" name="TextBox 19"/>
          <p:cNvSpPr txBox="1"/>
          <p:nvPr/>
        </p:nvSpPr>
        <p:spPr>
          <a:xfrm>
            <a:off x="1326261" y="3332321"/>
            <a:ext cx="5660898"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型は分かりますが、どこで起きたかは分かりません。</a:t>
            </a:r>
          </a:p>
        </p:txBody>
      </p:sp>
      <p:sp>
        <p:nvSpPr>
          <p:cNvPr id="20" name="Rectangle 20"/>
          <p:cNvSpPr/>
          <p:nvPr/>
        </p:nvSpPr>
        <p:spPr>
          <a:xfrm>
            <a:off x="609600" y="3733800"/>
            <a:ext cx="10972800" cy="742950"/>
          </a:xfrm>
          <a:prstGeom prst="roundRect">
            <a:avLst>
              <a:gd name="adj" fmla="val 10256"/>
            </a:avLst>
          </a:prstGeom>
          <a:solidFill>
            <a:srgbClr val="F5F7F8"/>
          </a:solidFill>
          <a:ln>
            <a:noFill/>
          </a:ln>
        </p:spPr>
      </p:sp>
      <p:sp>
        <p:nvSpPr>
          <p:cNvPr id="21" name="Ellipse 21"/>
          <p:cNvSpPr/>
          <p:nvPr/>
        </p:nvSpPr>
        <p:spPr>
          <a:xfrm>
            <a:off x="828675" y="3943350"/>
            <a:ext cx="323850" cy="323850"/>
          </a:xfrm>
          <a:prstGeom prst="ellipse">
            <a:avLst/>
          </a:prstGeom>
          <a:solidFill>
            <a:srgbClr val="E6ECEE"/>
          </a:solidFill>
          <a:ln>
            <a:noFill/>
          </a:ln>
        </p:spPr>
      </p:sp>
      <p:sp>
        <p:nvSpPr>
          <p:cNvPr id="22" name="TextBox 22"/>
          <p:cNvSpPr txBox="1"/>
          <p:nvPr/>
        </p:nvSpPr>
        <p:spPr>
          <a:xfrm>
            <a:off x="910202" y="40181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884771"/>
            <a:ext cx="506158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java.base/java.io.PrintStream.println の行</a:t>
            </a:r>
          </a:p>
        </p:txBody>
      </p:sp>
      <p:sp>
        <p:nvSpPr>
          <p:cNvPr id="24" name="TextBox 24"/>
          <p:cNvSpPr txBox="1"/>
          <p:nvPr/>
        </p:nvSpPr>
        <p:spPr>
          <a:xfrm>
            <a:off x="1326261" y="4151471"/>
            <a:ext cx="5425630"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スタックが尽きた瞬間に走っていた出力処理です。</a:t>
            </a:r>
          </a:p>
        </p:txBody>
      </p:sp>
      <p:sp>
        <p:nvSpPr>
          <p:cNvPr id="25" name="Rectangle 25"/>
          <p:cNvSpPr/>
          <p:nvPr/>
        </p:nvSpPr>
        <p:spPr>
          <a:xfrm>
            <a:off x="609600" y="4552950"/>
            <a:ext cx="10972800" cy="742950"/>
          </a:xfrm>
          <a:prstGeom prst="roundRect">
            <a:avLst>
              <a:gd name="adj" fmla="val 10256"/>
            </a:avLst>
          </a:prstGeom>
          <a:solidFill>
            <a:srgbClr val="F5F7F8"/>
          </a:solidFill>
          <a:ln>
            <a:noFill/>
          </a:ln>
        </p:spPr>
      </p:sp>
      <p:sp>
        <p:nvSpPr>
          <p:cNvPr id="26" name="Ellipse 26"/>
          <p:cNvSpPr/>
          <p:nvPr/>
        </p:nvSpPr>
        <p:spPr>
          <a:xfrm>
            <a:off x="828675" y="4762500"/>
            <a:ext cx="323850" cy="323850"/>
          </a:xfrm>
          <a:prstGeom prst="ellipse">
            <a:avLst/>
          </a:prstGeom>
          <a:solidFill>
            <a:srgbClr val="E6ECEE"/>
          </a:solidFill>
          <a:ln>
            <a:noFill/>
          </a:ln>
        </p:spPr>
      </p:sp>
      <p:sp>
        <p:nvSpPr>
          <p:cNvPr id="27" name="TextBox 27"/>
          <p:cNvSpPr txBox="1"/>
          <p:nvPr/>
        </p:nvSpPr>
        <p:spPr>
          <a:xfrm>
            <a:off x="910202" y="48372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703921"/>
            <a:ext cx="2778871"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トレース末尾の main の行</a:t>
            </a:r>
          </a:p>
        </p:txBody>
      </p:sp>
      <p:sp>
        <p:nvSpPr>
          <p:cNvPr id="29" name="TextBox 29"/>
          <p:cNvSpPr txBox="1"/>
          <p:nvPr/>
        </p:nvSpPr>
        <p:spPr>
          <a:xfrm>
            <a:off x="1326261" y="4970621"/>
            <a:ext cx="5472684"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1024フレームで打ち切られるため表示されません。</a:t>
            </a:r>
          </a:p>
        </p:txBody>
      </p:sp>
      <p:sp>
        <p:nvSpPr>
          <p:cNvPr id="30" name="Rectangle 30"/>
          <p:cNvSpPr/>
          <p:nvPr/>
        </p:nvSpPr>
        <p:spPr>
          <a:xfrm>
            <a:off x="609600" y="5486400"/>
            <a:ext cx="10972800" cy="800100"/>
          </a:xfrm>
          <a:prstGeom prst="roundRect">
            <a:avLst>
              <a:gd name="adj" fmla="val 9524"/>
            </a:avLst>
          </a:prstGeom>
          <a:solidFill>
            <a:srgbClr val="EEF6F7"/>
          </a:solidFill>
          <a:ln>
            <a:noFill/>
          </a:ln>
        </p:spPr>
      </p:sp>
      <p:sp>
        <p:nvSpPr>
          <p:cNvPr id="31" name="Rectangle 31"/>
          <p:cNvSpPr/>
          <p:nvPr/>
        </p:nvSpPr>
        <p:spPr>
          <a:xfrm>
            <a:off x="609600" y="5486400"/>
            <a:ext cx="57150" cy="800100"/>
          </a:xfrm>
          <a:prstGeom prst="roundRect">
            <a:avLst>
              <a:gd name="adj" fmla="val 50000"/>
            </a:avLst>
          </a:prstGeom>
          <a:solidFill>
            <a:srgbClr val="47BCC6"/>
          </a:solidFill>
          <a:ln>
            <a:noFill/>
          </a:ln>
        </p:spPr>
      </p:sp>
      <p:sp>
        <p:nvSpPr>
          <p:cNvPr id="32" name="TextBox 32"/>
          <p:cNvSpPr txBox="1"/>
          <p:nvPr/>
        </p:nvSpPr>
        <p:spPr>
          <a:xfrm>
            <a:off x="830961" y="5656421"/>
            <a:ext cx="8248840"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長いトレースは上から順に読みません。自分のパッケージが出る最初の行と、</a:t>
            </a:r>
          </a:p>
          <a:p>
            <a:pPr algn="l">
              <a:lnSpc>
                <a:spcPts val="2250"/>
              </a:lnSpc>
            </a:pPr>
            <a:r>
              <a:rPr lang="zh-CN" sz="1420" dirty="0">
                <a:solidFill>
                  <a:srgbClr val="000000"/>
                </a:solidFill>
                <a:latin typeface="Zen Kaku Gothic New"/>
                <a:ea typeface="Zen Kaku Gothic New"/>
                <a:cs typeface="Zen Kaku Gothic New"/>
              </a:rPr>
              <a:t>同じ行番号の反復を先に探します。</a:t>
            </a:r>
          </a:p>
        </p:txBody>
      </p:sp>
      <p:pic>
        <p:nvPicPr>
          <p:cNvPr id="33" name="Image 33"/>
          <p:cNvPicPr>
            <a:picLocks noChangeAspect="1"/>
          </p:cNvPicPr>
          <p:nvPr/>
        </p:nvPicPr>
        <p:blipFill>
          <a:blip r:embed="rId2"/>
          <a:stretch>
            <a:fillRect/>
          </a:stretch>
        </p:blipFill>
        <p:spPr>
          <a:xfrm>
            <a:off x="232894" y="6486525"/>
            <a:ext cx="734363" cy="190500"/>
          </a:xfrm>
          <a:prstGeom prst="rect">
            <a:avLst/>
          </a:prstGeom>
        </p:spPr>
      </p:pic>
      <p:sp>
        <p:nvSpPr>
          <p:cNvPr id="34" name="TextBox 34"/>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5" name="TextBox 35"/>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a:t>
            </a:r>
          </a:p>
        </p:txBody>
      </p:sp>
    </p:spTree>
  </p:cSld>
  <p:clrMapOvr>
    <a:masterClrMapping/>
  </p:clrMapOvr>
  <p:transition xmlns:p14="http://schemas.microsoft.com/office/powerpoint/2010/main" p14:dur="4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81349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 D3-1 無限再帰の修正</a:t>
            </a:r>
          </a:p>
        </p:txBody>
      </p:sp>
      <p:sp>
        <p:nvSpPr>
          <p:cNvPr id="7" name="TextBox 7"/>
          <p:cNvSpPr txBox="1"/>
          <p:nvPr/>
        </p:nvSpPr>
        <p:spPr>
          <a:xfrm>
            <a:off x="10310241" y="698182"/>
            <a:ext cx="1051941" cy="322707"/>
          </a:xfrm>
          <a:prstGeom prst="rect">
            <a:avLst/>
          </a:prstGeom>
          <a:noFill/>
          <a:ln>
            <a:noFill/>
          </a:ln>
        </p:spPr>
        <p:txBody>
          <a:bodyPr wrap="none" lIns="0" tIns="0" rIns="0" bIns="0" anchor="t" anchorCtr="0">
            <a:spAutoFit/>
          </a:bodyPr>
          <a:lstStyle/>
          <a:p>
            <a:pPr algn="r"/>
            <a:r>
              <a:rPr lang="en-US" sz="1650" dirty="0">
                <a:solidFill>
                  <a:srgbClr val="484848"/>
                </a:solidFill>
                <a:latin typeface="Zen Kaku Gothic New"/>
                <a:ea typeface="Zen Kaku Gothic New"/>
                <a:cs typeface="Zen Kaku Gothic New"/>
              </a:rPr>
              <a:t>[35min]</a:t>
            </a:r>
          </a:p>
        </p:txBody>
      </p:sp>
      <p:sp>
        <p:nvSpPr>
          <p:cNvPr id="8" name="Rectangle 8"/>
          <p:cNvSpPr/>
          <p:nvPr/>
        </p:nvSpPr>
        <p:spPr>
          <a:xfrm>
            <a:off x="2000250" y="1028700"/>
            <a:ext cx="9582150" cy="19050"/>
          </a:xfrm>
          <a:prstGeom prst="rect">
            <a:avLst/>
          </a:prstGeom>
          <a:solidFill>
            <a:srgbClr val="2F72DC"/>
          </a:solidFill>
          <a:ln>
            <a:noFill/>
          </a:ln>
        </p:spPr>
      </p:sp>
      <p:sp>
        <p:nvSpPr>
          <p:cNvPr id="9" name="TextBox 9"/>
          <p:cNvSpPr txBox="1"/>
          <p:nvPr/>
        </p:nvSpPr>
        <p:spPr>
          <a:xfrm>
            <a:off x="597027" y="14663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再帰を止めて、バッチを</a:t>
            </a:r>
            <a:r>
              <a:rPr lang="zh-CN" sz="2480" b="1" dirty="0">
                <a:solidFill>
                  <a:srgbClr val="264DBF"/>
                </a:solidFill>
                <a:latin typeface="Zen Kaku Gothic New"/>
                <a:ea typeface="Zen Kaku Gothic New"/>
                <a:cs typeface="Zen Kaku Gothic New"/>
              </a:rPr>
              <a:t>最後まで通す</a:t>
            </a:r>
            <a:r>
              <a:rPr lang="zh-CN" sz="2480" b="1" dirty="0">
                <a:solidFill>
                  <a:srgbClr val="000000"/>
                </a:solidFill>
                <a:latin typeface="Zen Kaku Gothic New"/>
                <a:ea typeface="Zen Kaku Gothic New"/>
                <a:cs typeface="Zen Kaku Gothic New"/>
              </a:rPr>
              <a:t>状態</a:t>
            </a:r>
          </a:p>
        </p:txBody>
      </p:sp>
      <p:sp>
        <p:nvSpPr>
          <p:cNvPr id="10" name="Rectangle 10"/>
          <p:cNvSpPr/>
          <p:nvPr/>
        </p:nvSpPr>
        <p:spPr>
          <a:xfrm>
            <a:off x="609600" y="2171700"/>
            <a:ext cx="5334000" cy="1905000"/>
          </a:xfrm>
          <a:prstGeom prst="roundRect">
            <a:avLst>
              <a:gd name="adj" fmla="val 4000"/>
            </a:avLst>
          </a:prstGeom>
          <a:solidFill>
            <a:srgbClr val="F7F9FA"/>
          </a:solidFill>
          <a:ln>
            <a:noFill/>
          </a:ln>
        </p:spPr>
      </p:sp>
      <p:sp>
        <p:nvSpPr>
          <p:cNvPr id="11" name="TextBox 11"/>
          <p:cNvSpPr txBox="1"/>
          <p:nvPr/>
        </p:nvSpPr>
        <p:spPr>
          <a:xfrm>
            <a:off x="830580" y="233362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さわる</a:t>
            </a:r>
          </a:p>
        </p:txBody>
      </p:sp>
      <p:sp>
        <p:nvSpPr>
          <p:cNvPr id="12" name="TextBox 12"/>
          <p:cNvSpPr txBox="1"/>
          <p:nvPr/>
        </p:nvSpPr>
        <p:spPr>
          <a:xfrm>
            <a:off x="830961" y="27036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読む</a:t>
            </a:r>
          </a:p>
        </p:txBody>
      </p:sp>
      <p:sp>
        <p:nvSpPr>
          <p:cNvPr id="13" name="TextBox 13"/>
          <p:cNvSpPr txBox="1"/>
          <p:nvPr/>
        </p:nvSpPr>
        <p:spPr>
          <a:xfrm>
            <a:off x="830961" y="2970371"/>
            <a:ext cx="535197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exercises/day3/CrashingOrderProcessor.java</a:t>
            </a:r>
          </a:p>
        </p:txBody>
      </p:sp>
      <p:sp>
        <p:nvSpPr>
          <p:cNvPr id="14" name="TextBox 14"/>
          <p:cNvSpPr txBox="1"/>
          <p:nvPr/>
        </p:nvSpPr>
        <p:spPr>
          <a:xfrm>
            <a:off x="830961" y="33132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書く</a:t>
            </a:r>
          </a:p>
        </p:txBody>
      </p:sp>
      <p:sp>
        <p:nvSpPr>
          <p:cNvPr id="15" name="TextBox 15"/>
          <p:cNvSpPr txBox="1"/>
          <p:nvPr/>
        </p:nvSpPr>
        <p:spPr>
          <a:xfrm>
            <a:off x="830961" y="3579971"/>
            <a:ext cx="36728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同ファイルの再帰呼び出し1行だけ</a:t>
            </a:r>
          </a:p>
        </p:txBody>
      </p:sp>
      <p:sp>
        <p:nvSpPr>
          <p:cNvPr id="16" name="Rectangle 16"/>
          <p:cNvSpPr/>
          <p:nvPr/>
        </p:nvSpPr>
        <p:spPr>
          <a:xfrm>
            <a:off x="609600" y="4267200"/>
            <a:ext cx="5334000" cy="1714500"/>
          </a:xfrm>
          <a:prstGeom prst="roundRect">
            <a:avLst>
              <a:gd name="adj" fmla="val 4444"/>
            </a:avLst>
          </a:prstGeom>
          <a:solidFill>
            <a:srgbClr val="EEF6F7"/>
          </a:solidFill>
          <a:ln>
            <a:noFill/>
          </a:ln>
        </p:spPr>
      </p:sp>
      <p:sp>
        <p:nvSpPr>
          <p:cNvPr id="17" name="TextBox 17"/>
          <p:cNvSpPr txBox="1"/>
          <p:nvPr/>
        </p:nvSpPr>
        <p:spPr>
          <a:xfrm>
            <a:off x="830580" y="44291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できたら</a:t>
            </a:r>
          </a:p>
        </p:txBody>
      </p:sp>
      <p:sp>
        <p:nvSpPr>
          <p:cNvPr id="18" name="TextBox 18"/>
          <p:cNvSpPr txBox="1"/>
          <p:nvPr/>
        </p:nvSpPr>
        <p:spPr>
          <a:xfrm>
            <a:off x="830961" y="4799171"/>
            <a:ext cx="4143423"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StackOverflowError が出ない</a:t>
            </a:r>
          </a:p>
          <a:p>
            <a:pPr algn="l">
              <a:lnSpc>
                <a:spcPts val="2400"/>
              </a:lnSpc>
            </a:pPr>
            <a:r>
              <a:rPr lang="zh-CN" sz="1420" dirty="0">
                <a:solidFill>
                  <a:srgbClr val="484848"/>
                </a:solidFill>
                <a:latin typeface="Zen Kaku Gothic New"/>
                <a:ea typeface="Zen Kaku Gothic New"/>
                <a:cs typeface="Zen Kaku Gothic New"/>
              </a:rPr>
              <a:t>最終行が「成功: 3件, 失敗: 2件」</a:t>
            </a:r>
          </a:p>
          <a:p>
            <a:pPr algn="l">
              <a:lnSpc>
                <a:spcPts val="2400"/>
              </a:lnSpc>
            </a:pPr>
            <a:r>
              <a:rPr lang="zh-CN" sz="1420" dirty="0">
                <a:solidFill>
                  <a:srgbClr val="484848"/>
                </a:solidFill>
                <a:latin typeface="Zen Kaku Gothic New"/>
                <a:ea typeface="Zen Kaku Gothic New"/>
                <a:cs typeface="Zen Kaku Gothic New"/>
              </a:rPr>
              <a:t>リトライ残りの表示が各受注で3回だけ</a:t>
            </a:r>
          </a:p>
        </p:txBody>
      </p:sp>
      <p:sp>
        <p:nvSpPr>
          <p:cNvPr id="19" name="Rectangle 19"/>
          <p:cNvSpPr/>
          <p:nvPr/>
        </p:nvSpPr>
        <p:spPr>
          <a:xfrm>
            <a:off x="6248400" y="2171700"/>
            <a:ext cx="5334000" cy="3810000"/>
          </a:xfrm>
          <a:prstGeom prst="roundRect">
            <a:avLst>
              <a:gd name="adj" fmla="val 2000"/>
            </a:avLst>
          </a:prstGeom>
          <a:solidFill>
            <a:srgbClr val="F7F9FA"/>
          </a:solidFill>
          <a:ln>
            <a:noFill/>
          </a:ln>
        </p:spPr>
      </p:sp>
      <p:sp>
        <p:nvSpPr>
          <p:cNvPr id="20" name="TextBox 20"/>
          <p:cNvSpPr txBox="1"/>
          <p:nvPr/>
        </p:nvSpPr>
        <p:spPr>
          <a:xfrm>
            <a:off x="6469380" y="23336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流れ</a:t>
            </a:r>
          </a:p>
        </p:txBody>
      </p:sp>
      <p:sp>
        <p:nvSpPr>
          <p:cNvPr id="21" name="Ellipse 21"/>
          <p:cNvSpPr/>
          <p:nvPr/>
        </p:nvSpPr>
        <p:spPr>
          <a:xfrm>
            <a:off x="6362700" y="2800350"/>
            <a:ext cx="304800" cy="304800"/>
          </a:xfrm>
          <a:prstGeom prst="ellipse">
            <a:avLst/>
          </a:prstGeom>
          <a:solidFill>
            <a:srgbClr val="47BCC6"/>
          </a:solidFill>
          <a:ln>
            <a:noFill/>
          </a:ln>
        </p:spPr>
      </p:sp>
      <p:sp>
        <p:nvSpPr>
          <p:cNvPr id="22" name="TextBox 22"/>
          <p:cNvSpPr txBox="1"/>
          <p:nvPr/>
        </p:nvSpPr>
        <p:spPr>
          <a:xfrm>
            <a:off x="6439928" y="2865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3" name="TextBox 23"/>
          <p:cNvSpPr txBox="1"/>
          <p:nvPr/>
        </p:nvSpPr>
        <p:spPr>
          <a:xfrm>
            <a:off x="6812661" y="28560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実行してエラーを再現する</a:t>
            </a:r>
          </a:p>
        </p:txBody>
      </p:sp>
      <p:sp>
        <p:nvSpPr>
          <p:cNvPr id="24" name="Ellipse 24"/>
          <p:cNvSpPr/>
          <p:nvPr/>
        </p:nvSpPr>
        <p:spPr>
          <a:xfrm>
            <a:off x="6362700" y="3409950"/>
            <a:ext cx="304800" cy="304800"/>
          </a:xfrm>
          <a:prstGeom prst="ellipse">
            <a:avLst/>
          </a:prstGeom>
          <a:solidFill>
            <a:srgbClr val="47BCC6"/>
          </a:solidFill>
          <a:ln>
            <a:noFill/>
          </a:ln>
        </p:spPr>
      </p:sp>
      <p:sp>
        <p:nvSpPr>
          <p:cNvPr id="25" name="TextBox 25"/>
          <p:cNvSpPr txBox="1"/>
          <p:nvPr/>
        </p:nvSpPr>
        <p:spPr>
          <a:xfrm>
            <a:off x="6439928" y="3475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6" name="TextBox 26"/>
          <p:cNvSpPr txBox="1"/>
          <p:nvPr/>
        </p:nvSpPr>
        <p:spPr>
          <a:xfrm>
            <a:off x="6812661" y="3465671"/>
            <a:ext cx="36728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基底条件が成立するかを1文で書く</a:t>
            </a:r>
          </a:p>
        </p:txBody>
      </p:sp>
      <p:sp>
        <p:nvSpPr>
          <p:cNvPr id="27" name="Ellipse 27"/>
          <p:cNvSpPr/>
          <p:nvPr/>
        </p:nvSpPr>
        <p:spPr>
          <a:xfrm>
            <a:off x="6362700" y="4019550"/>
            <a:ext cx="304800" cy="304800"/>
          </a:xfrm>
          <a:prstGeom prst="ellipse">
            <a:avLst/>
          </a:prstGeom>
          <a:solidFill>
            <a:srgbClr val="47BCC6"/>
          </a:solidFill>
          <a:ln>
            <a:noFill/>
          </a:ln>
        </p:spPr>
      </p:sp>
      <p:sp>
        <p:nvSpPr>
          <p:cNvPr id="28" name="TextBox 28"/>
          <p:cNvSpPr txBox="1"/>
          <p:nvPr/>
        </p:nvSpPr>
        <p:spPr>
          <a:xfrm>
            <a:off x="6439928" y="4084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9" name="TextBox 29"/>
          <p:cNvSpPr txBox="1"/>
          <p:nvPr/>
        </p:nvSpPr>
        <p:spPr>
          <a:xfrm>
            <a:off x="6812661" y="4075271"/>
            <a:ext cx="458916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トレースとファイルを Claude Code へ渡す</a:t>
            </a:r>
          </a:p>
        </p:txBody>
      </p:sp>
      <p:sp>
        <p:nvSpPr>
          <p:cNvPr id="30" name="Ellipse 30"/>
          <p:cNvSpPr/>
          <p:nvPr/>
        </p:nvSpPr>
        <p:spPr>
          <a:xfrm>
            <a:off x="6362700" y="4629150"/>
            <a:ext cx="304800" cy="304800"/>
          </a:xfrm>
          <a:prstGeom prst="ellipse">
            <a:avLst/>
          </a:prstGeom>
          <a:solidFill>
            <a:srgbClr val="47BCC6"/>
          </a:solidFill>
          <a:ln>
            <a:noFill/>
          </a:ln>
        </p:spPr>
      </p:sp>
      <p:sp>
        <p:nvSpPr>
          <p:cNvPr id="31" name="TextBox 31"/>
          <p:cNvSpPr txBox="1"/>
          <p:nvPr/>
        </p:nvSpPr>
        <p:spPr>
          <a:xfrm>
            <a:off x="6439928" y="4694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2" name="TextBox 32"/>
          <p:cNvSpPr txBox="1"/>
          <p:nvPr/>
        </p:nvSpPr>
        <p:spPr>
          <a:xfrm>
            <a:off x="6812661" y="4684871"/>
            <a:ext cx="495509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差分に残り回数の減算があるかで採否を決める</a:t>
            </a:r>
          </a:p>
        </p:txBody>
      </p:sp>
      <p:sp>
        <p:nvSpPr>
          <p:cNvPr id="33" name="TextBox 33"/>
          <p:cNvSpPr txBox="1"/>
          <p:nvPr/>
        </p:nvSpPr>
        <p:spPr>
          <a:xfrm>
            <a:off x="602361" y="6132671"/>
            <a:ext cx="528447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詳細は教材サイトの D3-1 カードにあります。</a:t>
            </a:r>
          </a:p>
        </p:txBody>
      </p:sp>
      <p:pic>
        <p:nvPicPr>
          <p:cNvPr id="34" name="Image 34"/>
          <p:cNvPicPr>
            <a:picLocks noChangeAspect="1"/>
          </p:cNvPicPr>
          <p:nvPr/>
        </p:nvPicPr>
        <p:blipFill>
          <a:blip r:embed="rId2"/>
          <a:stretch>
            <a:fillRect/>
          </a:stretch>
        </p:blipFill>
        <p:spPr>
          <a:xfrm>
            <a:off x="232894" y="6486525"/>
            <a:ext cx="734363" cy="190500"/>
          </a:xfrm>
          <a:prstGeom prst="rect">
            <a:avLst/>
          </a:prstGeom>
        </p:spPr>
      </p:pic>
      <p:sp>
        <p:nvSpPr>
          <p:cNvPr id="35" name="TextBox 35"/>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6" name="TextBox 36"/>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a:t>
            </a:r>
          </a:p>
        </p:txBody>
      </p:sp>
    </p:spTree>
  </p:cSld>
  <p:clrMapOvr>
    <a:masterClrMapping/>
  </p:clrMapOvr>
  <p:transition xmlns:p14="http://schemas.microsoft.com/office/powerpoint/2010/main" p14:dur="4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509773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D3-1 でつまずきやすい箇所</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実行が止まらなくなっても、</a:t>
            </a:r>
            <a:r>
              <a:rPr lang="zh-CN" sz="2480" b="1" dirty="0">
                <a:solidFill>
                  <a:srgbClr val="264DBF"/>
                </a:solidFill>
                <a:latin typeface="Zen Kaku Gothic New"/>
                <a:ea typeface="Zen Kaku Gothic New"/>
                <a:cs typeface="Zen Kaku Gothic New"/>
              </a:rPr>
              <a:t>中断して大丈夫</a:t>
            </a:r>
          </a:p>
        </p:txBody>
      </p:sp>
      <p:sp>
        <p:nvSpPr>
          <p:cNvPr id="9" name="Rectangle 9"/>
          <p:cNvSpPr/>
          <p:nvPr/>
        </p:nvSpPr>
        <p:spPr>
          <a:xfrm>
            <a:off x="609600" y="2209800"/>
            <a:ext cx="10972800" cy="419100"/>
          </a:xfrm>
          <a:prstGeom prst="rect">
            <a:avLst/>
          </a:prstGeom>
          <a:solidFill>
            <a:srgbClr val="0B2E33"/>
          </a:solidFill>
          <a:ln>
            <a:noFill/>
          </a:ln>
        </p:spPr>
      </p:sp>
      <p:sp>
        <p:nvSpPr>
          <p:cNvPr id="10" name="TextBox 10"/>
          <p:cNvSpPr txBox="1"/>
          <p:nvPr/>
        </p:nvSpPr>
        <p:spPr>
          <a:xfrm>
            <a:off x="830961" y="23321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起きること</a:t>
            </a:r>
          </a:p>
        </p:txBody>
      </p:sp>
      <p:sp>
        <p:nvSpPr>
          <p:cNvPr id="11" name="TextBox 11"/>
          <p:cNvSpPr txBox="1"/>
          <p:nvPr/>
        </p:nvSpPr>
        <p:spPr>
          <a:xfrm>
            <a:off x="4945761" y="23321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対処</a:t>
            </a:r>
          </a:p>
        </p:txBody>
      </p:sp>
      <p:sp>
        <p:nvSpPr>
          <p:cNvPr id="12" name="Rectangle 12"/>
          <p:cNvSpPr/>
          <p:nvPr/>
        </p:nvSpPr>
        <p:spPr>
          <a:xfrm>
            <a:off x="609600" y="2628900"/>
            <a:ext cx="10972800" cy="838200"/>
          </a:xfrm>
          <a:prstGeom prst="rect">
            <a:avLst/>
          </a:prstGeom>
          <a:solidFill>
            <a:srgbClr val="FFFFFF"/>
          </a:solidFill>
          <a:ln>
            <a:noFill/>
          </a:ln>
        </p:spPr>
      </p:sp>
      <p:sp>
        <p:nvSpPr>
          <p:cNvPr id="13" name="TextBox 13"/>
          <p:cNvSpPr txBox="1"/>
          <p:nvPr/>
        </p:nvSpPr>
        <p:spPr>
          <a:xfrm>
            <a:off x="830961" y="2856071"/>
            <a:ext cx="248478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クラスが見つからない</a:t>
            </a:r>
          </a:p>
        </p:txBody>
      </p:sp>
      <p:sp>
        <p:nvSpPr>
          <p:cNvPr id="14" name="TextBox 14"/>
          <p:cNvSpPr txBox="1"/>
          <p:nvPr/>
        </p:nvSpPr>
        <p:spPr>
          <a:xfrm>
            <a:off x="4945761" y="2817971"/>
            <a:ext cx="566089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クラスファイルの出力先を固定してから実行します。</a:t>
            </a:r>
          </a:p>
          <a:p>
            <a:pPr algn="l">
              <a:lnSpc>
                <a:spcPts val="2100"/>
              </a:lnSpc>
            </a:pPr>
            <a:r>
              <a:rPr lang="zh-CN" sz="1420" dirty="0">
                <a:solidFill>
                  <a:srgbClr val="484848"/>
                </a:solidFill>
                <a:latin typeface="Zen Kaku Gothic New"/>
                <a:ea typeface="Zen Kaku Gothic New"/>
                <a:cs typeface="Zen Kaku Gothic New"/>
              </a:rPr>
              <a:t>教材サイトのコマンドをそのまま使ってください。</a:t>
            </a:r>
          </a:p>
        </p:txBody>
      </p:sp>
      <p:sp>
        <p:nvSpPr>
          <p:cNvPr id="15" name="Rectangle 15"/>
          <p:cNvSpPr/>
          <p:nvPr/>
        </p:nvSpPr>
        <p:spPr>
          <a:xfrm>
            <a:off x="609600" y="3467100"/>
            <a:ext cx="10972800" cy="838200"/>
          </a:xfrm>
          <a:prstGeom prst="rect">
            <a:avLst/>
          </a:prstGeom>
          <a:solidFill>
            <a:srgbClr val="F7F9FA"/>
          </a:solidFill>
          <a:ln>
            <a:noFill/>
          </a:ln>
        </p:spPr>
      </p:sp>
      <p:sp>
        <p:nvSpPr>
          <p:cNvPr id="16" name="TextBox 16"/>
          <p:cNvSpPr txBox="1"/>
          <p:nvPr/>
        </p:nvSpPr>
        <p:spPr>
          <a:xfrm>
            <a:off x="830961" y="36942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実行が止まらない</a:t>
            </a:r>
          </a:p>
        </p:txBody>
      </p:sp>
      <p:sp>
        <p:nvSpPr>
          <p:cNvPr id="17" name="TextBox 17"/>
          <p:cNvSpPr txBox="1"/>
          <p:nvPr/>
        </p:nvSpPr>
        <p:spPr>
          <a:xfrm>
            <a:off x="4945761" y="3656171"/>
            <a:ext cx="4108132"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ターミナルで中断して構いません。</a:t>
            </a:r>
          </a:p>
          <a:p>
            <a:pPr algn="l">
              <a:lnSpc>
                <a:spcPts val="2100"/>
              </a:lnSpc>
            </a:pPr>
            <a:r>
              <a:rPr lang="zh-CN" sz="1420" dirty="0">
                <a:solidFill>
                  <a:srgbClr val="484848"/>
                </a:solidFill>
                <a:latin typeface="Zen Kaku Gothic New"/>
                <a:ea typeface="Zen Kaku Gothic New"/>
                <a:cs typeface="Zen Kaku Gothic New"/>
              </a:rPr>
              <a:t>H2 も再起動で初期データに戻ります。</a:t>
            </a:r>
          </a:p>
        </p:txBody>
      </p:sp>
      <p:sp>
        <p:nvSpPr>
          <p:cNvPr id="18" name="Rectangle 18"/>
          <p:cNvSpPr/>
          <p:nvPr/>
        </p:nvSpPr>
        <p:spPr>
          <a:xfrm>
            <a:off x="609600" y="4305300"/>
            <a:ext cx="10972800" cy="838200"/>
          </a:xfrm>
          <a:prstGeom prst="rect">
            <a:avLst/>
          </a:prstGeom>
          <a:solidFill>
            <a:srgbClr val="FFFFFF"/>
          </a:solidFill>
          <a:ln>
            <a:noFill/>
          </a:ln>
        </p:spPr>
      </p:sp>
      <p:sp>
        <p:nvSpPr>
          <p:cNvPr id="19" name="TextBox 19"/>
          <p:cNvSpPr txBox="1"/>
          <p:nvPr/>
        </p:nvSpPr>
        <p:spPr>
          <a:xfrm>
            <a:off x="830961" y="4532471"/>
            <a:ext cx="273181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減算以外の書き換え提案</a:t>
            </a:r>
          </a:p>
        </p:txBody>
      </p:sp>
      <p:sp>
        <p:nvSpPr>
          <p:cNvPr id="20" name="TextBox 20"/>
          <p:cNvSpPr txBox="1"/>
          <p:nvPr/>
        </p:nvSpPr>
        <p:spPr>
          <a:xfrm>
            <a:off x="4945761" y="4494371"/>
            <a:ext cx="555502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採否の基準は「残り回数が減っているか」の</a:t>
            </a:r>
          </a:p>
          <a:p>
            <a:pPr algn="l">
              <a:lnSpc>
                <a:spcPts val="2100"/>
              </a:lnSpc>
            </a:pPr>
            <a:r>
              <a:rPr lang="zh-CN" sz="1420" dirty="0">
                <a:solidFill>
                  <a:srgbClr val="484848"/>
                </a:solidFill>
                <a:latin typeface="Zen Kaku Gothic New"/>
                <a:ea typeface="Zen Kaku Gothic New"/>
                <a:cs typeface="Zen Kaku Gothic New"/>
              </a:rPr>
              <a:t>1点だけです。ほかの整形は採らなくて構いません。</a:t>
            </a:r>
          </a:p>
        </p:txBody>
      </p:sp>
      <p:sp>
        <p:nvSpPr>
          <p:cNvPr id="21" name="Rectangle 21"/>
          <p:cNvSpPr/>
          <p:nvPr/>
        </p:nvSpPr>
        <p:spPr>
          <a:xfrm>
            <a:off x="609600" y="5143500"/>
            <a:ext cx="10972800" cy="838200"/>
          </a:xfrm>
          <a:prstGeom prst="rect">
            <a:avLst/>
          </a:prstGeom>
          <a:solidFill>
            <a:srgbClr val="F7F9FA"/>
          </a:solidFill>
          <a:ln>
            <a:noFill/>
          </a:ln>
        </p:spPr>
      </p:sp>
      <p:sp>
        <p:nvSpPr>
          <p:cNvPr id="22" name="TextBox 22"/>
          <p:cNvSpPr txBox="1"/>
          <p:nvPr/>
        </p:nvSpPr>
        <p:spPr>
          <a:xfrm>
            <a:off x="830961" y="5370671"/>
            <a:ext cx="322587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発展でリトライ上限を変えた</a:t>
            </a:r>
          </a:p>
        </p:txBody>
      </p:sp>
      <p:sp>
        <p:nvSpPr>
          <p:cNvPr id="23" name="TextBox 23"/>
          <p:cNvSpPr txBox="1"/>
          <p:nvPr/>
        </p:nvSpPr>
        <p:spPr>
          <a:xfrm>
            <a:off x="4945761" y="5332571"/>
            <a:ext cx="471982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次の演習に進む前に3へ戻します。</a:t>
            </a:r>
          </a:p>
          <a:p>
            <a:pPr algn="l">
              <a:lnSpc>
                <a:spcPts val="2100"/>
              </a:lnSpc>
            </a:pPr>
            <a:r>
              <a:rPr lang="zh-CN" sz="1420" dirty="0">
                <a:solidFill>
                  <a:srgbClr val="484848"/>
                </a:solidFill>
                <a:latin typeface="Zen Kaku Gothic New"/>
                <a:ea typeface="Zen Kaku Gothic New"/>
                <a:cs typeface="Zen Kaku Gothic New"/>
              </a:rPr>
              <a:t>戻し忘れると、あとの確認結果がずれます。</a:t>
            </a:r>
          </a:p>
        </p:txBody>
      </p:sp>
      <p:sp>
        <p:nvSpPr>
          <p:cNvPr id="24" name="Line 24"/>
          <p:cNvSpPr/>
          <p:nvPr/>
        </p:nvSpPr>
        <p:spPr>
          <a:xfrm>
            <a:off x="4724400" y="2628900"/>
            <a:ext cx="9525" cy="3352800"/>
          </a:xfrm>
          <a:custGeom>
            <a:avLst/>
            <a:gdLst/>
            <a:ahLst/>
            <a:cxnLst/>
            <a:rect l="l" t="t" r="r" b="b"/>
            <a:pathLst>
              <a:path w="9525" h="3352800">
                <a:moveTo>
                  <a:pt x="0" y="0"/>
                </a:moveTo>
                <a:lnTo>
                  <a:pt x="0" y="3352800"/>
                </a:lnTo>
              </a:path>
            </a:pathLst>
          </a:custGeom>
          <a:noFill/>
          <a:ln w="9525">
            <a:solidFill>
              <a:srgbClr val="E3E7EA"/>
            </a:solidFill>
          </a:ln>
        </p:spPr>
      </p:sp>
      <p:pic>
        <p:nvPicPr>
          <p:cNvPr id="25" name="Image 25"/>
          <p:cNvPicPr>
            <a:picLocks noChangeAspect="1"/>
          </p:cNvPicPr>
          <p:nvPr/>
        </p:nvPicPr>
        <p:blipFill>
          <a:blip r:embed="rId2"/>
          <a:stretch>
            <a:fillRect/>
          </a:stretch>
        </p:blipFill>
        <p:spPr>
          <a:xfrm>
            <a:off x="232894" y="6486525"/>
            <a:ext cx="734363" cy="190500"/>
          </a:xfrm>
          <a:prstGeom prst="rect">
            <a:avLst/>
          </a:prstGeom>
        </p:spPr>
      </p:pic>
      <p:sp>
        <p:nvSpPr>
          <p:cNvPr id="26" name="TextBox 2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7" name="TextBox 2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a:t>
            </a:r>
          </a:p>
        </p:txBody>
      </p:sp>
    </p:spTree>
  </p:cSld>
  <p:clrMapOvr>
    <a:masterClrMapping/>
  </p:clrMapOvr>
  <p:transition xmlns:p14="http://schemas.microsoft.com/office/powerpoint/2010/main" p14:dur="4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7352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D3-1 の答え合わせ</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822007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バッチが最後まで走り、</a:t>
            </a:r>
            <a:r>
              <a:rPr lang="zh-CN" sz="2480" b="1" dirty="0">
                <a:solidFill>
                  <a:srgbClr val="264DBF"/>
                </a:solidFill>
                <a:latin typeface="Zen Kaku Gothic New"/>
                <a:ea typeface="Zen Kaku Gothic New"/>
                <a:cs typeface="Zen Kaku Gothic New"/>
              </a:rPr>
              <a:t>成功3件・失敗2件</a:t>
            </a:r>
          </a:p>
        </p:txBody>
      </p:sp>
      <p:sp>
        <p:nvSpPr>
          <p:cNvPr id="9" name="Rectangle 9"/>
          <p:cNvSpPr/>
          <p:nvPr/>
        </p:nvSpPr>
        <p:spPr>
          <a:xfrm>
            <a:off x="609600" y="2152650"/>
            <a:ext cx="5334000" cy="3238500"/>
          </a:xfrm>
          <a:prstGeom prst="roundRect">
            <a:avLst>
              <a:gd name="adj" fmla="val 2353"/>
            </a:avLst>
          </a:prstGeom>
          <a:solidFill>
            <a:srgbClr val="F2F4F8"/>
          </a:solidFill>
          <a:ln w="14288">
            <a:solidFill>
              <a:srgbClr val="9AA0B4"/>
            </a:solidFill>
            <a:custDash>
              <a:ds d="400000" sp="266666"/>
            </a:custDash>
          </a:ln>
        </p:spPr>
      </p:sp>
      <p:sp>
        <p:nvSpPr>
          <p:cNvPr id="10" name="TextBox 10"/>
          <p:cNvSpPr txBox="1"/>
          <p:nvPr/>
        </p:nvSpPr>
        <p:spPr>
          <a:xfrm>
            <a:off x="1263706" y="3046571"/>
            <a:ext cx="4025789" cy="14217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修正後の実行結果のターミナル画面</a:t>
            </a:r>
          </a:p>
          <a:p>
            <a:pPr algn="ctr">
              <a:lnSpc>
                <a:spcPts val="2250"/>
              </a:lnSpc>
            </a:pPr>
            <a:r>
              <a:rPr lang="zh-CN" sz="1420" dirty="0">
                <a:solidFill>
                  <a:srgbClr val="5B6472"/>
                </a:solidFill>
                <a:latin typeface="Zen Kaku Gothic New"/>
                <a:ea typeface="Zen Kaku Gothic New"/>
                <a:cs typeface="Zen Kaku Gothic New"/>
              </a:rPr>
              <a:t>最終行「成功: 3件, 失敗: 2件」と</a:t>
            </a:r>
          </a:p>
          <a:p>
            <a:pPr algn="ctr">
              <a:lnSpc>
                <a:spcPts val="2250"/>
              </a:lnSpc>
            </a:pPr>
            <a:r>
              <a:rPr lang="zh-CN" sz="1420" dirty="0">
                <a:solidFill>
                  <a:srgbClr val="5B6472"/>
                </a:solidFill>
                <a:latin typeface="Zen Kaku Gothic New"/>
                <a:ea typeface="Zen Kaku Gothic New"/>
                <a:cs typeface="Zen Kaku Gothic New"/>
              </a:rPr>
              <a:t>各受注のリトライ残り 3回/2回/1回が</a:t>
            </a:r>
          </a:p>
          <a:p>
            <a:pPr algn="ctr">
              <a:lnSpc>
                <a:spcPts val="2250"/>
              </a:lnSpc>
            </a:pPr>
            <a:r>
              <a:rPr lang="zh-CN" sz="1420" dirty="0">
                <a:solidFill>
                  <a:srgbClr val="5B6472"/>
                </a:solidFill>
                <a:latin typeface="Zen Kaku Gothic New"/>
                <a:ea typeface="Zen Kaku Gothic New"/>
                <a:cs typeface="Zen Kaku Gothic New"/>
              </a:rPr>
              <a:t>写ること</a:t>
            </a:r>
          </a:p>
        </p:txBody>
      </p:sp>
      <p:sp>
        <p:nvSpPr>
          <p:cNvPr id="11" name="Ellipse 11"/>
          <p:cNvSpPr/>
          <p:nvPr/>
        </p:nvSpPr>
        <p:spPr>
          <a:xfrm>
            <a:off x="6343650" y="2286000"/>
            <a:ext cx="190500" cy="190500"/>
          </a:xfrm>
          <a:prstGeom prst="ellipse">
            <a:avLst/>
          </a:prstGeom>
          <a:solidFill>
            <a:srgbClr val="47BCC6"/>
          </a:solidFill>
          <a:ln>
            <a:noFill/>
          </a:ln>
        </p:spPr>
      </p:sp>
      <p:sp>
        <p:nvSpPr>
          <p:cNvPr id="12" name="TextBox 12"/>
          <p:cNvSpPr txBox="1"/>
          <p:nvPr/>
        </p:nvSpPr>
        <p:spPr>
          <a:xfrm>
            <a:off x="6678930" y="2276475"/>
            <a:ext cx="379454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StackOverflowError が出ない</a:t>
            </a:r>
          </a:p>
        </p:txBody>
      </p:sp>
      <p:sp>
        <p:nvSpPr>
          <p:cNvPr id="13" name="TextBox 13"/>
          <p:cNvSpPr txBox="1"/>
          <p:nvPr/>
        </p:nvSpPr>
        <p:spPr>
          <a:xfrm>
            <a:off x="6679311" y="25512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バッチ処理終了まで到達しています</a:t>
            </a:r>
          </a:p>
        </p:txBody>
      </p:sp>
      <p:sp>
        <p:nvSpPr>
          <p:cNvPr id="14" name="Ellipse 14"/>
          <p:cNvSpPr/>
          <p:nvPr/>
        </p:nvSpPr>
        <p:spPr>
          <a:xfrm>
            <a:off x="6343650" y="3048000"/>
            <a:ext cx="190500" cy="190500"/>
          </a:xfrm>
          <a:prstGeom prst="ellipse">
            <a:avLst/>
          </a:prstGeom>
          <a:solidFill>
            <a:srgbClr val="47BCC6"/>
          </a:solidFill>
          <a:ln>
            <a:noFill/>
          </a:ln>
        </p:spPr>
      </p:sp>
      <p:sp>
        <p:nvSpPr>
          <p:cNvPr id="15" name="TextBox 15"/>
          <p:cNvSpPr txBox="1"/>
          <p:nvPr/>
        </p:nvSpPr>
        <p:spPr>
          <a:xfrm>
            <a:off x="6678930" y="3038475"/>
            <a:ext cx="292760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100万円以下の3件は成功</a:t>
            </a:r>
          </a:p>
        </p:txBody>
      </p:sp>
      <p:sp>
        <p:nvSpPr>
          <p:cNvPr id="16" name="TextBox 16"/>
          <p:cNvSpPr txBox="1"/>
          <p:nvPr/>
        </p:nvSpPr>
        <p:spPr>
          <a:xfrm>
            <a:off x="6679311" y="3313271"/>
            <a:ext cx="522112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BATCH-001・002・003 が成功件数に入ります</a:t>
            </a:r>
          </a:p>
        </p:txBody>
      </p:sp>
      <p:sp>
        <p:nvSpPr>
          <p:cNvPr id="17" name="Ellipse 17"/>
          <p:cNvSpPr/>
          <p:nvPr/>
        </p:nvSpPr>
        <p:spPr>
          <a:xfrm>
            <a:off x="6343650" y="3810000"/>
            <a:ext cx="190500" cy="190500"/>
          </a:xfrm>
          <a:prstGeom prst="ellipse">
            <a:avLst/>
          </a:prstGeom>
          <a:solidFill>
            <a:srgbClr val="47BCC6"/>
          </a:solidFill>
          <a:ln>
            <a:noFill/>
          </a:ln>
        </p:spPr>
      </p:sp>
      <p:sp>
        <p:nvSpPr>
          <p:cNvPr id="18" name="TextBox 18"/>
          <p:cNvSpPr txBox="1"/>
          <p:nvPr/>
        </p:nvSpPr>
        <p:spPr>
          <a:xfrm>
            <a:off x="6678930" y="3800475"/>
            <a:ext cx="266757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100万円超の2件は失敗</a:t>
            </a:r>
          </a:p>
        </p:txBody>
      </p:sp>
      <p:sp>
        <p:nvSpPr>
          <p:cNvPr id="19" name="TextBox 19"/>
          <p:cNvSpPr txBox="1"/>
          <p:nvPr/>
        </p:nvSpPr>
        <p:spPr>
          <a:xfrm>
            <a:off x="6679311" y="4075271"/>
            <a:ext cx="53098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BATCH-004・005 がリトライ上限に到達します</a:t>
            </a:r>
          </a:p>
        </p:txBody>
      </p:sp>
      <p:sp>
        <p:nvSpPr>
          <p:cNvPr id="20" name="Ellipse 20"/>
          <p:cNvSpPr/>
          <p:nvPr/>
        </p:nvSpPr>
        <p:spPr>
          <a:xfrm>
            <a:off x="6343650" y="4572000"/>
            <a:ext cx="190500" cy="190500"/>
          </a:xfrm>
          <a:prstGeom prst="ellipse">
            <a:avLst/>
          </a:prstGeom>
          <a:solidFill>
            <a:srgbClr val="47BCC6"/>
          </a:solidFill>
          <a:ln>
            <a:noFill/>
          </a:ln>
        </p:spPr>
      </p:sp>
      <p:sp>
        <p:nvSpPr>
          <p:cNvPr id="21" name="TextBox 21"/>
          <p:cNvSpPr txBox="1"/>
          <p:nvPr/>
        </p:nvSpPr>
        <p:spPr>
          <a:xfrm>
            <a:off x="6678930" y="4562475"/>
            <a:ext cx="408474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最終行が「成功: 3件, 失敗: 2件」</a:t>
            </a:r>
          </a:p>
        </p:txBody>
      </p:sp>
      <p:sp>
        <p:nvSpPr>
          <p:cNvPr id="22" name="TextBox 22"/>
          <p:cNvSpPr txBox="1"/>
          <p:nvPr/>
        </p:nvSpPr>
        <p:spPr>
          <a:xfrm>
            <a:off x="6679311" y="4837271"/>
            <a:ext cx="41434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失敗2件はリトライ上限による結果です</a:t>
            </a:r>
          </a:p>
        </p:txBody>
      </p:sp>
      <p:sp>
        <p:nvSpPr>
          <p:cNvPr id="23" name="Rectangle 23"/>
          <p:cNvSpPr/>
          <p:nvPr/>
        </p:nvSpPr>
        <p:spPr>
          <a:xfrm>
            <a:off x="609600" y="5581650"/>
            <a:ext cx="10972800" cy="762000"/>
          </a:xfrm>
          <a:prstGeom prst="roundRect">
            <a:avLst>
              <a:gd name="adj" fmla="val 10000"/>
            </a:avLst>
          </a:prstGeom>
          <a:solidFill>
            <a:srgbClr val="EEF6F7"/>
          </a:solidFill>
          <a:ln>
            <a:noFill/>
          </a:ln>
        </p:spPr>
      </p:sp>
      <p:sp>
        <p:nvSpPr>
          <p:cNvPr id="24" name="Rectangle 24"/>
          <p:cNvSpPr/>
          <p:nvPr/>
        </p:nvSpPr>
        <p:spPr>
          <a:xfrm>
            <a:off x="609600" y="5581650"/>
            <a:ext cx="57150" cy="762000"/>
          </a:xfrm>
          <a:prstGeom prst="roundRect">
            <a:avLst>
              <a:gd name="adj" fmla="val 50000"/>
            </a:avLst>
          </a:prstGeom>
          <a:solidFill>
            <a:srgbClr val="47BCC6"/>
          </a:solidFill>
          <a:ln>
            <a:noFill/>
          </a:ln>
        </p:spPr>
      </p:sp>
      <p:sp>
        <p:nvSpPr>
          <p:cNvPr id="25" name="TextBox 25"/>
          <p:cNvSpPr txBox="1"/>
          <p:nvPr/>
        </p:nvSpPr>
        <p:spPr>
          <a:xfrm>
            <a:off x="830961" y="5732621"/>
            <a:ext cx="707250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再帰ではなくループで書けば、スタックは消費しません。</a:t>
            </a:r>
          </a:p>
          <a:p>
            <a:pPr algn="l">
              <a:lnSpc>
                <a:spcPts val="2250"/>
              </a:lnSpc>
            </a:pPr>
            <a:r>
              <a:rPr lang="zh-CN" sz="1420" dirty="0">
                <a:solidFill>
                  <a:srgbClr val="000000"/>
                </a:solidFill>
                <a:latin typeface="Zen Kaku Gothic New"/>
                <a:ea typeface="Zen Kaku Gothic New"/>
                <a:cs typeface="Zen Kaku Gothic New"/>
              </a:rPr>
              <a:t>どちらがこのバッチに向くかは、持ち帰りの論点にしてください。</a:t>
            </a:r>
          </a:p>
        </p:txBody>
      </p:sp>
      <p:pic>
        <p:nvPicPr>
          <p:cNvPr id="26" name="Image 26"/>
          <p:cNvPicPr>
            <a:picLocks noChangeAspect="1"/>
          </p:cNvPicPr>
          <p:nvPr/>
        </p:nvPicPr>
        <p:blipFill>
          <a:blip r:embed="rId2"/>
          <a:stretch>
            <a:fillRect/>
          </a:stretch>
        </p:blipFill>
        <p:spPr>
          <a:xfrm>
            <a:off x="232894" y="6486525"/>
            <a:ext cx="734363" cy="190500"/>
          </a:xfrm>
          <a:prstGeom prst="rect">
            <a:avLst/>
          </a:prstGeom>
        </p:spPr>
      </p:pic>
      <p:sp>
        <p:nvSpPr>
          <p:cNvPr id="27" name="TextBox 2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8" name="TextBox 2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本資料の二次転載の禁止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2020729"/>
            <a:ext cx="7816977" cy="63188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本資料の著作権は株式会社ギブリーに帰属します。受講者ご本人の</a:t>
            </a:r>
          </a:p>
          <a:p>
            <a:pPr algn="l">
              <a:lnSpc>
                <a:spcPts val="2550"/>
              </a:lnSpc>
            </a:pPr>
            <a:r>
              <a:rPr lang="zh-CN" sz="1580" dirty="0">
                <a:solidFill>
                  <a:srgbClr val="000000"/>
                </a:solidFill>
                <a:latin typeface="Zen Kaku Gothic New"/>
                <a:ea typeface="Zen Kaku Gothic New"/>
                <a:cs typeface="Zen Kaku Gothic New"/>
              </a:rPr>
              <a:t>学習目的に限り、社内での閲覧と保管を認めます。</a:t>
            </a:r>
          </a:p>
        </p:txBody>
      </p:sp>
      <p:sp>
        <p:nvSpPr>
          <p:cNvPr id="7" name="TextBox 7"/>
          <p:cNvSpPr txBox="1"/>
          <p:nvPr/>
        </p:nvSpPr>
        <p:spPr>
          <a:xfrm>
            <a:off x="601599" y="3068479"/>
            <a:ext cx="7725966" cy="63188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第三者への配布、SNSや社外サイトへの掲載、複製物の販売など、</a:t>
            </a:r>
          </a:p>
          <a:p>
            <a:pPr algn="l">
              <a:lnSpc>
                <a:spcPts val="2550"/>
              </a:lnSpc>
            </a:pPr>
            <a:r>
              <a:rPr lang="zh-CN" sz="1580" dirty="0">
                <a:solidFill>
                  <a:srgbClr val="000000"/>
                </a:solidFill>
                <a:latin typeface="Zen Kaku Gothic New"/>
                <a:ea typeface="Zen Kaku Gothic New"/>
                <a:cs typeface="Zen Kaku Gothic New"/>
              </a:rPr>
              <a:t>研修の範囲を超える二次利用はお断りします。</a:t>
            </a:r>
          </a:p>
        </p:txBody>
      </p:sp>
      <p:sp>
        <p:nvSpPr>
          <p:cNvPr id="8" name="TextBox 8"/>
          <p:cNvSpPr txBox="1"/>
          <p:nvPr/>
        </p:nvSpPr>
        <p:spPr>
          <a:xfrm>
            <a:off x="601599" y="4116229"/>
            <a:ext cx="8077010" cy="63188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演習で使うソースコードとログはすべて研修向けに作成したもので、</a:t>
            </a:r>
          </a:p>
          <a:p>
            <a:pPr algn="l">
              <a:lnSpc>
                <a:spcPts val="2550"/>
              </a:lnSpc>
            </a:pPr>
            <a:r>
              <a:rPr lang="zh-CN" sz="1580" dirty="0">
                <a:solidFill>
                  <a:srgbClr val="000000"/>
                </a:solidFill>
                <a:latin typeface="Zen Kaku Gothic New"/>
                <a:ea typeface="Zen Kaku Gothic New"/>
                <a:cs typeface="Zen Kaku Gothic New"/>
              </a:rPr>
              <a:t>実在する取引や個人の情報は含みません。</a:t>
            </a:r>
          </a:p>
        </p:txBody>
      </p:sp>
      <p:sp>
        <p:nvSpPr>
          <p:cNvPr id="9" name="TextBox 9"/>
          <p:cNvSpPr txBox="1"/>
          <p:nvPr/>
        </p:nvSpPr>
        <p:spPr>
          <a:xfrm>
            <a:off x="601599" y="5163979"/>
            <a:ext cx="741392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この資料は 2026年9月17日 の開催に合わせて作成しています。</a:t>
            </a:r>
          </a:p>
        </p:txBody>
      </p:sp>
      <p:pic>
        <p:nvPicPr>
          <p:cNvPr id="10" name="Image 10"/>
          <p:cNvPicPr>
            <a:picLocks noChangeAspect="1"/>
          </p:cNvPicPr>
          <p:nvPr/>
        </p:nvPicPr>
        <p:blipFill>
          <a:blip r:embed="rId2"/>
          <a:stretch>
            <a:fillRect/>
          </a:stretch>
        </p:blipFill>
        <p:spPr>
          <a:xfrm>
            <a:off x="232894" y="6486525"/>
            <a:ext cx="734363" cy="190500"/>
          </a:xfrm>
          <a:prstGeom prst="rect">
            <a:avLst/>
          </a:prstGeom>
        </p:spPr>
      </p:pic>
      <p:sp>
        <p:nvSpPr>
          <p:cNvPr id="11" name="TextBox 1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12" name="TextBox 1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a:t>
            </a:r>
          </a:p>
        </p:txBody>
      </p:sp>
    </p:spTree>
  </p:cSld>
  <p:clrMapOvr>
    <a:masterClrMapping/>
  </p:clrMapOvr>
  <p:transition xmlns:p14="http://schemas.microsoft.com/office/powerpoint/2010/main" p14:dur="4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長いトレースと短いトレース</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64609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トレースの型で、</a:t>
            </a:r>
            <a:r>
              <a:rPr lang="zh-CN" sz="2480" b="1" dirty="0">
                <a:solidFill>
                  <a:srgbClr val="264DBF"/>
                </a:solidFill>
                <a:latin typeface="Zen Kaku Gothic New"/>
                <a:ea typeface="Zen Kaku Gothic New"/>
                <a:cs typeface="Zen Kaku Gothic New"/>
              </a:rPr>
              <a:t>読む向き</a:t>
            </a:r>
            <a:r>
              <a:rPr lang="zh-CN" sz="2480" b="1" dirty="0">
                <a:solidFill>
                  <a:srgbClr val="000000"/>
                </a:solidFill>
                <a:latin typeface="Zen Kaku Gothic New"/>
                <a:ea typeface="Zen Kaku Gothic New"/>
                <a:cs typeface="Zen Kaku Gothic New"/>
              </a:rPr>
              <a:t>が変化</a:t>
            </a:r>
          </a:p>
        </p:txBody>
      </p:sp>
      <p:sp>
        <p:nvSpPr>
          <p:cNvPr id="9" name="Rectangle 9"/>
          <p:cNvSpPr/>
          <p:nvPr/>
        </p:nvSpPr>
        <p:spPr>
          <a:xfrm>
            <a:off x="609600" y="2209800"/>
            <a:ext cx="5334000" cy="3143250"/>
          </a:xfrm>
          <a:prstGeom prst="roundRect">
            <a:avLst>
              <a:gd name="adj" fmla="val 2424"/>
            </a:avLst>
          </a:prstGeom>
          <a:solidFill>
            <a:srgbClr val="F3F3F3"/>
          </a:solidFill>
          <a:ln>
            <a:noFill/>
          </a:ln>
        </p:spPr>
      </p:sp>
      <p:sp>
        <p:nvSpPr>
          <p:cNvPr id="10" name="Rectangle 10"/>
          <p:cNvSpPr/>
          <p:nvPr/>
        </p:nvSpPr>
        <p:spPr>
          <a:xfrm>
            <a:off x="609600" y="2209800"/>
            <a:ext cx="5334000" cy="457200"/>
          </a:xfrm>
          <a:prstGeom prst="roundRect">
            <a:avLst>
              <a:gd name="adj" fmla="val 16667"/>
            </a:avLst>
          </a:prstGeom>
          <a:solidFill>
            <a:srgbClr val="999999"/>
          </a:solidFill>
          <a:ln>
            <a:noFill/>
          </a:ln>
        </p:spPr>
      </p:sp>
      <p:sp>
        <p:nvSpPr>
          <p:cNvPr id="11" name="TextBox 11"/>
          <p:cNvSpPr txBox="1"/>
          <p:nvPr/>
        </p:nvSpPr>
        <p:spPr>
          <a:xfrm>
            <a:off x="830199" y="2344579"/>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長いトレース</a:t>
            </a:r>
          </a:p>
        </p:txBody>
      </p:sp>
      <p:sp>
        <p:nvSpPr>
          <p:cNvPr id="12" name="TextBox 12"/>
          <p:cNvSpPr txBox="1"/>
          <p:nvPr/>
        </p:nvSpPr>
        <p:spPr>
          <a:xfrm>
            <a:off x="830961" y="2894171"/>
            <a:ext cx="4813935"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1031行あり、下端は1024フレームで打ち切り</a:t>
            </a:r>
          </a:p>
          <a:p>
            <a:pPr algn="l">
              <a:lnSpc>
                <a:spcPts val="2400"/>
              </a:lnSpc>
            </a:pPr>
            <a:r>
              <a:rPr lang="zh-CN" sz="1420" dirty="0">
                <a:solidFill>
                  <a:srgbClr val="484848"/>
                </a:solidFill>
                <a:latin typeface="Zen Kaku Gothic New"/>
                <a:ea typeface="Zen Kaku Gothic New"/>
                <a:cs typeface="Zen Kaku Gothic New"/>
              </a:rPr>
              <a:t>下から読む方法が使えません</a:t>
            </a:r>
          </a:p>
          <a:p>
            <a:pPr algn="l">
              <a:lnSpc>
                <a:spcPts val="2400"/>
              </a:lnSpc>
            </a:pPr>
            <a:r>
              <a:rPr lang="zh-CN" sz="1420" dirty="0">
                <a:solidFill>
                  <a:srgbClr val="484848"/>
                </a:solidFill>
                <a:latin typeface="Zen Kaku Gothic New"/>
                <a:ea typeface="Zen Kaku Gothic New"/>
                <a:cs typeface="Zen Kaku Gothic New"/>
              </a:rPr>
              <a:t>手がかりは反復している行です</a:t>
            </a:r>
          </a:p>
        </p:txBody>
      </p:sp>
      <p:sp>
        <p:nvSpPr>
          <p:cNvPr id="13" name="TextBox 13"/>
          <p:cNvSpPr txBox="1"/>
          <p:nvPr/>
        </p:nvSpPr>
        <p:spPr>
          <a:xfrm>
            <a:off x="830961" y="3941921"/>
            <a:ext cx="166135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反復していた行</a:t>
            </a:r>
          </a:p>
        </p:txBody>
      </p:sp>
      <p:sp>
        <p:nvSpPr>
          <p:cNvPr id="14" name="TextBox 14"/>
          <p:cNvSpPr txBox="1"/>
          <p:nvPr/>
        </p:nvSpPr>
        <p:spPr>
          <a:xfrm>
            <a:off x="831075" y="4249150"/>
            <a:ext cx="3798698"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CrashingOrderProcessor.java:80</a:t>
            </a:r>
          </a:p>
        </p:txBody>
      </p:sp>
      <p:sp>
        <p:nvSpPr>
          <p:cNvPr id="15" name="Line 15"/>
          <p:cNvSpPr/>
          <p:nvPr/>
        </p:nvSpPr>
        <p:spPr>
          <a:xfrm>
            <a:off x="838200" y="4724400"/>
            <a:ext cx="4876800" cy="9525"/>
          </a:xfrm>
          <a:custGeom>
            <a:avLst/>
            <a:gdLst/>
            <a:ahLst/>
            <a:cxnLst/>
            <a:rect l="l" t="t" r="r" b="b"/>
            <a:pathLst>
              <a:path w="4876800" h="9525">
                <a:moveTo>
                  <a:pt x="0" y="0"/>
                </a:moveTo>
                <a:lnTo>
                  <a:pt x="4876800" y="0"/>
                </a:lnTo>
              </a:path>
            </a:pathLst>
          </a:custGeom>
          <a:noFill/>
          <a:ln w="9525">
            <a:solidFill>
              <a:srgbClr val="D8D8D8"/>
            </a:solidFill>
          </a:ln>
        </p:spPr>
      </p:sp>
      <p:sp>
        <p:nvSpPr>
          <p:cNvPr id="16" name="TextBox 16"/>
          <p:cNvSpPr txBox="1"/>
          <p:nvPr/>
        </p:nvSpPr>
        <p:spPr>
          <a:xfrm>
            <a:off x="830961" y="4837271"/>
            <a:ext cx="195367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読む向き: 上から</a:t>
            </a:r>
          </a:p>
        </p:txBody>
      </p:sp>
      <p:sp>
        <p:nvSpPr>
          <p:cNvPr id="17" name="Rectangle 17"/>
          <p:cNvSpPr/>
          <p:nvPr/>
        </p:nvSpPr>
        <p:spPr>
          <a:xfrm>
            <a:off x="6248400" y="2209800"/>
            <a:ext cx="5334000" cy="3143250"/>
          </a:xfrm>
          <a:prstGeom prst="roundRect">
            <a:avLst>
              <a:gd name="adj" fmla="val 2424"/>
            </a:avLst>
          </a:prstGeom>
          <a:solidFill>
            <a:srgbClr val="EEF6F7"/>
          </a:solidFill>
          <a:ln>
            <a:noFill/>
          </a:ln>
        </p:spPr>
      </p:sp>
      <p:sp>
        <p:nvSpPr>
          <p:cNvPr id="18" name="Rectangle 18"/>
          <p:cNvSpPr/>
          <p:nvPr/>
        </p:nvSpPr>
        <p:spPr>
          <a:xfrm>
            <a:off x="6248400" y="2209800"/>
            <a:ext cx="5334000" cy="457200"/>
          </a:xfrm>
          <a:prstGeom prst="roundRect">
            <a:avLst>
              <a:gd name="adj" fmla="val 16667"/>
            </a:avLst>
          </a:prstGeom>
          <a:solidFill>
            <a:srgbClr val="47BCC6"/>
          </a:solidFill>
          <a:ln>
            <a:noFill/>
          </a:ln>
        </p:spPr>
      </p:sp>
      <p:sp>
        <p:nvSpPr>
          <p:cNvPr id="19" name="TextBox 19"/>
          <p:cNvSpPr txBox="1"/>
          <p:nvPr/>
        </p:nvSpPr>
        <p:spPr>
          <a:xfrm>
            <a:off x="6468999" y="2344579"/>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短いトレース</a:t>
            </a:r>
          </a:p>
        </p:txBody>
      </p:sp>
      <p:sp>
        <p:nvSpPr>
          <p:cNvPr id="20" name="TextBox 20"/>
          <p:cNvSpPr txBox="1"/>
          <p:nvPr/>
        </p:nvSpPr>
        <p:spPr>
          <a:xfrm>
            <a:off x="6469761" y="2894171"/>
            <a:ext cx="4837462"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application-slow.log の末尾3行</a:t>
            </a:r>
          </a:p>
          <a:p>
            <a:pPr algn="l">
              <a:lnSpc>
                <a:spcPts val="2400"/>
              </a:lnSpc>
            </a:pPr>
            <a:r>
              <a:rPr lang="zh-CN" sz="1420" dirty="0">
                <a:solidFill>
                  <a:srgbClr val="484848"/>
                </a:solidFill>
                <a:latin typeface="Zen Kaku Gothic New"/>
                <a:ea typeface="Zen Kaku Gothic New"/>
                <a:cs typeface="Zen Kaku Gothic New"/>
              </a:rPr>
              <a:t>型は OutOfMemoryError: Java heap space</a:t>
            </a:r>
          </a:p>
          <a:p>
            <a:pPr algn="l">
              <a:lnSpc>
                <a:spcPts val="2400"/>
              </a:lnSpc>
            </a:pPr>
            <a:r>
              <a:rPr lang="zh-CN" sz="1420" dirty="0">
                <a:solidFill>
                  <a:srgbClr val="484848"/>
                </a:solidFill>
                <a:latin typeface="Zen Kaku Gothic New"/>
                <a:ea typeface="Zen Kaku Gothic New"/>
                <a:cs typeface="Zen Kaku Gothic New"/>
              </a:rPr>
              <a:t>下から読むと自分のサービスの行に着きます</a:t>
            </a:r>
          </a:p>
        </p:txBody>
      </p:sp>
      <p:sp>
        <p:nvSpPr>
          <p:cNvPr id="21" name="TextBox 21"/>
          <p:cNvSpPr txBox="1"/>
          <p:nvPr/>
        </p:nvSpPr>
        <p:spPr>
          <a:xfrm>
            <a:off x="6469761" y="3941921"/>
            <a:ext cx="142608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原因に近い行</a:t>
            </a:r>
          </a:p>
        </p:txBody>
      </p:sp>
      <p:sp>
        <p:nvSpPr>
          <p:cNvPr id="22" name="TextBox 22"/>
          <p:cNvSpPr txBox="1"/>
          <p:nvPr/>
        </p:nvSpPr>
        <p:spPr>
          <a:xfrm>
            <a:off x="6469875" y="4249150"/>
            <a:ext cx="2965478"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OrderServiceImpl.java:40</a:t>
            </a:r>
          </a:p>
        </p:txBody>
      </p:sp>
      <p:sp>
        <p:nvSpPr>
          <p:cNvPr id="23" name="Line 23"/>
          <p:cNvSpPr/>
          <p:nvPr/>
        </p:nvSpPr>
        <p:spPr>
          <a:xfrm>
            <a:off x="6477000" y="4724400"/>
            <a:ext cx="4876800" cy="9525"/>
          </a:xfrm>
          <a:custGeom>
            <a:avLst/>
            <a:gdLst/>
            <a:ahLst/>
            <a:cxnLst/>
            <a:rect l="l" t="t" r="r" b="b"/>
            <a:pathLst>
              <a:path w="4876800" h="9525">
                <a:moveTo>
                  <a:pt x="0" y="0"/>
                </a:moveTo>
                <a:lnTo>
                  <a:pt x="4876800" y="0"/>
                </a:lnTo>
              </a:path>
            </a:pathLst>
          </a:custGeom>
          <a:noFill/>
          <a:ln w="9525">
            <a:solidFill>
              <a:srgbClr val="B7DDE2"/>
            </a:solidFill>
          </a:ln>
        </p:spPr>
      </p:sp>
      <p:sp>
        <p:nvSpPr>
          <p:cNvPr id="24" name="TextBox 24"/>
          <p:cNvSpPr txBox="1"/>
          <p:nvPr/>
        </p:nvSpPr>
        <p:spPr>
          <a:xfrm>
            <a:off x="6469761" y="4837271"/>
            <a:ext cx="195367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読む向き: 下から</a:t>
            </a:r>
          </a:p>
        </p:txBody>
      </p:sp>
      <p:sp>
        <p:nvSpPr>
          <p:cNvPr id="25" name="TextBox 25"/>
          <p:cNvSpPr txBox="1"/>
          <p:nvPr/>
        </p:nvSpPr>
        <p:spPr>
          <a:xfrm>
            <a:off x="602361" y="5618321"/>
            <a:ext cx="911028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40行目は受注を全件読み出す行です。右のトレースは、次の D3-2 で扱います。</a:t>
            </a:r>
          </a:p>
        </p:txBody>
      </p:sp>
      <p:pic>
        <p:nvPicPr>
          <p:cNvPr id="26" name="Image 26"/>
          <p:cNvPicPr>
            <a:picLocks noChangeAspect="1"/>
          </p:cNvPicPr>
          <p:nvPr/>
        </p:nvPicPr>
        <p:blipFill>
          <a:blip r:embed="rId2"/>
          <a:stretch>
            <a:fillRect/>
          </a:stretch>
        </p:blipFill>
        <p:spPr>
          <a:xfrm>
            <a:off x="232894" y="6486525"/>
            <a:ext cx="734363" cy="190500"/>
          </a:xfrm>
          <a:prstGeom prst="rect">
            <a:avLst/>
          </a:prstGeom>
        </p:spPr>
      </p:pic>
      <p:sp>
        <p:nvSpPr>
          <p:cNvPr id="27" name="TextBox 2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8" name="TextBox 2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a:t>
            </a:r>
          </a:p>
        </p:txBody>
      </p:sp>
    </p:spTree>
  </p:cSld>
  <p:clrMapOvr>
    <a:masterClrMapping/>
  </p:clrMapOvr>
  <p:transition xmlns:p14="http://schemas.microsoft.com/office/powerpoint/2010/main" p14:dur="4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0120503" y="2646998"/>
            <a:ext cx="1243203" cy="381381"/>
          </a:xfrm>
          <a:prstGeom prst="rect">
            <a:avLst/>
          </a:prstGeom>
          <a:noFill/>
          <a:ln>
            <a:noFill/>
          </a:ln>
        </p:spPr>
        <p:txBody>
          <a:bodyPr wrap="none" lIns="0" tIns="0" rIns="0" bIns="0" anchor="t" anchorCtr="0">
            <a:spAutoFit/>
          </a:bodyPr>
          <a:lstStyle/>
          <a:p>
            <a:pPr algn="r"/>
            <a:r>
              <a:rPr lang="en-US" sz="1950" dirty="0">
                <a:solidFill>
                  <a:srgbClr val="484848"/>
                </a:solidFill>
                <a:latin typeface="Zen Kaku Gothic New"/>
                <a:ea typeface="Zen Kaku Gothic New"/>
                <a:cs typeface="Zen Kaku Gothic New"/>
              </a:rPr>
              <a:t>[35min]</a:t>
            </a:r>
          </a:p>
        </p:txBody>
      </p:sp>
      <p:sp>
        <p:nvSpPr>
          <p:cNvPr id="6" name="TextBox 6"/>
          <p:cNvSpPr txBox="1"/>
          <p:nvPr/>
        </p:nvSpPr>
        <p:spPr>
          <a:xfrm>
            <a:off x="1123950" y="1788795"/>
            <a:ext cx="4104208" cy="1905000"/>
          </a:xfrm>
          <a:prstGeom prst="rect">
            <a:avLst/>
          </a:prstGeom>
          <a:noFill/>
          <a:ln>
            <a:noFill/>
          </a:ln>
        </p:spPr>
        <p:txBody>
          <a:bodyPr wrap="none" lIns="0" tIns="0" rIns="0" bIns="0" anchor="t" anchorCtr="0">
            <a:spAutoFit/>
          </a:bodyPr>
          <a:lstStyle/>
          <a:p>
            <a:pPr algn="l"/>
            <a:r>
              <a:rPr lang="en-US" sz="9900" b="1" dirty="0">
                <a:solidFill>
                  <a:srgbClr val="47BCC6"/>
                </a:solidFill>
                <a:latin typeface="Zen Kaku Gothic New"/>
                <a:ea typeface="Zen Kaku Gothic New"/>
                <a:cs typeface="Zen Kaku Gothic New"/>
              </a:rPr>
              <a:t>D3-2</a:t>
            </a:r>
          </a:p>
        </p:txBody>
      </p:sp>
      <p:sp>
        <p:nvSpPr>
          <p:cNvPr id="7" name="TextBox 7"/>
          <p:cNvSpPr txBox="1"/>
          <p:nvPr/>
        </p:nvSpPr>
        <p:spPr>
          <a:xfrm>
            <a:off x="1163574" y="3208972"/>
            <a:ext cx="5417725"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性能劣化ログの分析</a:t>
            </a:r>
          </a:p>
        </p:txBody>
      </p:sp>
      <p:sp>
        <p:nvSpPr>
          <p:cNvPr id="8" name="Rectangle 8"/>
          <p:cNvSpPr/>
          <p:nvPr/>
        </p:nvSpPr>
        <p:spPr>
          <a:xfrm>
            <a:off x="1200150" y="3829050"/>
            <a:ext cx="4000500" cy="28575"/>
          </a:xfrm>
          <a:prstGeom prst="rect">
            <a:avLst/>
          </a:prstGeom>
          <a:solidFill>
            <a:srgbClr val="47BCC6"/>
          </a:solidFill>
          <a:ln>
            <a:noFill/>
          </a:ln>
        </p:spPr>
      </p:sp>
      <p:sp>
        <p:nvSpPr>
          <p:cNvPr id="9" name="TextBox 9"/>
          <p:cNvSpPr txBox="1"/>
          <p:nvPr/>
        </p:nvSpPr>
        <p:spPr>
          <a:xfrm>
            <a:off x="1192149" y="4116229"/>
            <a:ext cx="7179897" cy="1279588"/>
          </a:xfrm>
          <a:prstGeom prst="rect">
            <a:avLst/>
          </a:prstGeom>
          <a:noFill/>
          <a:ln>
            <a:noFill/>
          </a:ln>
        </p:spPr>
        <p:txBody>
          <a:bodyPr wrap="square" lIns="0" tIns="0" rIns="0" bIns="0" anchor="t" anchorCtr="0"/>
          <a:lstStyle/>
          <a:p>
            <a:pPr algn="l">
              <a:lnSpc>
                <a:spcPts val="2550"/>
              </a:lnSpc>
            </a:pPr>
            <a:r>
              <a:rPr lang="zh-CN" sz="1580" dirty="0">
                <a:solidFill>
                  <a:srgbClr val="484848"/>
                </a:solidFill>
                <a:latin typeface="Zen Kaku Gothic New"/>
                <a:ea typeface="Zen Kaku Gothic New"/>
                <a:cs typeface="Zen Kaku Gothic New"/>
              </a:rPr>
              <a:t>「最近この一覧が重い」という曖昧な報告から、</a:t>
            </a:r>
          </a:p>
          <a:p>
            <a:pPr algn="l">
              <a:lnSpc>
                <a:spcPts val="2550"/>
              </a:lnSpc>
            </a:pPr>
            <a:r>
              <a:rPr lang="zh-CN" sz="1580" dirty="0">
                <a:solidFill>
                  <a:srgbClr val="484848"/>
                </a:solidFill>
                <a:latin typeface="Zen Kaku Gothic New"/>
                <a:ea typeface="Zen Kaku Gothic New"/>
                <a:cs typeface="Zen Kaku Gothic New"/>
              </a:rPr>
              <a:t>ログだけで原因を切り分けます。コードは1行も直しません。</a:t>
            </a:r>
          </a:p>
          <a:p>
            <a:pPr algn="l">
              <a:lnSpc>
                <a:spcPts val="2550"/>
              </a:lnSpc>
            </a:pPr>
            <a:r>
              <a:rPr lang="zh-CN" sz="1580" dirty="0">
                <a:solidFill>
                  <a:srgbClr val="484848"/>
                </a:solidFill>
                <a:latin typeface="Zen Kaku Gothic New"/>
                <a:ea typeface="Zen Kaku Gothic New"/>
                <a:cs typeface="Zen Kaku Gothic New"/>
              </a:rPr>
              <a:t>直し方を言える状態が、この演習の合格ラインです。</a:t>
            </a:r>
          </a:p>
          <a:p>
            <a:pPr algn="l">
              <a:lnSpc>
                <a:spcPts val="2550"/>
              </a:lnSpc>
            </a:pPr>
            <a:r>
              <a:rPr lang="zh-CN" sz="1580" dirty="0">
                <a:solidFill>
                  <a:srgbClr val="484848"/>
                </a:solidFill>
                <a:latin typeface="Zen Kaku Gothic New"/>
                <a:ea typeface="Zen Kaku Gothic New"/>
                <a:cs typeface="Zen Kaku Gothic New"/>
              </a:rPr>
              <a:t>つまずきの大半は、遅い原因を1つに決め打ちすることです。</a:t>
            </a:r>
          </a:p>
        </p:txBody>
      </p:sp>
      <p:sp>
        <p:nvSpPr>
          <p:cNvPr id="10" name="Rectangle 10"/>
          <p:cNvSpPr/>
          <p:nvPr/>
        </p:nvSpPr>
        <p:spPr>
          <a:xfrm>
            <a:off x="609600" y="5676900"/>
            <a:ext cx="1752600" cy="457200"/>
          </a:xfrm>
          <a:prstGeom prst="roundRect">
            <a:avLst>
              <a:gd name="adj" fmla="val 12500"/>
            </a:avLst>
          </a:prstGeom>
          <a:solidFill>
            <a:srgbClr val="F3F3F3"/>
          </a:solidFill>
          <a:ln>
            <a:noFill/>
          </a:ln>
        </p:spPr>
      </p:sp>
      <p:sp>
        <p:nvSpPr>
          <p:cNvPr id="11" name="TextBox 11"/>
          <p:cNvSpPr txBox="1"/>
          <p:nvPr/>
        </p:nvSpPr>
        <p:spPr>
          <a:xfrm>
            <a:off x="1008126" y="5808821"/>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2" name="Rectangle 12"/>
          <p:cNvSpPr/>
          <p:nvPr/>
        </p:nvSpPr>
        <p:spPr>
          <a:xfrm>
            <a:off x="2438400" y="5676900"/>
            <a:ext cx="1752600" cy="457200"/>
          </a:xfrm>
          <a:prstGeom prst="roundRect">
            <a:avLst>
              <a:gd name="adj" fmla="val 12500"/>
            </a:avLst>
          </a:prstGeom>
          <a:solidFill>
            <a:srgbClr val="F3F3F3"/>
          </a:solidFill>
          <a:ln>
            <a:noFill/>
          </a:ln>
        </p:spPr>
      </p:sp>
      <p:sp>
        <p:nvSpPr>
          <p:cNvPr id="13" name="TextBox 13"/>
          <p:cNvSpPr txBox="1"/>
          <p:nvPr/>
        </p:nvSpPr>
        <p:spPr>
          <a:xfrm>
            <a:off x="30287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D3-1</a:t>
            </a:r>
          </a:p>
        </p:txBody>
      </p:sp>
      <p:sp>
        <p:nvSpPr>
          <p:cNvPr id="14" name="Rectangle 14"/>
          <p:cNvSpPr/>
          <p:nvPr/>
        </p:nvSpPr>
        <p:spPr>
          <a:xfrm>
            <a:off x="4267200" y="5676900"/>
            <a:ext cx="1752600" cy="457200"/>
          </a:xfrm>
          <a:prstGeom prst="roundRect">
            <a:avLst>
              <a:gd name="adj" fmla="val 12500"/>
            </a:avLst>
          </a:prstGeom>
          <a:solidFill>
            <a:srgbClr val="47BCC6"/>
          </a:solidFill>
          <a:ln>
            <a:noFill/>
          </a:ln>
        </p:spPr>
      </p:sp>
      <p:sp>
        <p:nvSpPr>
          <p:cNvPr id="15" name="TextBox 15"/>
          <p:cNvSpPr txBox="1"/>
          <p:nvPr/>
        </p:nvSpPr>
        <p:spPr>
          <a:xfrm>
            <a:off x="48436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D3-2</a:t>
            </a:r>
          </a:p>
        </p:txBody>
      </p:sp>
      <p:sp>
        <p:nvSpPr>
          <p:cNvPr id="16" name="Rectangle 16"/>
          <p:cNvSpPr/>
          <p:nvPr/>
        </p:nvSpPr>
        <p:spPr>
          <a:xfrm>
            <a:off x="6096000" y="5676900"/>
            <a:ext cx="1752600" cy="457200"/>
          </a:xfrm>
          <a:prstGeom prst="roundRect">
            <a:avLst>
              <a:gd name="adj" fmla="val 12500"/>
            </a:avLst>
          </a:prstGeom>
          <a:solidFill>
            <a:srgbClr val="F3F3F3"/>
          </a:solidFill>
          <a:ln>
            <a:noFill/>
          </a:ln>
        </p:spPr>
      </p:sp>
      <p:sp>
        <p:nvSpPr>
          <p:cNvPr id="17" name="TextBox 17"/>
          <p:cNvSpPr txBox="1"/>
          <p:nvPr/>
        </p:nvSpPr>
        <p:spPr>
          <a:xfrm>
            <a:off x="66863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D3-3</a:t>
            </a:r>
          </a:p>
        </p:txBody>
      </p:sp>
      <p:sp>
        <p:nvSpPr>
          <p:cNvPr id="18" name="Rectangle 18"/>
          <p:cNvSpPr/>
          <p:nvPr/>
        </p:nvSpPr>
        <p:spPr>
          <a:xfrm>
            <a:off x="7924800" y="5676900"/>
            <a:ext cx="1752600" cy="457200"/>
          </a:xfrm>
          <a:prstGeom prst="roundRect">
            <a:avLst>
              <a:gd name="adj" fmla="val 12500"/>
            </a:avLst>
          </a:prstGeom>
          <a:solidFill>
            <a:srgbClr val="F3F3F3"/>
          </a:solidFill>
          <a:ln>
            <a:noFill/>
          </a:ln>
        </p:spPr>
      </p:sp>
      <p:sp>
        <p:nvSpPr>
          <p:cNvPr id="19" name="TextBox 19"/>
          <p:cNvSpPr txBox="1"/>
          <p:nvPr/>
        </p:nvSpPr>
        <p:spPr>
          <a:xfrm>
            <a:off x="85151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D3-4</a:t>
            </a:r>
          </a:p>
        </p:txBody>
      </p:sp>
      <p:sp>
        <p:nvSpPr>
          <p:cNvPr id="20" name="Rectangle 20"/>
          <p:cNvSpPr/>
          <p:nvPr/>
        </p:nvSpPr>
        <p:spPr>
          <a:xfrm>
            <a:off x="9753600" y="5676900"/>
            <a:ext cx="1828800" cy="457200"/>
          </a:xfrm>
          <a:prstGeom prst="roundRect">
            <a:avLst>
              <a:gd name="adj" fmla="val 12500"/>
            </a:avLst>
          </a:prstGeom>
          <a:solidFill>
            <a:srgbClr val="F3F3F3"/>
          </a:solidFill>
          <a:ln>
            <a:noFill/>
          </a:ln>
        </p:spPr>
      </p:sp>
      <p:sp>
        <p:nvSpPr>
          <p:cNvPr id="21" name="TextBox 21"/>
          <p:cNvSpPr txBox="1"/>
          <p:nvPr/>
        </p:nvSpPr>
        <p:spPr>
          <a:xfrm>
            <a:off x="10307860" y="5808821"/>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a:t>
            </a:r>
          </a:p>
        </p:txBody>
      </p:sp>
    </p:spTree>
  </p:cSld>
  <p:clrMapOvr>
    <a:masterClrMapping/>
  </p:clrMapOvr>
  <p:transition xmlns:p14="http://schemas.microsoft.com/office/powerpoint/2010/main" p14:dur="4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ログだけでの切り分け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コードを直さずに、</a:t>
            </a:r>
            <a:r>
              <a:rPr lang="zh-CN" sz="2480" b="1" dirty="0">
                <a:solidFill>
                  <a:srgbClr val="264DBF"/>
                </a:solidFill>
                <a:latin typeface="Zen Kaku Gothic New"/>
                <a:ea typeface="Zen Kaku Gothic New"/>
                <a:cs typeface="Zen Kaku Gothic New"/>
              </a:rPr>
              <a:t>原因の名指し</a:t>
            </a:r>
            <a:r>
              <a:rPr lang="zh-CN" sz="2480" b="1" dirty="0">
                <a:solidFill>
                  <a:srgbClr val="000000"/>
                </a:solidFill>
                <a:latin typeface="Zen Kaku Gothic New"/>
                <a:ea typeface="Zen Kaku Gothic New"/>
                <a:cs typeface="Zen Kaku Gothic New"/>
              </a:rPr>
              <a:t>と対策2方向</a:t>
            </a:r>
          </a:p>
        </p:txBody>
      </p:sp>
      <p:sp>
        <p:nvSpPr>
          <p:cNvPr id="7" name="Rectangle 7"/>
          <p:cNvSpPr/>
          <p:nvPr/>
        </p:nvSpPr>
        <p:spPr>
          <a:xfrm>
            <a:off x="609600" y="2171700"/>
            <a:ext cx="5334000" cy="1905000"/>
          </a:xfrm>
          <a:prstGeom prst="roundRect">
            <a:avLst>
              <a:gd name="adj" fmla="val 4000"/>
            </a:avLst>
          </a:prstGeom>
          <a:solidFill>
            <a:srgbClr val="F3F3F3"/>
          </a:solidFill>
          <a:ln>
            <a:noFill/>
          </a:ln>
        </p:spPr>
      </p:sp>
      <p:sp>
        <p:nvSpPr>
          <p:cNvPr id="8" name="TextBox 8"/>
          <p:cNvSpPr txBox="1"/>
          <p:nvPr/>
        </p:nvSpPr>
        <p:spPr>
          <a:xfrm>
            <a:off x="830580" y="23526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報告されること</a:t>
            </a:r>
          </a:p>
        </p:txBody>
      </p:sp>
      <p:sp>
        <p:nvSpPr>
          <p:cNvPr id="9" name="TextBox 9"/>
          <p:cNvSpPr txBox="1"/>
          <p:nvPr/>
        </p:nvSpPr>
        <p:spPr>
          <a:xfrm>
            <a:off x="829056" y="2815590"/>
            <a:ext cx="3584448" cy="352044"/>
          </a:xfrm>
          <a:prstGeom prst="rect">
            <a:avLst/>
          </a:prstGeom>
          <a:noFill/>
          <a:ln>
            <a:noFill/>
          </a:ln>
        </p:spPr>
        <p:txBody>
          <a:bodyPr wrap="none" lIns="0" tIns="0" rIns="0" bIns="0" anchor="t" anchorCtr="0">
            <a:spAutoFit/>
          </a:bodyPr>
          <a:lstStyle/>
          <a:p>
            <a:pPr algn="l"/>
            <a:r>
              <a:rPr lang="zh-CN" sz="1800" dirty="0">
                <a:solidFill>
                  <a:srgbClr val="000000"/>
                </a:solidFill>
                <a:latin typeface="Zen Kaku Gothic New"/>
                <a:ea typeface="Zen Kaku Gothic New"/>
                <a:cs typeface="Zen Kaku Gothic New"/>
              </a:rPr>
              <a:t>「最近、受注一覧が重い」</a:t>
            </a:r>
          </a:p>
        </p:txBody>
      </p:sp>
      <p:sp>
        <p:nvSpPr>
          <p:cNvPr id="10" name="TextBox 10"/>
          <p:cNvSpPr txBox="1"/>
          <p:nvPr/>
        </p:nvSpPr>
        <p:spPr>
          <a:xfrm>
            <a:off x="830961" y="3256121"/>
            <a:ext cx="4014026"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条件も再現手順も書かれていません。</a:t>
            </a:r>
          </a:p>
          <a:p>
            <a:pPr algn="l">
              <a:lnSpc>
                <a:spcPts val="2400"/>
              </a:lnSpc>
            </a:pPr>
            <a:r>
              <a:rPr lang="zh-CN" sz="1420" dirty="0">
                <a:solidFill>
                  <a:srgbClr val="484848"/>
                </a:solidFill>
                <a:latin typeface="Zen Kaku Gothic New"/>
                <a:ea typeface="Zen Kaku Gothic New"/>
                <a:cs typeface="Zen Kaku Gothic New"/>
              </a:rPr>
              <a:t>手元にあるのはログ1本だけです。</a:t>
            </a:r>
          </a:p>
        </p:txBody>
      </p:sp>
      <p:sp>
        <p:nvSpPr>
          <p:cNvPr id="11" name="Rectangle 11"/>
          <p:cNvSpPr/>
          <p:nvPr/>
        </p:nvSpPr>
        <p:spPr>
          <a:xfrm>
            <a:off x="6248400" y="2171700"/>
            <a:ext cx="5334000" cy="1905000"/>
          </a:xfrm>
          <a:prstGeom prst="roundRect">
            <a:avLst>
              <a:gd name="adj" fmla="val 4000"/>
            </a:avLst>
          </a:prstGeom>
          <a:solidFill>
            <a:srgbClr val="F7F9FA"/>
          </a:solidFill>
          <a:ln>
            <a:noFill/>
          </a:ln>
        </p:spPr>
      </p:sp>
      <p:sp>
        <p:nvSpPr>
          <p:cNvPr id="12" name="TextBox 12"/>
          <p:cNvSpPr txBox="1"/>
          <p:nvPr/>
        </p:nvSpPr>
        <p:spPr>
          <a:xfrm>
            <a:off x="6469380" y="23526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手元にあるログ</a:t>
            </a:r>
          </a:p>
        </p:txBody>
      </p:sp>
      <p:sp>
        <p:nvSpPr>
          <p:cNvPr id="13" name="TextBox 13"/>
          <p:cNvSpPr txBox="1"/>
          <p:nvPr/>
        </p:nvSpPr>
        <p:spPr>
          <a:xfrm>
            <a:off x="6469875" y="2763250"/>
            <a:ext cx="4448373"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09:01 GET /api/orders 200 OK (156ms)</a:t>
            </a:r>
          </a:p>
        </p:txBody>
      </p:sp>
      <p:sp>
        <p:nvSpPr>
          <p:cNvPr id="14" name="TextBox 14"/>
          <p:cNvSpPr txBox="1"/>
          <p:nvPr/>
        </p:nvSpPr>
        <p:spPr>
          <a:xfrm>
            <a:off x="6469875" y="3049000"/>
            <a:ext cx="4578789"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11:00 GET /api/orders 200 OK (3350ms)</a:t>
            </a:r>
          </a:p>
        </p:txBody>
      </p:sp>
      <p:sp>
        <p:nvSpPr>
          <p:cNvPr id="15" name="TextBox 15"/>
          <p:cNvSpPr txBox="1"/>
          <p:nvPr/>
        </p:nvSpPr>
        <p:spPr>
          <a:xfrm>
            <a:off x="6469875" y="3334750"/>
            <a:ext cx="4578789"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11:25 GET /api/orders 200 OK (9200ms)</a:t>
            </a:r>
          </a:p>
        </p:txBody>
      </p:sp>
      <p:sp>
        <p:nvSpPr>
          <p:cNvPr id="16" name="TextBox 16"/>
          <p:cNvSpPr txBox="1"/>
          <p:nvPr/>
        </p:nvSpPr>
        <p:spPr>
          <a:xfrm>
            <a:off x="6469875" y="3620500"/>
            <a:ext cx="4899567"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11:31 GET /api/orders OutOfMemoryError</a:t>
            </a:r>
          </a:p>
        </p:txBody>
      </p:sp>
      <p:sp>
        <p:nvSpPr>
          <p:cNvPr id="17" name="TextBox 17"/>
          <p:cNvSpPr txBox="1"/>
          <p:nvPr/>
        </p:nvSpPr>
        <p:spPr>
          <a:xfrm>
            <a:off x="601980" y="43529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今日の到達点</a:t>
            </a:r>
          </a:p>
        </p:txBody>
      </p:sp>
      <p:sp>
        <p:nvSpPr>
          <p:cNvPr id="18" name="Ellipse 18"/>
          <p:cNvSpPr/>
          <p:nvPr/>
        </p:nvSpPr>
        <p:spPr>
          <a:xfrm>
            <a:off x="609600" y="4648200"/>
            <a:ext cx="304800" cy="304800"/>
          </a:xfrm>
          <a:prstGeom prst="ellipse">
            <a:avLst/>
          </a:prstGeom>
          <a:solidFill>
            <a:srgbClr val="47BCC6"/>
          </a:solidFill>
          <a:ln>
            <a:noFill/>
          </a:ln>
        </p:spPr>
      </p:sp>
      <p:sp>
        <p:nvSpPr>
          <p:cNvPr id="19" name="TextBox 19"/>
          <p:cNvSpPr txBox="1"/>
          <p:nvPr/>
        </p:nvSpPr>
        <p:spPr>
          <a:xfrm>
            <a:off x="686828" y="4713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0" name="TextBox 20"/>
          <p:cNvSpPr txBox="1"/>
          <p:nvPr/>
        </p:nvSpPr>
        <p:spPr>
          <a:xfrm>
            <a:off x="1059180" y="46958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原因の名指し</a:t>
            </a:r>
          </a:p>
        </p:txBody>
      </p:sp>
      <p:sp>
        <p:nvSpPr>
          <p:cNvPr id="21" name="TextBox 21"/>
          <p:cNvSpPr txBox="1"/>
          <p:nvPr/>
        </p:nvSpPr>
        <p:spPr>
          <a:xfrm>
            <a:off x="3612261" y="4703921"/>
            <a:ext cx="39081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根拠になるログ行を1つ以上あげます</a:t>
            </a:r>
          </a:p>
        </p:txBody>
      </p:sp>
      <p:sp>
        <p:nvSpPr>
          <p:cNvPr id="22" name="Ellipse 22"/>
          <p:cNvSpPr/>
          <p:nvPr/>
        </p:nvSpPr>
        <p:spPr>
          <a:xfrm>
            <a:off x="609600" y="5143500"/>
            <a:ext cx="304800" cy="304800"/>
          </a:xfrm>
          <a:prstGeom prst="ellipse">
            <a:avLst/>
          </a:prstGeom>
          <a:solidFill>
            <a:srgbClr val="47BCC6"/>
          </a:solidFill>
          <a:ln>
            <a:noFill/>
          </a:ln>
        </p:spPr>
      </p:sp>
      <p:sp>
        <p:nvSpPr>
          <p:cNvPr id="23" name="TextBox 23"/>
          <p:cNvSpPr txBox="1"/>
          <p:nvPr/>
        </p:nvSpPr>
        <p:spPr>
          <a:xfrm>
            <a:off x="686828" y="5208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4" name="TextBox 24"/>
          <p:cNvSpPr txBox="1"/>
          <p:nvPr/>
        </p:nvSpPr>
        <p:spPr>
          <a:xfrm>
            <a:off x="1059180" y="5191125"/>
            <a:ext cx="1458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対策は2方向</a:t>
            </a:r>
          </a:p>
        </p:txBody>
      </p:sp>
      <p:sp>
        <p:nvSpPr>
          <p:cNvPr id="25" name="TextBox 25"/>
          <p:cNvSpPr txBox="1"/>
          <p:nvPr/>
        </p:nvSpPr>
        <p:spPr>
          <a:xfrm>
            <a:off x="3612261" y="5199221"/>
            <a:ext cx="34376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減らすものが違う2つを並べます</a:t>
            </a:r>
          </a:p>
        </p:txBody>
      </p:sp>
      <p:sp>
        <p:nvSpPr>
          <p:cNvPr id="26" name="Ellipse 26"/>
          <p:cNvSpPr/>
          <p:nvPr/>
        </p:nvSpPr>
        <p:spPr>
          <a:xfrm>
            <a:off x="609600" y="5638800"/>
            <a:ext cx="304800" cy="304800"/>
          </a:xfrm>
          <a:prstGeom prst="ellipse">
            <a:avLst/>
          </a:prstGeom>
          <a:solidFill>
            <a:srgbClr val="47BCC6"/>
          </a:solidFill>
          <a:ln>
            <a:noFill/>
          </a:ln>
        </p:spPr>
      </p:sp>
      <p:sp>
        <p:nvSpPr>
          <p:cNvPr id="27" name="TextBox 27"/>
          <p:cNvSpPr txBox="1"/>
          <p:nvPr/>
        </p:nvSpPr>
        <p:spPr>
          <a:xfrm>
            <a:off x="686828" y="5704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8" name="TextBox 28"/>
          <p:cNvSpPr txBox="1"/>
          <p:nvPr/>
        </p:nvSpPr>
        <p:spPr>
          <a:xfrm>
            <a:off x="1059180" y="56864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効き先の区別</a:t>
            </a:r>
          </a:p>
        </p:txBody>
      </p:sp>
      <p:sp>
        <p:nvSpPr>
          <p:cNvPr id="29" name="TextBox 29"/>
          <p:cNvSpPr txBox="1"/>
          <p:nvPr/>
        </p:nvSpPr>
        <p:spPr>
          <a:xfrm>
            <a:off x="3612261" y="56945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応答時間とメモリのどちらに効くか</a:t>
            </a:r>
          </a:p>
        </p:txBody>
      </p:sp>
      <p:sp>
        <p:nvSpPr>
          <p:cNvPr id="30" name="TextBox 30"/>
          <p:cNvSpPr txBox="1"/>
          <p:nvPr/>
        </p:nvSpPr>
        <p:spPr>
          <a:xfrm>
            <a:off x="602361" y="6189821"/>
            <a:ext cx="874290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題材は exercises/day3/application-slow.log です。コードは1行も直しません。</a:t>
            </a:r>
          </a:p>
        </p:txBody>
      </p:sp>
      <p:pic>
        <p:nvPicPr>
          <p:cNvPr id="31" name="Image 31"/>
          <p:cNvPicPr>
            <a:picLocks noChangeAspect="1"/>
          </p:cNvPicPr>
          <p:nvPr/>
        </p:nvPicPr>
        <p:blipFill>
          <a:blip r:embed="rId2"/>
          <a:stretch>
            <a:fillRect/>
          </a:stretch>
        </p:blipFill>
        <p:spPr>
          <a:xfrm>
            <a:off x="232894" y="6486525"/>
            <a:ext cx="734363" cy="190500"/>
          </a:xfrm>
          <a:prstGeom prst="rect">
            <a:avLst/>
          </a:prstGeom>
        </p:spPr>
      </p:pic>
      <p:sp>
        <p:nvSpPr>
          <p:cNvPr id="32" name="TextBox 32"/>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3" name="TextBox 33"/>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a:t>
            </a:r>
          </a:p>
        </p:txBody>
      </p:sp>
    </p:spTree>
  </p:cSld>
  <p:clrMapOvr>
    <a:masterClrMapping/>
  </p:clrMapOvr>
  <p:transition xmlns:p14="http://schemas.microsoft.com/office/powerpoint/2010/main" p14:dur="4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応答時間とヒープの推移</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51213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156ms から 9200ms まで、</a:t>
            </a:r>
            <a:r>
              <a:rPr lang="zh-CN" sz="2480" b="1" dirty="0">
                <a:solidFill>
                  <a:srgbClr val="264DBF"/>
                </a:solidFill>
                <a:latin typeface="Zen Kaku Gothic New"/>
                <a:ea typeface="Zen Kaku Gothic New"/>
                <a:cs typeface="Zen Kaku Gothic New"/>
              </a:rPr>
              <a:t>59倍</a:t>
            </a:r>
            <a:r>
              <a:rPr lang="zh-CN" sz="2480" b="1" dirty="0">
                <a:solidFill>
                  <a:srgbClr val="000000"/>
                </a:solidFill>
                <a:latin typeface="Zen Kaku Gothic New"/>
                <a:ea typeface="Zen Kaku Gothic New"/>
                <a:cs typeface="Zen Kaku Gothic New"/>
              </a:rPr>
              <a:t>の劣化</a:t>
            </a:r>
          </a:p>
        </p:txBody>
      </p:sp>
      <p:sp>
        <p:nvSpPr>
          <p:cNvPr id="7" name="TextBox 7"/>
          <p:cNvSpPr txBox="1"/>
          <p:nvPr/>
        </p:nvSpPr>
        <p:spPr>
          <a:xfrm>
            <a:off x="602361" y="1884521"/>
            <a:ext cx="31437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GET /api/orders の応答時間</a:t>
            </a:r>
          </a:p>
        </p:txBody>
      </p:sp>
      <p:sp>
        <p:nvSpPr>
          <p:cNvPr id="8" name="Line 8"/>
          <p:cNvSpPr/>
          <p:nvPr/>
        </p:nvSpPr>
        <p:spPr>
          <a:xfrm>
            <a:off x="1905000" y="2231708"/>
            <a:ext cx="9448800" cy="9525"/>
          </a:xfrm>
          <a:custGeom>
            <a:avLst/>
            <a:gdLst/>
            <a:ahLst/>
            <a:cxnLst/>
            <a:rect l="l" t="t" r="r" b="b"/>
            <a:pathLst>
              <a:path w="9448800" h="9525">
                <a:moveTo>
                  <a:pt x="0" y="0"/>
                </a:moveTo>
                <a:lnTo>
                  <a:pt x="9448800" y="0"/>
                </a:lnTo>
              </a:path>
            </a:pathLst>
          </a:custGeom>
          <a:noFill/>
          <a:ln w="9525">
            <a:solidFill>
              <a:srgbClr val="E3E7EA"/>
            </a:solidFill>
          </a:ln>
        </p:spPr>
      </p:sp>
      <p:sp>
        <p:nvSpPr>
          <p:cNvPr id="9" name="Line 9"/>
          <p:cNvSpPr/>
          <p:nvPr/>
        </p:nvSpPr>
        <p:spPr>
          <a:xfrm>
            <a:off x="1905000" y="2853690"/>
            <a:ext cx="9448800" cy="9525"/>
          </a:xfrm>
          <a:custGeom>
            <a:avLst/>
            <a:gdLst/>
            <a:ahLst/>
            <a:cxnLst/>
            <a:rect l="l" t="t" r="r" b="b"/>
            <a:pathLst>
              <a:path w="9448800" h="9525">
                <a:moveTo>
                  <a:pt x="0" y="0"/>
                </a:moveTo>
                <a:lnTo>
                  <a:pt x="9448800" y="0"/>
                </a:lnTo>
              </a:path>
            </a:pathLst>
          </a:custGeom>
          <a:noFill/>
          <a:ln w="9525">
            <a:solidFill>
              <a:srgbClr val="E3E7EA"/>
            </a:solidFill>
          </a:ln>
        </p:spPr>
      </p:sp>
      <p:sp>
        <p:nvSpPr>
          <p:cNvPr id="10" name="Line 10"/>
          <p:cNvSpPr/>
          <p:nvPr/>
        </p:nvSpPr>
        <p:spPr>
          <a:xfrm>
            <a:off x="1905000" y="3474720"/>
            <a:ext cx="9448800" cy="9525"/>
          </a:xfrm>
          <a:custGeom>
            <a:avLst/>
            <a:gdLst/>
            <a:ahLst/>
            <a:cxnLst/>
            <a:rect l="l" t="t" r="r" b="b"/>
            <a:pathLst>
              <a:path w="9448800" h="9525">
                <a:moveTo>
                  <a:pt x="0" y="0"/>
                </a:moveTo>
                <a:lnTo>
                  <a:pt x="9448800" y="0"/>
                </a:lnTo>
              </a:path>
            </a:pathLst>
          </a:custGeom>
          <a:noFill/>
          <a:ln w="9525">
            <a:solidFill>
              <a:srgbClr val="E3E7EA"/>
            </a:solidFill>
          </a:ln>
        </p:spPr>
      </p:sp>
      <p:sp>
        <p:nvSpPr>
          <p:cNvPr id="11" name="Line 11"/>
          <p:cNvSpPr/>
          <p:nvPr/>
        </p:nvSpPr>
        <p:spPr>
          <a:xfrm>
            <a:off x="1905000" y="4095750"/>
            <a:ext cx="9448800" cy="9525"/>
          </a:xfrm>
          <a:custGeom>
            <a:avLst/>
            <a:gdLst/>
            <a:ahLst/>
            <a:cxnLst/>
            <a:rect l="l" t="t" r="r" b="b"/>
            <a:pathLst>
              <a:path w="9448800" h="9525">
                <a:moveTo>
                  <a:pt x="0" y="0"/>
                </a:moveTo>
                <a:lnTo>
                  <a:pt x="9448800" y="0"/>
                </a:lnTo>
              </a:path>
            </a:pathLst>
          </a:custGeom>
          <a:noFill/>
          <a:ln w="14288">
            <a:solidFill>
              <a:srgbClr val="999999"/>
            </a:solidFill>
          </a:ln>
        </p:spPr>
      </p:sp>
      <p:sp>
        <p:nvSpPr>
          <p:cNvPr id="12" name="TextBox 12"/>
          <p:cNvSpPr txBox="1"/>
          <p:nvPr/>
        </p:nvSpPr>
        <p:spPr>
          <a:xfrm>
            <a:off x="979075" y="2132171"/>
            <a:ext cx="837914" cy="278702"/>
          </a:xfrm>
          <a:prstGeom prst="rect">
            <a:avLst/>
          </a:prstGeom>
          <a:noFill/>
          <a:ln>
            <a:noFill/>
          </a:ln>
        </p:spPr>
        <p:txBody>
          <a:bodyPr wrap="none" lIns="0" tIns="0" rIns="0" bIns="0" anchor="t" anchorCtr="0">
            <a:spAutoFit/>
          </a:bodyPr>
          <a:lstStyle/>
          <a:p>
            <a:pPr algn="r"/>
            <a:r>
              <a:rPr lang="en-US" sz="1420" dirty="0">
                <a:solidFill>
                  <a:srgbClr val="999999"/>
                </a:solidFill>
                <a:latin typeface="Zen Kaku Gothic New"/>
                <a:ea typeface="Zen Kaku Gothic New"/>
                <a:cs typeface="Zen Kaku Gothic New"/>
              </a:rPr>
              <a:t>9000ms</a:t>
            </a:r>
          </a:p>
        </p:txBody>
      </p:sp>
      <p:sp>
        <p:nvSpPr>
          <p:cNvPr id="13" name="TextBox 13"/>
          <p:cNvSpPr txBox="1"/>
          <p:nvPr/>
        </p:nvSpPr>
        <p:spPr>
          <a:xfrm>
            <a:off x="979075" y="2760821"/>
            <a:ext cx="837914" cy="278702"/>
          </a:xfrm>
          <a:prstGeom prst="rect">
            <a:avLst/>
          </a:prstGeom>
          <a:noFill/>
          <a:ln>
            <a:noFill/>
          </a:ln>
        </p:spPr>
        <p:txBody>
          <a:bodyPr wrap="none" lIns="0" tIns="0" rIns="0" bIns="0" anchor="t" anchorCtr="0">
            <a:spAutoFit/>
          </a:bodyPr>
          <a:lstStyle/>
          <a:p>
            <a:pPr algn="r"/>
            <a:r>
              <a:rPr lang="en-US" sz="1420" dirty="0">
                <a:solidFill>
                  <a:srgbClr val="999999"/>
                </a:solidFill>
                <a:latin typeface="Zen Kaku Gothic New"/>
                <a:ea typeface="Zen Kaku Gothic New"/>
                <a:cs typeface="Zen Kaku Gothic New"/>
              </a:rPr>
              <a:t>6000ms</a:t>
            </a:r>
          </a:p>
        </p:txBody>
      </p:sp>
      <p:sp>
        <p:nvSpPr>
          <p:cNvPr id="14" name="TextBox 14"/>
          <p:cNvSpPr txBox="1"/>
          <p:nvPr/>
        </p:nvSpPr>
        <p:spPr>
          <a:xfrm>
            <a:off x="979075" y="3379946"/>
            <a:ext cx="837914" cy="278702"/>
          </a:xfrm>
          <a:prstGeom prst="rect">
            <a:avLst/>
          </a:prstGeom>
          <a:noFill/>
          <a:ln>
            <a:noFill/>
          </a:ln>
        </p:spPr>
        <p:txBody>
          <a:bodyPr wrap="none" lIns="0" tIns="0" rIns="0" bIns="0" anchor="t" anchorCtr="0">
            <a:spAutoFit/>
          </a:bodyPr>
          <a:lstStyle/>
          <a:p>
            <a:pPr algn="r"/>
            <a:r>
              <a:rPr lang="en-US" sz="1420" dirty="0">
                <a:solidFill>
                  <a:srgbClr val="999999"/>
                </a:solidFill>
                <a:latin typeface="Zen Kaku Gothic New"/>
                <a:ea typeface="Zen Kaku Gothic New"/>
                <a:cs typeface="Zen Kaku Gothic New"/>
              </a:rPr>
              <a:t>3000ms</a:t>
            </a:r>
          </a:p>
        </p:txBody>
      </p:sp>
      <p:sp>
        <p:nvSpPr>
          <p:cNvPr id="15" name="Polyline 15"/>
          <p:cNvSpPr/>
          <p:nvPr/>
        </p:nvSpPr>
        <p:spPr>
          <a:xfrm>
            <a:off x="2381250" y="2190750"/>
            <a:ext cx="6858000" cy="1872615"/>
          </a:xfrm>
          <a:custGeom>
            <a:avLst/>
            <a:gdLst/>
            <a:ahLst/>
            <a:cxnLst/>
            <a:rect l="l" t="t" r="r" b="b"/>
            <a:pathLst>
              <a:path w="6858000" h="1872615">
                <a:moveTo>
                  <a:pt x="0" y="1872615"/>
                </a:moveTo>
                <a:lnTo>
                  <a:pt x="1714500" y="1723072"/>
                </a:lnTo>
                <a:lnTo>
                  <a:pt x="3429000" y="1211580"/>
                </a:lnTo>
                <a:lnTo>
                  <a:pt x="5143500" y="641985"/>
                </a:lnTo>
                <a:lnTo>
                  <a:pt x="6858000" y="0"/>
                </a:lnTo>
              </a:path>
            </a:pathLst>
          </a:custGeom>
          <a:noFill/>
          <a:ln w="28575">
            <a:solidFill>
              <a:srgbClr val="47BCC6"/>
            </a:solidFill>
          </a:ln>
        </p:spPr>
      </p:sp>
      <p:sp>
        <p:nvSpPr>
          <p:cNvPr id="16" name="Ellipse 16"/>
          <p:cNvSpPr/>
          <p:nvPr/>
        </p:nvSpPr>
        <p:spPr>
          <a:xfrm>
            <a:off x="2324100" y="4006215"/>
            <a:ext cx="114300" cy="114300"/>
          </a:xfrm>
          <a:prstGeom prst="ellipse">
            <a:avLst/>
          </a:prstGeom>
          <a:solidFill>
            <a:srgbClr val="2E9AA4"/>
          </a:solidFill>
          <a:ln>
            <a:noFill/>
          </a:ln>
        </p:spPr>
      </p:sp>
      <p:sp>
        <p:nvSpPr>
          <p:cNvPr id="17" name="Ellipse 17"/>
          <p:cNvSpPr/>
          <p:nvPr/>
        </p:nvSpPr>
        <p:spPr>
          <a:xfrm>
            <a:off x="4038600" y="3856672"/>
            <a:ext cx="114300" cy="114300"/>
          </a:xfrm>
          <a:prstGeom prst="ellipse">
            <a:avLst/>
          </a:prstGeom>
          <a:solidFill>
            <a:srgbClr val="2E9AA4"/>
          </a:solidFill>
          <a:ln>
            <a:noFill/>
          </a:ln>
        </p:spPr>
      </p:sp>
      <p:sp>
        <p:nvSpPr>
          <p:cNvPr id="18" name="Ellipse 18"/>
          <p:cNvSpPr/>
          <p:nvPr/>
        </p:nvSpPr>
        <p:spPr>
          <a:xfrm>
            <a:off x="5753100" y="3345180"/>
            <a:ext cx="114300" cy="114300"/>
          </a:xfrm>
          <a:prstGeom prst="ellipse">
            <a:avLst/>
          </a:prstGeom>
          <a:solidFill>
            <a:srgbClr val="2E9AA4"/>
          </a:solidFill>
          <a:ln>
            <a:noFill/>
          </a:ln>
        </p:spPr>
      </p:sp>
      <p:sp>
        <p:nvSpPr>
          <p:cNvPr id="19" name="Ellipse 19"/>
          <p:cNvSpPr/>
          <p:nvPr/>
        </p:nvSpPr>
        <p:spPr>
          <a:xfrm>
            <a:off x="7467600" y="2775585"/>
            <a:ext cx="114300" cy="114300"/>
          </a:xfrm>
          <a:prstGeom prst="ellipse">
            <a:avLst/>
          </a:prstGeom>
          <a:solidFill>
            <a:srgbClr val="2E9AA4"/>
          </a:solidFill>
          <a:ln>
            <a:noFill/>
          </a:ln>
        </p:spPr>
      </p:sp>
      <p:sp>
        <p:nvSpPr>
          <p:cNvPr id="20" name="Ellipse 20"/>
          <p:cNvSpPr/>
          <p:nvPr/>
        </p:nvSpPr>
        <p:spPr>
          <a:xfrm>
            <a:off x="9182100" y="2133600"/>
            <a:ext cx="114300" cy="114300"/>
          </a:xfrm>
          <a:prstGeom prst="ellipse">
            <a:avLst/>
          </a:prstGeom>
          <a:solidFill>
            <a:srgbClr val="2E9AA4"/>
          </a:solidFill>
          <a:ln>
            <a:noFill/>
          </a:ln>
        </p:spPr>
      </p:sp>
      <p:sp>
        <p:nvSpPr>
          <p:cNvPr id="21" name="TextBox 21"/>
          <p:cNvSpPr txBox="1"/>
          <p:nvPr/>
        </p:nvSpPr>
        <p:spPr>
          <a:xfrm>
            <a:off x="2026991" y="3770471"/>
            <a:ext cx="70851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156ms</a:t>
            </a:r>
          </a:p>
        </p:txBody>
      </p:sp>
      <p:sp>
        <p:nvSpPr>
          <p:cNvPr id="22" name="TextBox 22"/>
          <p:cNvSpPr txBox="1"/>
          <p:nvPr/>
        </p:nvSpPr>
        <p:spPr>
          <a:xfrm>
            <a:off x="3741491" y="3618071"/>
            <a:ext cx="70851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880ms</a:t>
            </a:r>
          </a:p>
        </p:txBody>
      </p:sp>
      <p:sp>
        <p:nvSpPr>
          <p:cNvPr id="23" name="TextBox 23"/>
          <p:cNvSpPr txBox="1"/>
          <p:nvPr/>
        </p:nvSpPr>
        <p:spPr>
          <a:xfrm>
            <a:off x="5391293" y="3103721"/>
            <a:ext cx="83791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3350ms</a:t>
            </a:r>
          </a:p>
        </p:txBody>
      </p:sp>
      <p:sp>
        <p:nvSpPr>
          <p:cNvPr id="24" name="TextBox 24"/>
          <p:cNvSpPr txBox="1"/>
          <p:nvPr/>
        </p:nvSpPr>
        <p:spPr>
          <a:xfrm>
            <a:off x="7105793" y="2532221"/>
            <a:ext cx="83791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6100ms</a:t>
            </a:r>
          </a:p>
        </p:txBody>
      </p:sp>
      <p:sp>
        <p:nvSpPr>
          <p:cNvPr id="25" name="TextBox 25"/>
          <p:cNvSpPr txBox="1"/>
          <p:nvPr/>
        </p:nvSpPr>
        <p:spPr>
          <a:xfrm>
            <a:off x="8799707" y="1894046"/>
            <a:ext cx="879086"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9200ms</a:t>
            </a:r>
          </a:p>
        </p:txBody>
      </p:sp>
      <p:sp>
        <p:nvSpPr>
          <p:cNvPr id="26" name="Line 26"/>
          <p:cNvSpPr/>
          <p:nvPr/>
        </p:nvSpPr>
        <p:spPr>
          <a:xfrm>
            <a:off x="10887075" y="2314575"/>
            <a:ext cx="133350" cy="133350"/>
          </a:xfrm>
          <a:custGeom>
            <a:avLst/>
            <a:gdLst/>
            <a:ahLst/>
            <a:cxnLst/>
            <a:rect l="l" t="t" r="r" b="b"/>
            <a:pathLst>
              <a:path w="133350" h="133350">
                <a:moveTo>
                  <a:pt x="0" y="0"/>
                </a:moveTo>
                <a:lnTo>
                  <a:pt x="133350" y="133350"/>
                </a:lnTo>
              </a:path>
            </a:pathLst>
          </a:custGeom>
          <a:noFill/>
          <a:ln w="28575">
            <a:solidFill>
              <a:srgbClr val="484848"/>
            </a:solidFill>
          </a:ln>
        </p:spPr>
      </p:sp>
      <p:sp>
        <p:nvSpPr>
          <p:cNvPr id="27" name="Line 27"/>
          <p:cNvSpPr/>
          <p:nvPr/>
        </p:nvSpPr>
        <p:spPr>
          <a:xfrm>
            <a:off x="10887075" y="2314575"/>
            <a:ext cx="133350" cy="133350"/>
          </a:xfrm>
          <a:custGeom>
            <a:avLst/>
            <a:gdLst/>
            <a:ahLst/>
            <a:cxnLst/>
            <a:rect l="l" t="t" r="r" b="b"/>
            <a:pathLst>
              <a:path w="133350" h="133350">
                <a:moveTo>
                  <a:pt x="133350" y="0"/>
                </a:moveTo>
                <a:lnTo>
                  <a:pt x="0" y="133350"/>
                </a:lnTo>
              </a:path>
            </a:pathLst>
          </a:custGeom>
          <a:noFill/>
          <a:ln w="28575">
            <a:solidFill>
              <a:srgbClr val="484848"/>
            </a:solidFill>
          </a:ln>
        </p:spPr>
      </p:sp>
      <p:sp>
        <p:nvSpPr>
          <p:cNvPr id="28" name="TextBox 28"/>
          <p:cNvSpPr txBox="1"/>
          <p:nvPr/>
        </p:nvSpPr>
        <p:spPr>
          <a:xfrm>
            <a:off x="9044559" y="2017871"/>
            <a:ext cx="2316480"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OutOfMemoryError</a:t>
            </a:r>
          </a:p>
        </p:txBody>
      </p:sp>
      <p:sp>
        <p:nvSpPr>
          <p:cNvPr id="29" name="TextBox 29"/>
          <p:cNvSpPr txBox="1"/>
          <p:nvPr/>
        </p:nvSpPr>
        <p:spPr>
          <a:xfrm>
            <a:off x="716661" y="4189571"/>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時刻</a:t>
            </a:r>
          </a:p>
        </p:txBody>
      </p:sp>
      <p:sp>
        <p:nvSpPr>
          <p:cNvPr id="30" name="TextBox 30"/>
          <p:cNvSpPr txBox="1"/>
          <p:nvPr/>
        </p:nvSpPr>
        <p:spPr>
          <a:xfrm>
            <a:off x="20505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09:01</a:t>
            </a:r>
          </a:p>
        </p:txBody>
      </p:sp>
      <p:sp>
        <p:nvSpPr>
          <p:cNvPr id="31" name="TextBox 31"/>
          <p:cNvSpPr txBox="1"/>
          <p:nvPr/>
        </p:nvSpPr>
        <p:spPr>
          <a:xfrm>
            <a:off x="37650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10:00</a:t>
            </a:r>
          </a:p>
        </p:txBody>
      </p:sp>
      <p:sp>
        <p:nvSpPr>
          <p:cNvPr id="32" name="TextBox 32"/>
          <p:cNvSpPr txBox="1"/>
          <p:nvPr/>
        </p:nvSpPr>
        <p:spPr>
          <a:xfrm>
            <a:off x="54795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11:00</a:t>
            </a:r>
          </a:p>
        </p:txBody>
      </p:sp>
      <p:sp>
        <p:nvSpPr>
          <p:cNvPr id="33" name="TextBox 33"/>
          <p:cNvSpPr txBox="1"/>
          <p:nvPr/>
        </p:nvSpPr>
        <p:spPr>
          <a:xfrm>
            <a:off x="71940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11:15</a:t>
            </a:r>
          </a:p>
        </p:txBody>
      </p:sp>
      <p:sp>
        <p:nvSpPr>
          <p:cNvPr id="34" name="TextBox 34"/>
          <p:cNvSpPr txBox="1"/>
          <p:nvPr/>
        </p:nvSpPr>
        <p:spPr>
          <a:xfrm>
            <a:off x="89085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11:25</a:t>
            </a:r>
          </a:p>
        </p:txBody>
      </p:sp>
      <p:sp>
        <p:nvSpPr>
          <p:cNvPr id="35" name="TextBox 35"/>
          <p:cNvSpPr txBox="1"/>
          <p:nvPr/>
        </p:nvSpPr>
        <p:spPr>
          <a:xfrm>
            <a:off x="10623018" y="4189571"/>
            <a:ext cx="6614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11:31</a:t>
            </a:r>
          </a:p>
        </p:txBody>
      </p:sp>
      <p:sp>
        <p:nvSpPr>
          <p:cNvPr id="36" name="Rectangle 36"/>
          <p:cNvSpPr/>
          <p:nvPr/>
        </p:nvSpPr>
        <p:spPr>
          <a:xfrm>
            <a:off x="609600" y="4476750"/>
            <a:ext cx="10972800" cy="361950"/>
          </a:xfrm>
          <a:prstGeom prst="rect">
            <a:avLst/>
          </a:prstGeom>
          <a:solidFill>
            <a:srgbClr val="F7F9FA"/>
          </a:solidFill>
          <a:ln>
            <a:noFill/>
          </a:ln>
        </p:spPr>
      </p:sp>
      <p:sp>
        <p:nvSpPr>
          <p:cNvPr id="37" name="TextBox 37"/>
          <p:cNvSpPr txBox="1"/>
          <p:nvPr/>
        </p:nvSpPr>
        <p:spPr>
          <a:xfrm>
            <a:off x="716661" y="4561046"/>
            <a:ext cx="111851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SQL 本数</a:t>
            </a:r>
          </a:p>
        </p:txBody>
      </p:sp>
      <p:sp>
        <p:nvSpPr>
          <p:cNvPr id="38" name="TextBox 38"/>
          <p:cNvSpPr txBox="1"/>
          <p:nvPr/>
        </p:nvSpPr>
        <p:spPr>
          <a:xfrm>
            <a:off x="2309312" y="4561046"/>
            <a:ext cx="14387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a:t>
            </a:r>
          </a:p>
        </p:txBody>
      </p:sp>
      <p:sp>
        <p:nvSpPr>
          <p:cNvPr id="39" name="TextBox 39"/>
          <p:cNvSpPr txBox="1"/>
          <p:nvPr/>
        </p:nvSpPr>
        <p:spPr>
          <a:xfrm>
            <a:off x="4023812" y="4561046"/>
            <a:ext cx="14387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a:t>
            </a:r>
          </a:p>
        </p:txBody>
      </p:sp>
      <p:sp>
        <p:nvSpPr>
          <p:cNvPr id="40" name="TextBox 40"/>
          <p:cNvSpPr txBox="1"/>
          <p:nvPr/>
        </p:nvSpPr>
        <p:spPr>
          <a:xfrm>
            <a:off x="5738312" y="4561046"/>
            <a:ext cx="14387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a:t>
            </a:r>
          </a:p>
        </p:txBody>
      </p:sp>
      <p:sp>
        <p:nvSpPr>
          <p:cNvPr id="41" name="TextBox 41"/>
          <p:cNvSpPr txBox="1"/>
          <p:nvPr/>
        </p:nvSpPr>
        <p:spPr>
          <a:xfrm>
            <a:off x="7449578" y="4561046"/>
            <a:ext cx="150345"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6</a:t>
            </a:r>
          </a:p>
        </p:txBody>
      </p:sp>
      <p:sp>
        <p:nvSpPr>
          <p:cNvPr id="42" name="TextBox 42"/>
          <p:cNvSpPr txBox="1"/>
          <p:nvPr/>
        </p:nvSpPr>
        <p:spPr>
          <a:xfrm>
            <a:off x="9164078" y="4561046"/>
            <a:ext cx="150345"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0</a:t>
            </a:r>
          </a:p>
        </p:txBody>
      </p:sp>
      <p:sp>
        <p:nvSpPr>
          <p:cNvPr id="43" name="Rectangle 43"/>
          <p:cNvSpPr/>
          <p:nvPr/>
        </p:nvSpPr>
        <p:spPr>
          <a:xfrm>
            <a:off x="609600" y="4838700"/>
            <a:ext cx="10972800" cy="361950"/>
          </a:xfrm>
          <a:prstGeom prst="rect">
            <a:avLst/>
          </a:prstGeom>
          <a:solidFill>
            <a:srgbClr val="FFFFFF"/>
          </a:solidFill>
          <a:ln>
            <a:noFill/>
          </a:ln>
        </p:spPr>
      </p:sp>
      <p:sp>
        <p:nvSpPr>
          <p:cNvPr id="44" name="TextBox 44"/>
          <p:cNvSpPr txBox="1"/>
          <p:nvPr/>
        </p:nvSpPr>
        <p:spPr>
          <a:xfrm>
            <a:off x="716661" y="4922996"/>
            <a:ext cx="91899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GC 停止</a:t>
            </a:r>
          </a:p>
        </p:txBody>
      </p:sp>
      <p:sp>
        <p:nvSpPr>
          <p:cNvPr id="45" name="TextBox 45"/>
          <p:cNvSpPr txBox="1"/>
          <p:nvPr/>
        </p:nvSpPr>
        <p:spPr>
          <a:xfrm>
            <a:off x="7170491" y="4922996"/>
            <a:ext cx="70851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450ms</a:t>
            </a:r>
          </a:p>
        </p:txBody>
      </p:sp>
      <p:sp>
        <p:nvSpPr>
          <p:cNvPr id="46" name="TextBox 46"/>
          <p:cNvSpPr txBox="1"/>
          <p:nvPr/>
        </p:nvSpPr>
        <p:spPr>
          <a:xfrm>
            <a:off x="8820293" y="4922996"/>
            <a:ext cx="83791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1200ms</a:t>
            </a:r>
          </a:p>
        </p:txBody>
      </p:sp>
      <p:sp>
        <p:nvSpPr>
          <p:cNvPr id="47" name="TextBox 47"/>
          <p:cNvSpPr txBox="1"/>
          <p:nvPr/>
        </p:nvSpPr>
        <p:spPr>
          <a:xfrm>
            <a:off x="10534793" y="4922996"/>
            <a:ext cx="83791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2300ms</a:t>
            </a:r>
          </a:p>
        </p:txBody>
      </p:sp>
      <p:sp>
        <p:nvSpPr>
          <p:cNvPr id="48" name="Rectangle 48"/>
          <p:cNvSpPr/>
          <p:nvPr/>
        </p:nvSpPr>
        <p:spPr>
          <a:xfrm>
            <a:off x="609600" y="5200650"/>
            <a:ext cx="10972800" cy="361950"/>
          </a:xfrm>
          <a:prstGeom prst="rect">
            <a:avLst/>
          </a:prstGeom>
          <a:solidFill>
            <a:srgbClr val="F7F9FA"/>
          </a:solidFill>
          <a:ln>
            <a:noFill/>
          </a:ln>
        </p:spPr>
      </p:sp>
      <p:sp>
        <p:nvSpPr>
          <p:cNvPr id="49" name="TextBox 49"/>
          <p:cNvSpPr txBox="1"/>
          <p:nvPr/>
        </p:nvSpPr>
        <p:spPr>
          <a:xfrm>
            <a:off x="716661" y="5284946"/>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ヒープ使用率</a:t>
            </a:r>
          </a:p>
        </p:txBody>
      </p:sp>
      <p:sp>
        <p:nvSpPr>
          <p:cNvPr id="50" name="TextBox 50"/>
          <p:cNvSpPr txBox="1"/>
          <p:nvPr/>
        </p:nvSpPr>
        <p:spPr>
          <a:xfrm>
            <a:off x="7299889" y="5284946"/>
            <a:ext cx="449723"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78%</a:t>
            </a:r>
          </a:p>
        </p:txBody>
      </p:sp>
      <p:sp>
        <p:nvSpPr>
          <p:cNvPr id="51" name="TextBox 51"/>
          <p:cNvSpPr txBox="1"/>
          <p:nvPr/>
        </p:nvSpPr>
        <p:spPr>
          <a:xfrm>
            <a:off x="9014389" y="5284946"/>
            <a:ext cx="449723"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92%</a:t>
            </a:r>
          </a:p>
        </p:txBody>
      </p:sp>
      <p:sp>
        <p:nvSpPr>
          <p:cNvPr id="52" name="TextBox 52"/>
          <p:cNvSpPr txBox="1"/>
          <p:nvPr/>
        </p:nvSpPr>
        <p:spPr>
          <a:xfrm>
            <a:off x="10718007" y="5284946"/>
            <a:ext cx="471485"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96%</a:t>
            </a:r>
          </a:p>
        </p:txBody>
      </p:sp>
      <p:sp>
        <p:nvSpPr>
          <p:cNvPr id="53" name="TextBox 53"/>
          <p:cNvSpPr txBox="1"/>
          <p:nvPr/>
        </p:nvSpPr>
        <p:spPr>
          <a:xfrm>
            <a:off x="602361" y="5770721"/>
            <a:ext cx="783712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縦軸は等間隔のままです。156ms は、いちばん下でほぼ潰れて見えます。</a:t>
            </a:r>
          </a:p>
          <a:p>
            <a:pPr algn="l">
              <a:lnSpc>
                <a:spcPts val="2250"/>
              </a:lnSpc>
            </a:pPr>
            <a:r>
              <a:rPr lang="zh-CN" sz="1420" dirty="0">
                <a:solidFill>
                  <a:srgbClr val="484848"/>
                </a:solidFill>
                <a:latin typeface="Zen Kaku Gothic New"/>
                <a:ea typeface="Zen Kaku Gothic New"/>
                <a:cs typeface="Zen Kaku Gothic New"/>
              </a:rPr>
              <a:t>GC 停止とヒープ使用率は、その時刻の前後に記録された値です。</a:t>
            </a:r>
          </a:p>
        </p:txBody>
      </p:sp>
      <p:pic>
        <p:nvPicPr>
          <p:cNvPr id="54" name="Image 54"/>
          <p:cNvPicPr>
            <a:picLocks noChangeAspect="1"/>
          </p:cNvPicPr>
          <p:nvPr/>
        </p:nvPicPr>
        <p:blipFill>
          <a:blip r:embed="rId2"/>
          <a:stretch>
            <a:fillRect/>
          </a:stretch>
        </p:blipFill>
        <p:spPr>
          <a:xfrm>
            <a:off x="232894" y="6486525"/>
            <a:ext cx="734363" cy="190500"/>
          </a:xfrm>
          <a:prstGeom prst="rect">
            <a:avLst/>
          </a:prstGeom>
        </p:spPr>
      </p:pic>
      <p:sp>
        <p:nvSpPr>
          <p:cNvPr id="55" name="TextBox 55"/>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56" name="TextBox 56"/>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7" name="TextBox 5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23</a:t>
            </a:r>
          </a:p>
        </p:txBody>
      </p:sp>
    </p:spTree>
  </p:cSld>
  <p:clrMapOvr>
    <a:masterClrMapping/>
  </p:clrMapOvr>
  <p:transition xmlns:p14="http://schemas.microsoft.com/office/powerpoint/2010/main" p14:dur="4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72294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クイズ 最も遅いリクエストの SQL 本数</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367982"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応答に9200ms かかったリクエストは、SQL を何本発行しているか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394906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0本 一覧の SELECT も出ていない</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288226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1本 一覧の SELECT だけ</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247935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6本 一覧1本と明細5本</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751773"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11本 一覧1本と明細10本</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894" y="6486525"/>
            <a:ext cx="734363" cy="190500"/>
          </a:xfrm>
          <a:prstGeom prst="rect">
            <a:avLst/>
          </a:prstGeom>
        </p:spPr>
      </p:pic>
      <p:sp>
        <p:nvSpPr>
          <p:cNvPr id="31" name="TextBox 3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2" name="TextBox 3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24</a:t>
            </a:r>
          </a:p>
        </p:txBody>
      </p:sp>
    </p:spTree>
  </p:cSld>
  <p:clrMapOvr>
    <a:masterClrMapping/>
  </p:clrMapOvr>
  <p:transition xmlns:p14="http://schemas.microsoft.com/office/powerpoint/2010/main" p14:dur="4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611285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解説 SQL が0本の最遅リクエスト</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739478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A</a:t>
            </a:r>
            <a:r>
              <a:rPr lang="zh-CN" sz="2250" b="1" dirty="0">
                <a:solidFill>
                  <a:srgbClr val="000000"/>
                </a:solidFill>
                <a:latin typeface="Zen Kaku Gothic New"/>
                <a:ea typeface="Zen Kaku Gothic New"/>
                <a:cs typeface="Zen Kaku Gothic New"/>
              </a:rPr>
              <a:t>。いちばん遅いのに SQL は0本</a:t>
            </a:r>
          </a:p>
        </p:txBody>
      </p:sp>
      <p:sp>
        <p:nvSpPr>
          <p:cNvPr id="9" name="Rectangle 9"/>
          <p:cNvSpPr/>
          <p:nvPr/>
        </p:nvSpPr>
        <p:spPr>
          <a:xfrm>
            <a:off x="609600" y="1809750"/>
            <a:ext cx="10972800" cy="952500"/>
          </a:xfrm>
          <a:prstGeom prst="roundRect">
            <a:avLst>
              <a:gd name="adj" fmla="val 10000"/>
            </a:avLst>
          </a:prstGeom>
          <a:solidFill>
            <a:srgbClr val="EEF6F7"/>
          </a:solidFill>
          <a:ln>
            <a:noFill/>
          </a:ln>
        </p:spPr>
      </p:sp>
      <p:sp>
        <p:nvSpPr>
          <p:cNvPr id="10" name="Rectangle 10"/>
          <p:cNvSpPr/>
          <p:nvPr/>
        </p:nvSpPr>
        <p:spPr>
          <a:xfrm>
            <a:off x="609600" y="1809750"/>
            <a:ext cx="76200" cy="952500"/>
          </a:xfrm>
          <a:prstGeom prst="roundRect">
            <a:avLst>
              <a:gd name="adj" fmla="val 50000"/>
            </a:avLst>
          </a:prstGeom>
          <a:solidFill>
            <a:srgbClr val="47BCC6"/>
          </a:solidFill>
          <a:ln>
            <a:noFill/>
          </a:ln>
        </p:spPr>
      </p:sp>
      <p:sp>
        <p:nvSpPr>
          <p:cNvPr id="11" name="Ellipse 11"/>
          <p:cNvSpPr/>
          <p:nvPr/>
        </p:nvSpPr>
        <p:spPr>
          <a:xfrm>
            <a:off x="876300" y="2057400"/>
            <a:ext cx="457200" cy="457200"/>
          </a:xfrm>
          <a:prstGeom prst="ellipse">
            <a:avLst/>
          </a:prstGeom>
          <a:solidFill>
            <a:srgbClr val="47BCC6"/>
          </a:solidFill>
          <a:ln>
            <a:noFill/>
          </a:ln>
        </p:spPr>
      </p:sp>
      <p:sp>
        <p:nvSpPr>
          <p:cNvPr id="12" name="TextBox 12"/>
          <p:cNvSpPr txBox="1"/>
          <p:nvPr/>
        </p:nvSpPr>
        <p:spPr>
          <a:xfrm>
            <a:off x="1011807" y="21840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1990725"/>
            <a:ext cx="478983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0本 一覧の SELECT も出ていない</a:t>
            </a:r>
          </a:p>
        </p:txBody>
      </p:sp>
      <p:sp>
        <p:nvSpPr>
          <p:cNvPr id="14" name="TextBox 14"/>
          <p:cNvSpPr txBox="1"/>
          <p:nvPr/>
        </p:nvSpPr>
        <p:spPr>
          <a:xfrm>
            <a:off x="1497711" y="2303621"/>
            <a:ext cx="764076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11:25 のリクエストには、SQL の DEBUG ログが1行もありません。</a:t>
            </a:r>
          </a:p>
        </p:txBody>
      </p:sp>
      <p:sp>
        <p:nvSpPr>
          <p:cNvPr id="15" name="Rectangle 15"/>
          <p:cNvSpPr/>
          <p:nvPr/>
        </p:nvSpPr>
        <p:spPr>
          <a:xfrm>
            <a:off x="609600" y="2914650"/>
            <a:ext cx="10972800" cy="742950"/>
          </a:xfrm>
          <a:prstGeom prst="roundRect">
            <a:avLst>
              <a:gd name="adj" fmla="val 10256"/>
            </a:avLst>
          </a:prstGeom>
          <a:solidFill>
            <a:srgbClr val="F5F7F8"/>
          </a:solidFill>
          <a:ln>
            <a:noFill/>
          </a:ln>
        </p:spPr>
      </p:sp>
      <p:sp>
        <p:nvSpPr>
          <p:cNvPr id="16" name="Ellipse 16"/>
          <p:cNvSpPr/>
          <p:nvPr/>
        </p:nvSpPr>
        <p:spPr>
          <a:xfrm>
            <a:off x="828675" y="3124200"/>
            <a:ext cx="323850" cy="323850"/>
          </a:xfrm>
          <a:prstGeom prst="ellipse">
            <a:avLst/>
          </a:prstGeom>
          <a:solidFill>
            <a:srgbClr val="E6ECEE"/>
          </a:solidFill>
          <a:ln>
            <a:noFill/>
          </a:ln>
        </p:spPr>
      </p:sp>
      <p:sp>
        <p:nvSpPr>
          <p:cNvPr id="17" name="TextBox 17"/>
          <p:cNvSpPr txBox="1"/>
          <p:nvPr/>
        </p:nvSpPr>
        <p:spPr>
          <a:xfrm>
            <a:off x="910202" y="3198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18" name="TextBox 18"/>
          <p:cNvSpPr txBox="1"/>
          <p:nvPr/>
        </p:nvSpPr>
        <p:spPr>
          <a:xfrm>
            <a:off x="1326261" y="3065621"/>
            <a:ext cx="2738152"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1本 一覧の SELECT だけ</a:t>
            </a:r>
          </a:p>
        </p:txBody>
      </p:sp>
      <p:sp>
        <p:nvSpPr>
          <p:cNvPr id="19" name="TextBox 19"/>
          <p:cNvSpPr txBox="1"/>
          <p:nvPr/>
        </p:nvSpPr>
        <p:spPr>
          <a:xfrm>
            <a:off x="1326261" y="3332321"/>
            <a:ext cx="6931342"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1本で済んでいたのは 09:01・10:00・11:00 のリクエストです。</a:t>
            </a:r>
          </a:p>
        </p:txBody>
      </p:sp>
      <p:sp>
        <p:nvSpPr>
          <p:cNvPr id="20" name="Rectangle 20"/>
          <p:cNvSpPr/>
          <p:nvPr/>
        </p:nvSpPr>
        <p:spPr>
          <a:xfrm>
            <a:off x="609600" y="3733800"/>
            <a:ext cx="10972800" cy="742950"/>
          </a:xfrm>
          <a:prstGeom prst="roundRect">
            <a:avLst>
              <a:gd name="adj" fmla="val 10256"/>
            </a:avLst>
          </a:prstGeom>
          <a:solidFill>
            <a:srgbClr val="F5F7F8"/>
          </a:solidFill>
          <a:ln>
            <a:noFill/>
          </a:ln>
        </p:spPr>
      </p:sp>
      <p:sp>
        <p:nvSpPr>
          <p:cNvPr id="21" name="Ellipse 21"/>
          <p:cNvSpPr/>
          <p:nvPr/>
        </p:nvSpPr>
        <p:spPr>
          <a:xfrm>
            <a:off x="828675" y="3943350"/>
            <a:ext cx="323850" cy="323850"/>
          </a:xfrm>
          <a:prstGeom prst="ellipse">
            <a:avLst/>
          </a:prstGeom>
          <a:solidFill>
            <a:srgbClr val="E6ECEE"/>
          </a:solidFill>
          <a:ln>
            <a:noFill/>
          </a:ln>
        </p:spPr>
      </p:sp>
      <p:sp>
        <p:nvSpPr>
          <p:cNvPr id="22" name="TextBox 22"/>
          <p:cNvSpPr txBox="1"/>
          <p:nvPr/>
        </p:nvSpPr>
        <p:spPr>
          <a:xfrm>
            <a:off x="910202" y="40181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26261" y="3884771"/>
            <a:ext cx="235539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6本 一覧1本と明細5本</a:t>
            </a:r>
          </a:p>
        </p:txBody>
      </p:sp>
      <p:sp>
        <p:nvSpPr>
          <p:cNvPr id="24" name="TextBox 24"/>
          <p:cNvSpPr txBox="1"/>
          <p:nvPr/>
        </p:nvSpPr>
        <p:spPr>
          <a:xfrm>
            <a:off x="1326261" y="4151471"/>
            <a:ext cx="6893338"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6本は 11:15 のリクエストです。ここが N+1 の観測点です。</a:t>
            </a:r>
          </a:p>
        </p:txBody>
      </p:sp>
      <p:sp>
        <p:nvSpPr>
          <p:cNvPr id="25" name="Rectangle 25"/>
          <p:cNvSpPr/>
          <p:nvPr/>
        </p:nvSpPr>
        <p:spPr>
          <a:xfrm>
            <a:off x="609600" y="4552950"/>
            <a:ext cx="10972800" cy="742950"/>
          </a:xfrm>
          <a:prstGeom prst="roundRect">
            <a:avLst>
              <a:gd name="adj" fmla="val 10256"/>
            </a:avLst>
          </a:prstGeom>
          <a:solidFill>
            <a:srgbClr val="F5F7F8"/>
          </a:solidFill>
          <a:ln>
            <a:noFill/>
          </a:ln>
        </p:spPr>
      </p:sp>
      <p:sp>
        <p:nvSpPr>
          <p:cNvPr id="26" name="Ellipse 26"/>
          <p:cNvSpPr/>
          <p:nvPr/>
        </p:nvSpPr>
        <p:spPr>
          <a:xfrm>
            <a:off x="828675" y="4762500"/>
            <a:ext cx="323850" cy="323850"/>
          </a:xfrm>
          <a:prstGeom prst="ellipse">
            <a:avLst/>
          </a:prstGeom>
          <a:solidFill>
            <a:srgbClr val="E6ECEE"/>
          </a:solidFill>
          <a:ln>
            <a:noFill/>
          </a:ln>
        </p:spPr>
      </p:sp>
      <p:sp>
        <p:nvSpPr>
          <p:cNvPr id="27" name="TextBox 27"/>
          <p:cNvSpPr txBox="1"/>
          <p:nvPr/>
        </p:nvSpPr>
        <p:spPr>
          <a:xfrm>
            <a:off x="910202" y="48372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703921"/>
            <a:ext cx="261418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11本 一覧1本と明細10本</a:t>
            </a:r>
          </a:p>
        </p:txBody>
      </p:sp>
      <p:sp>
        <p:nvSpPr>
          <p:cNvPr id="29" name="TextBox 29"/>
          <p:cNvSpPr txBox="1"/>
          <p:nvPr/>
        </p:nvSpPr>
        <p:spPr>
          <a:xfrm>
            <a:off x="1326261" y="4970621"/>
            <a:ext cx="6855333"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明細の SELECT が10本並ぶ箇所は、このログにありません。</a:t>
            </a:r>
          </a:p>
        </p:txBody>
      </p:sp>
      <p:sp>
        <p:nvSpPr>
          <p:cNvPr id="30" name="Rectangle 30"/>
          <p:cNvSpPr/>
          <p:nvPr/>
        </p:nvSpPr>
        <p:spPr>
          <a:xfrm>
            <a:off x="609600" y="5429250"/>
            <a:ext cx="10972800" cy="1047750"/>
          </a:xfrm>
          <a:prstGeom prst="roundRect">
            <a:avLst>
              <a:gd name="adj" fmla="val 7273"/>
            </a:avLst>
          </a:prstGeom>
          <a:solidFill>
            <a:srgbClr val="EEF6F7"/>
          </a:solidFill>
          <a:ln>
            <a:noFill/>
          </a:ln>
        </p:spPr>
      </p:sp>
      <p:sp>
        <p:nvSpPr>
          <p:cNvPr id="31" name="Rectangle 31"/>
          <p:cNvSpPr/>
          <p:nvPr/>
        </p:nvSpPr>
        <p:spPr>
          <a:xfrm>
            <a:off x="609600" y="5429250"/>
            <a:ext cx="57150" cy="1047750"/>
          </a:xfrm>
          <a:prstGeom prst="roundRect">
            <a:avLst>
              <a:gd name="adj" fmla="val 50000"/>
            </a:avLst>
          </a:prstGeom>
          <a:solidFill>
            <a:srgbClr val="47BCC6"/>
          </a:solidFill>
          <a:ln>
            <a:noFill/>
          </a:ln>
        </p:spPr>
      </p:sp>
      <p:sp>
        <p:nvSpPr>
          <p:cNvPr id="32" name="TextBox 32"/>
          <p:cNvSpPr txBox="1"/>
          <p:nvPr/>
        </p:nvSpPr>
        <p:spPr>
          <a:xfrm>
            <a:off x="830961" y="5580221"/>
            <a:ext cx="7884176"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SQL が1本だけの 10:00 と 11:00 で、応答は既に880ms と3350ms です。</a:t>
            </a:r>
          </a:p>
          <a:p>
            <a:pPr algn="l">
              <a:lnSpc>
                <a:spcPts val="2250"/>
              </a:lnSpc>
            </a:pPr>
            <a:r>
              <a:rPr lang="zh-CN" sz="1420" dirty="0">
                <a:solidFill>
                  <a:srgbClr val="000000"/>
                </a:solidFill>
                <a:latin typeface="Zen Kaku Gothic New"/>
                <a:ea typeface="Zen Kaku Gothic New"/>
                <a:cs typeface="Zen Kaku Gothic New"/>
              </a:rPr>
              <a:t>いちばん遅い 11:25 は、SQL を1本も発行していません。</a:t>
            </a:r>
          </a:p>
          <a:p>
            <a:pPr algn="l">
              <a:lnSpc>
                <a:spcPts val="2250"/>
              </a:lnSpc>
            </a:pPr>
            <a:r>
              <a:rPr lang="zh-CN" sz="1420" dirty="0">
                <a:solidFill>
                  <a:srgbClr val="000000"/>
                </a:solidFill>
                <a:latin typeface="Zen Kaku Gothic New"/>
                <a:ea typeface="Zen Kaku Gothic New"/>
                <a:cs typeface="Zen Kaku Gothic New"/>
              </a:rPr>
              <a:t>N+1 だけを犯人にすると、この2つを説明できません。</a:t>
            </a:r>
          </a:p>
        </p:txBody>
      </p:sp>
      <p:pic>
        <p:nvPicPr>
          <p:cNvPr id="33" name="Image 33"/>
          <p:cNvPicPr>
            <a:picLocks noChangeAspect="1"/>
          </p:cNvPicPr>
          <p:nvPr/>
        </p:nvPicPr>
        <p:blipFill>
          <a:blip r:embed="rId2"/>
          <a:stretch>
            <a:fillRect/>
          </a:stretch>
        </p:blipFill>
        <p:spPr>
          <a:xfrm>
            <a:off x="232894" y="6486525"/>
            <a:ext cx="734363" cy="190500"/>
          </a:xfrm>
          <a:prstGeom prst="rect">
            <a:avLst/>
          </a:prstGeom>
        </p:spPr>
      </p:pic>
      <p:sp>
        <p:nvSpPr>
          <p:cNvPr id="34" name="TextBox 34"/>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5" name="TextBox 35"/>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25</a:t>
            </a:r>
          </a:p>
        </p:txBody>
      </p:sp>
    </p:spTree>
  </p:cSld>
  <p:clrMapOvr>
    <a:masterClrMapping/>
  </p:clrMapOvr>
  <p:transition xmlns:p14="http://schemas.microsoft.com/office/powerpoint/2010/main" p14:dur="4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5625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N+1 が起きる仕組み</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11553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一覧1本のあとに明細が N 本続いて、発行は</a:t>
            </a:r>
            <a:r>
              <a:rPr lang="zh-CN" sz="2480" b="1" dirty="0">
                <a:solidFill>
                  <a:srgbClr val="264DBF"/>
                </a:solidFill>
                <a:latin typeface="Zen Kaku Gothic New"/>
                <a:ea typeface="Zen Kaku Gothic New"/>
                <a:cs typeface="Zen Kaku Gothic New"/>
              </a:rPr>
              <a:t>合計 1+N 本</a:t>
            </a:r>
          </a:p>
        </p:txBody>
      </p:sp>
      <p:sp>
        <p:nvSpPr>
          <p:cNvPr id="7" name="Rectangle 7"/>
          <p:cNvSpPr/>
          <p:nvPr/>
        </p:nvSpPr>
        <p:spPr>
          <a:xfrm>
            <a:off x="609600" y="2286000"/>
            <a:ext cx="2286000" cy="857250"/>
          </a:xfrm>
          <a:prstGeom prst="roundRect">
            <a:avLst>
              <a:gd name="adj" fmla="val 8889"/>
            </a:avLst>
          </a:prstGeom>
          <a:solidFill>
            <a:srgbClr val="EEF6F7"/>
          </a:solidFill>
          <a:ln w="14288">
            <a:solidFill>
              <a:srgbClr val="47BCC6"/>
            </a:solidFill>
          </a:ln>
        </p:spPr>
      </p:sp>
      <p:sp>
        <p:nvSpPr>
          <p:cNvPr id="8" name="TextBox 8"/>
          <p:cNvSpPr txBox="1"/>
          <p:nvPr/>
        </p:nvSpPr>
        <p:spPr>
          <a:xfrm>
            <a:off x="834866" y="2486025"/>
            <a:ext cx="1835468"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受注一覧の取得</a:t>
            </a:r>
          </a:p>
        </p:txBody>
      </p:sp>
      <p:sp>
        <p:nvSpPr>
          <p:cNvPr id="9" name="TextBox 9"/>
          <p:cNvSpPr txBox="1"/>
          <p:nvPr/>
        </p:nvSpPr>
        <p:spPr>
          <a:xfrm>
            <a:off x="1092494" y="2779871"/>
            <a:ext cx="132021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1リクエスト</a:t>
            </a:r>
          </a:p>
        </p:txBody>
      </p:sp>
      <p:sp>
        <p:nvSpPr>
          <p:cNvPr id="10" name="Line 10"/>
          <p:cNvSpPr/>
          <p:nvPr/>
        </p:nvSpPr>
        <p:spPr>
          <a:xfrm>
            <a:off x="2971800" y="2714625"/>
            <a:ext cx="361950" cy="9525"/>
          </a:xfrm>
          <a:custGeom>
            <a:avLst/>
            <a:gdLst/>
            <a:ahLst/>
            <a:cxnLst/>
            <a:rect l="l" t="t" r="r" b="b"/>
            <a:pathLst>
              <a:path w="361950" h="9525">
                <a:moveTo>
                  <a:pt x="0" y="0"/>
                </a:moveTo>
                <a:lnTo>
                  <a:pt x="361950" y="0"/>
                </a:lnTo>
              </a:path>
            </a:pathLst>
          </a:custGeom>
          <a:noFill/>
          <a:ln w="19050">
            <a:solidFill>
              <a:srgbClr val="47BCC6"/>
            </a:solidFill>
          </a:ln>
        </p:spPr>
      </p:sp>
      <p:sp>
        <p:nvSpPr>
          <p:cNvPr id="11" name="Polygon 11"/>
          <p:cNvSpPr/>
          <p:nvPr/>
        </p:nvSpPr>
        <p:spPr>
          <a:xfrm>
            <a:off x="3333750" y="2638425"/>
            <a:ext cx="171450" cy="152400"/>
          </a:xfrm>
          <a:custGeom>
            <a:avLst/>
            <a:gdLst/>
            <a:ahLst/>
            <a:cxnLst/>
            <a:rect l="l" t="t" r="r" b="b"/>
            <a:pathLst>
              <a:path w="171450" h="152400">
                <a:moveTo>
                  <a:pt x="0" y="0"/>
                </a:moveTo>
                <a:lnTo>
                  <a:pt x="171450" y="76200"/>
                </a:lnTo>
                <a:lnTo>
                  <a:pt x="0" y="152400"/>
                </a:lnTo>
                <a:close/>
              </a:path>
            </a:pathLst>
          </a:custGeom>
          <a:solidFill>
            <a:srgbClr val="47BCC6"/>
          </a:solidFill>
          <a:ln>
            <a:noFill/>
          </a:ln>
        </p:spPr>
      </p:sp>
      <p:sp>
        <p:nvSpPr>
          <p:cNvPr id="12" name="Rectangle 12"/>
          <p:cNvSpPr/>
          <p:nvPr/>
        </p:nvSpPr>
        <p:spPr>
          <a:xfrm>
            <a:off x="3505200" y="2286000"/>
            <a:ext cx="2286000" cy="857250"/>
          </a:xfrm>
          <a:prstGeom prst="roundRect">
            <a:avLst>
              <a:gd name="adj" fmla="val 8889"/>
            </a:avLst>
          </a:prstGeom>
          <a:solidFill>
            <a:srgbClr val="FFFFFF"/>
          </a:solidFill>
          <a:ln w="14288">
            <a:solidFill>
              <a:srgbClr val="A3DDE3"/>
            </a:solidFill>
          </a:ln>
        </p:spPr>
      </p:sp>
      <p:sp>
        <p:nvSpPr>
          <p:cNvPr id="13" name="TextBox 13"/>
          <p:cNvSpPr txBox="1"/>
          <p:nvPr/>
        </p:nvSpPr>
        <p:spPr>
          <a:xfrm>
            <a:off x="3533442" y="2486025"/>
            <a:ext cx="2229517"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orders を SELECT</a:t>
            </a:r>
          </a:p>
        </p:txBody>
      </p:sp>
      <p:sp>
        <p:nvSpPr>
          <p:cNvPr id="14" name="TextBox 14"/>
          <p:cNvSpPr txBox="1"/>
          <p:nvPr/>
        </p:nvSpPr>
        <p:spPr>
          <a:xfrm>
            <a:off x="4449512" y="2779871"/>
            <a:ext cx="397376" cy="278702"/>
          </a:xfrm>
          <a:prstGeom prst="rect">
            <a:avLst/>
          </a:prstGeom>
          <a:noFill/>
          <a:ln>
            <a:noFill/>
          </a:ln>
        </p:spPr>
        <p:txBody>
          <a:bodyPr wrap="none" lIns="0" tIns="0" rIns="0" bIns="0" anchor="t" anchorCtr="0">
            <a:spAutoFit/>
          </a:bodyPr>
          <a:lstStyle/>
          <a:p>
            <a:pPr algn="ctr"/>
            <a:r>
              <a:rPr lang="zh-CN" sz="1420" b="1" dirty="0">
                <a:solidFill>
                  <a:srgbClr val="2E9AA4"/>
                </a:solidFill>
                <a:latin typeface="Zen Kaku Gothic New"/>
                <a:ea typeface="Zen Kaku Gothic New"/>
                <a:cs typeface="Zen Kaku Gothic New"/>
              </a:rPr>
              <a:t>1本</a:t>
            </a:r>
          </a:p>
        </p:txBody>
      </p:sp>
      <p:sp>
        <p:nvSpPr>
          <p:cNvPr id="15" name="Line 15"/>
          <p:cNvSpPr/>
          <p:nvPr/>
        </p:nvSpPr>
        <p:spPr>
          <a:xfrm>
            <a:off x="5867400" y="2714625"/>
            <a:ext cx="361950" cy="9525"/>
          </a:xfrm>
          <a:custGeom>
            <a:avLst/>
            <a:gdLst/>
            <a:ahLst/>
            <a:cxnLst/>
            <a:rect l="l" t="t" r="r" b="b"/>
            <a:pathLst>
              <a:path w="361950" h="9525">
                <a:moveTo>
                  <a:pt x="0" y="0"/>
                </a:moveTo>
                <a:lnTo>
                  <a:pt x="361950" y="0"/>
                </a:lnTo>
              </a:path>
            </a:pathLst>
          </a:custGeom>
          <a:noFill/>
          <a:ln w="19050">
            <a:solidFill>
              <a:srgbClr val="47BCC6"/>
            </a:solidFill>
          </a:ln>
        </p:spPr>
      </p:sp>
      <p:sp>
        <p:nvSpPr>
          <p:cNvPr id="16" name="Polygon 16"/>
          <p:cNvSpPr/>
          <p:nvPr/>
        </p:nvSpPr>
        <p:spPr>
          <a:xfrm>
            <a:off x="6229350" y="2638425"/>
            <a:ext cx="171450" cy="152400"/>
          </a:xfrm>
          <a:custGeom>
            <a:avLst/>
            <a:gdLst/>
            <a:ahLst/>
            <a:cxnLst/>
            <a:rect l="l" t="t" r="r" b="b"/>
            <a:pathLst>
              <a:path w="171450" h="152400">
                <a:moveTo>
                  <a:pt x="0" y="0"/>
                </a:moveTo>
                <a:lnTo>
                  <a:pt x="171450" y="76200"/>
                </a:lnTo>
                <a:lnTo>
                  <a:pt x="0" y="152400"/>
                </a:lnTo>
                <a:close/>
              </a:path>
            </a:pathLst>
          </a:custGeom>
          <a:solidFill>
            <a:srgbClr val="47BCC6"/>
          </a:solidFill>
          <a:ln>
            <a:noFill/>
          </a:ln>
        </p:spPr>
      </p:sp>
      <p:sp>
        <p:nvSpPr>
          <p:cNvPr id="17" name="Rectangle 17"/>
          <p:cNvSpPr/>
          <p:nvPr/>
        </p:nvSpPr>
        <p:spPr>
          <a:xfrm>
            <a:off x="6400800" y="2286000"/>
            <a:ext cx="2286000" cy="857250"/>
          </a:xfrm>
          <a:prstGeom prst="roundRect">
            <a:avLst>
              <a:gd name="adj" fmla="val 8889"/>
            </a:avLst>
          </a:prstGeom>
          <a:solidFill>
            <a:srgbClr val="EEF6F7"/>
          </a:solidFill>
          <a:ln w="14288">
            <a:solidFill>
              <a:srgbClr val="47BCC6"/>
            </a:solidFill>
          </a:ln>
        </p:spPr>
      </p:sp>
      <p:sp>
        <p:nvSpPr>
          <p:cNvPr id="18" name="TextBox 18"/>
          <p:cNvSpPr txBox="1"/>
          <p:nvPr/>
        </p:nvSpPr>
        <p:spPr>
          <a:xfrm>
            <a:off x="6756083" y="2486025"/>
            <a:ext cx="1575435"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明細に触れる</a:t>
            </a:r>
          </a:p>
        </p:txBody>
      </p:sp>
      <p:sp>
        <p:nvSpPr>
          <p:cNvPr id="19" name="TextBox 19"/>
          <p:cNvSpPr txBox="1"/>
          <p:nvPr/>
        </p:nvSpPr>
        <p:spPr>
          <a:xfrm>
            <a:off x="6630781" y="2779871"/>
            <a:ext cx="182603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DTO 変換で参照</a:t>
            </a:r>
          </a:p>
        </p:txBody>
      </p:sp>
      <p:sp>
        <p:nvSpPr>
          <p:cNvPr id="20" name="Line 20"/>
          <p:cNvSpPr/>
          <p:nvPr/>
        </p:nvSpPr>
        <p:spPr>
          <a:xfrm>
            <a:off x="8763000" y="2714625"/>
            <a:ext cx="361950" cy="9525"/>
          </a:xfrm>
          <a:custGeom>
            <a:avLst/>
            <a:gdLst/>
            <a:ahLst/>
            <a:cxnLst/>
            <a:rect l="l" t="t" r="r" b="b"/>
            <a:pathLst>
              <a:path w="361950" h="9525">
                <a:moveTo>
                  <a:pt x="0" y="0"/>
                </a:moveTo>
                <a:lnTo>
                  <a:pt x="361950" y="0"/>
                </a:lnTo>
              </a:path>
            </a:pathLst>
          </a:custGeom>
          <a:noFill/>
          <a:ln w="19050">
            <a:solidFill>
              <a:srgbClr val="47BCC6"/>
            </a:solidFill>
          </a:ln>
        </p:spPr>
      </p:sp>
      <p:sp>
        <p:nvSpPr>
          <p:cNvPr id="21" name="Polygon 21"/>
          <p:cNvSpPr/>
          <p:nvPr/>
        </p:nvSpPr>
        <p:spPr>
          <a:xfrm>
            <a:off x="9124950" y="2638425"/>
            <a:ext cx="171450" cy="152400"/>
          </a:xfrm>
          <a:custGeom>
            <a:avLst/>
            <a:gdLst/>
            <a:ahLst/>
            <a:cxnLst/>
            <a:rect l="l" t="t" r="r" b="b"/>
            <a:pathLst>
              <a:path w="171450" h="152400">
                <a:moveTo>
                  <a:pt x="0" y="0"/>
                </a:moveTo>
                <a:lnTo>
                  <a:pt x="171450" y="76200"/>
                </a:lnTo>
                <a:lnTo>
                  <a:pt x="0" y="152400"/>
                </a:lnTo>
                <a:close/>
              </a:path>
            </a:pathLst>
          </a:custGeom>
          <a:solidFill>
            <a:srgbClr val="47BCC6"/>
          </a:solidFill>
          <a:ln>
            <a:noFill/>
          </a:ln>
        </p:spPr>
      </p:sp>
      <p:sp>
        <p:nvSpPr>
          <p:cNvPr id="22" name="Rectangle 22"/>
          <p:cNvSpPr/>
          <p:nvPr/>
        </p:nvSpPr>
        <p:spPr>
          <a:xfrm>
            <a:off x="9296400" y="2286000"/>
            <a:ext cx="2286000" cy="857250"/>
          </a:xfrm>
          <a:prstGeom prst="roundRect">
            <a:avLst>
              <a:gd name="adj" fmla="val 8889"/>
            </a:avLst>
          </a:prstGeom>
          <a:solidFill>
            <a:srgbClr val="FFFFFF"/>
          </a:solidFill>
          <a:ln w="14288">
            <a:solidFill>
              <a:srgbClr val="A3DDE3"/>
            </a:solidFill>
          </a:ln>
        </p:spPr>
      </p:sp>
      <p:sp>
        <p:nvSpPr>
          <p:cNvPr id="23" name="TextBox 23"/>
          <p:cNvSpPr txBox="1"/>
          <p:nvPr/>
        </p:nvSpPr>
        <p:spPr>
          <a:xfrm>
            <a:off x="9507664" y="2486025"/>
            <a:ext cx="1863471"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明細の SELECT</a:t>
            </a:r>
          </a:p>
        </p:txBody>
      </p:sp>
      <p:sp>
        <p:nvSpPr>
          <p:cNvPr id="24" name="TextBox 24"/>
          <p:cNvSpPr txBox="1"/>
          <p:nvPr/>
        </p:nvSpPr>
        <p:spPr>
          <a:xfrm>
            <a:off x="10186080" y="2779871"/>
            <a:ext cx="506640" cy="278702"/>
          </a:xfrm>
          <a:prstGeom prst="rect">
            <a:avLst/>
          </a:prstGeom>
          <a:noFill/>
          <a:ln>
            <a:noFill/>
          </a:ln>
        </p:spPr>
        <p:txBody>
          <a:bodyPr wrap="none" lIns="0" tIns="0" rIns="0" bIns="0" anchor="t" anchorCtr="0">
            <a:spAutoFit/>
          </a:bodyPr>
          <a:lstStyle/>
          <a:p>
            <a:pPr algn="ctr"/>
            <a:r>
              <a:rPr lang="zh-CN" sz="1420" b="1" dirty="0">
                <a:solidFill>
                  <a:srgbClr val="2E9AA4"/>
                </a:solidFill>
                <a:latin typeface="Zen Kaku Gothic New"/>
                <a:ea typeface="Zen Kaku Gothic New"/>
                <a:cs typeface="Zen Kaku Gothic New"/>
              </a:rPr>
              <a:t>N 本</a:t>
            </a:r>
          </a:p>
        </p:txBody>
      </p:sp>
      <p:sp>
        <p:nvSpPr>
          <p:cNvPr id="25" name="Rectangle 25"/>
          <p:cNvSpPr/>
          <p:nvPr/>
        </p:nvSpPr>
        <p:spPr>
          <a:xfrm>
            <a:off x="609600" y="3333750"/>
            <a:ext cx="10972800" cy="457200"/>
          </a:xfrm>
          <a:prstGeom prst="roundRect">
            <a:avLst>
              <a:gd name="adj" fmla="val 12500"/>
            </a:avLst>
          </a:prstGeom>
          <a:solidFill>
            <a:srgbClr val="EEF6F7"/>
          </a:solidFill>
          <a:ln>
            <a:noFill/>
          </a:ln>
        </p:spPr>
      </p:sp>
      <p:sp>
        <p:nvSpPr>
          <p:cNvPr id="26" name="TextBox 26"/>
          <p:cNvSpPr txBox="1"/>
          <p:nvPr/>
        </p:nvSpPr>
        <p:spPr>
          <a:xfrm>
            <a:off x="830961" y="3465671"/>
            <a:ext cx="704897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受注が10件なら11本、100件なら101本、1000件なら1001本です。</a:t>
            </a:r>
          </a:p>
        </p:txBody>
      </p:sp>
      <p:sp>
        <p:nvSpPr>
          <p:cNvPr id="27" name="TextBox 27"/>
          <p:cNvSpPr txBox="1"/>
          <p:nvPr/>
        </p:nvSpPr>
        <p:spPr>
          <a:xfrm>
            <a:off x="9802106" y="3459004"/>
            <a:ext cx="1559695" cy="308039"/>
          </a:xfrm>
          <a:prstGeom prst="rect">
            <a:avLst/>
          </a:prstGeom>
          <a:noFill/>
          <a:ln>
            <a:noFill/>
          </a:ln>
        </p:spPr>
        <p:txBody>
          <a:bodyPr wrap="none" lIns="0" tIns="0" rIns="0" bIns="0" anchor="t" anchorCtr="0">
            <a:spAutoFit/>
          </a:bodyPr>
          <a:lstStyle/>
          <a:p>
            <a:pPr algn="r"/>
            <a:r>
              <a:rPr lang="zh-CN" sz="1580" b="1" dirty="0">
                <a:solidFill>
                  <a:srgbClr val="2E9AA4"/>
                </a:solidFill>
                <a:latin typeface="Zen Kaku Gothic New"/>
                <a:ea typeface="Zen Kaku Gothic New"/>
                <a:cs typeface="Zen Kaku Gothic New"/>
              </a:rPr>
              <a:t>合計 1+N 本</a:t>
            </a:r>
          </a:p>
        </p:txBody>
      </p:sp>
      <p:sp>
        <p:nvSpPr>
          <p:cNvPr id="28" name="Rectangle 28"/>
          <p:cNvSpPr/>
          <p:nvPr/>
        </p:nvSpPr>
        <p:spPr>
          <a:xfrm>
            <a:off x="609600" y="3981450"/>
            <a:ext cx="10972800" cy="1866900"/>
          </a:xfrm>
          <a:prstGeom prst="roundRect">
            <a:avLst>
              <a:gd name="adj" fmla="val 4082"/>
            </a:avLst>
          </a:prstGeom>
          <a:solidFill>
            <a:srgbClr val="1E1E1E"/>
          </a:solidFill>
          <a:ln>
            <a:noFill/>
          </a:ln>
        </p:spPr>
      </p:sp>
      <p:sp>
        <p:nvSpPr>
          <p:cNvPr id="29" name="TextBox 29"/>
          <p:cNvSpPr txBox="1"/>
          <p:nvPr/>
        </p:nvSpPr>
        <p:spPr>
          <a:xfrm>
            <a:off x="831075" y="4153900"/>
            <a:ext cx="5159173"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11:15:33.100 GET /api/orders - 受注一覧取得</a:t>
            </a:r>
          </a:p>
        </p:txBody>
      </p:sp>
      <p:sp>
        <p:nvSpPr>
          <p:cNvPr id="30" name="TextBox 30"/>
          <p:cNvSpPr txBox="1"/>
          <p:nvPr/>
        </p:nvSpPr>
        <p:spPr>
          <a:xfrm>
            <a:off x="831075" y="4439650"/>
            <a:ext cx="5768335"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11:15:38.900 select o1_0.id,... from orders o1_0</a:t>
            </a:r>
          </a:p>
        </p:txBody>
      </p:sp>
      <p:sp>
        <p:nvSpPr>
          <p:cNvPr id="31" name="TextBox 31"/>
          <p:cNvSpPr txBox="1"/>
          <p:nvPr/>
        </p:nvSpPr>
        <p:spPr>
          <a:xfrm>
            <a:off x="831075" y="4725400"/>
            <a:ext cx="8894297"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11:15:38.901 select i1_0.id,... from order_items i1_0 </a:t>
            </a:r>
            <a:r>
              <a:rPr lang="en-US" sz="1400" dirty="0">
                <a:solidFill>
                  <a:srgbClr val="A3DDE3"/>
                </a:solidFill>
                <a:latin typeface="Source Code Pro"/>
                <a:ea typeface="Source Code Pro"/>
                <a:cs typeface="Source Code Pro"/>
              </a:rPr>
              <a:t>where i1_0.order_id=?</a:t>
            </a:r>
          </a:p>
        </p:txBody>
      </p:sp>
      <p:sp>
        <p:nvSpPr>
          <p:cNvPr id="32" name="TextBox 32"/>
          <p:cNvSpPr txBox="1"/>
          <p:nvPr/>
        </p:nvSpPr>
        <p:spPr>
          <a:xfrm>
            <a:off x="831075" y="5011150"/>
            <a:ext cx="8894297"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11:15:38.920 select i1_0.id,... from order_items i1_0 </a:t>
            </a:r>
            <a:r>
              <a:rPr lang="en-US" sz="1400" dirty="0">
                <a:solidFill>
                  <a:srgbClr val="A3DDE3"/>
                </a:solidFill>
                <a:latin typeface="Source Code Pro"/>
                <a:ea typeface="Source Code Pro"/>
                <a:cs typeface="Source Code Pro"/>
              </a:rPr>
              <a:t>where i1_0.order_id=?</a:t>
            </a:r>
          </a:p>
        </p:txBody>
      </p:sp>
      <p:sp>
        <p:nvSpPr>
          <p:cNvPr id="33" name="TextBox 33"/>
          <p:cNvSpPr txBox="1"/>
          <p:nvPr/>
        </p:nvSpPr>
        <p:spPr>
          <a:xfrm>
            <a:off x="830961" y="5294471"/>
            <a:ext cx="7248049"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同じ SELECT があと3本続き、この1リクエストで6本になります</a:t>
            </a:r>
          </a:p>
        </p:txBody>
      </p:sp>
      <p:sp>
        <p:nvSpPr>
          <p:cNvPr id="34" name="TextBox 34"/>
          <p:cNvSpPr txBox="1"/>
          <p:nvPr/>
        </p:nvSpPr>
        <p:spPr>
          <a:xfrm>
            <a:off x="831075" y="5582650"/>
            <a:ext cx="4667124"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11:15:39.200 応答完了 200 OK (6100ms)</a:t>
            </a:r>
          </a:p>
        </p:txBody>
      </p:sp>
      <p:sp>
        <p:nvSpPr>
          <p:cNvPr id="35" name="TextBox 35"/>
          <p:cNvSpPr txBox="1"/>
          <p:nvPr/>
        </p:nvSpPr>
        <p:spPr>
          <a:xfrm>
            <a:off x="602361" y="6018371"/>
            <a:ext cx="110865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引き金は3つです。明細側の遅延ロード、受注側が明細を持つ関連、DTO 変換で明細に触ること。</a:t>
            </a:r>
          </a:p>
        </p:txBody>
      </p:sp>
      <p:pic>
        <p:nvPicPr>
          <p:cNvPr id="36" name="Image 36"/>
          <p:cNvPicPr>
            <a:picLocks noChangeAspect="1"/>
          </p:cNvPicPr>
          <p:nvPr/>
        </p:nvPicPr>
        <p:blipFill>
          <a:blip r:embed="rId2"/>
          <a:stretch>
            <a:fillRect/>
          </a:stretch>
        </p:blipFill>
        <p:spPr>
          <a:xfrm>
            <a:off x="232894" y="6486525"/>
            <a:ext cx="734363" cy="190500"/>
          </a:xfrm>
          <a:prstGeom prst="rect">
            <a:avLst/>
          </a:prstGeom>
        </p:spPr>
      </p:pic>
      <p:sp>
        <p:nvSpPr>
          <p:cNvPr id="37" name="TextBox 3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8" name="TextBox 3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26</a:t>
            </a:r>
          </a:p>
        </p:txBody>
      </p:sp>
    </p:spTree>
  </p:cSld>
  <p:clrMapOvr>
    <a:masterClrMapping/>
  </p:clrMapOvr>
  <p:transition xmlns:p14="http://schemas.microsoft.com/office/powerpoint/2010/main" p14:dur="4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58601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6100ms の内訳</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1024086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SQL に使った時間は</a:t>
            </a:r>
            <a:r>
              <a:rPr lang="en-US" sz="2480" b="1" dirty="0">
                <a:solidFill>
                  <a:srgbClr val="264DBF"/>
                </a:solidFill>
                <a:latin typeface="Zen Kaku Gothic New"/>
                <a:ea typeface="Zen Kaku Gothic New"/>
                <a:cs typeface="Zen Kaku Gothic New"/>
              </a:rPr>
              <a:t>65ms</a:t>
            </a:r>
            <a:r>
              <a:rPr lang="zh-CN" sz="2480" b="1" dirty="0">
                <a:solidFill>
                  <a:srgbClr val="000000"/>
                </a:solidFill>
                <a:latin typeface="Zen Kaku Gothic New"/>
                <a:ea typeface="Zen Kaku Gothic New"/>
                <a:cs typeface="Zen Kaku Gothic New"/>
              </a:rPr>
              <a:t>、残りは到達前の5800ms</a:t>
            </a:r>
          </a:p>
        </p:txBody>
      </p:sp>
      <p:sp>
        <p:nvSpPr>
          <p:cNvPr id="7" name="Rectangle 7"/>
          <p:cNvSpPr/>
          <p:nvPr/>
        </p:nvSpPr>
        <p:spPr>
          <a:xfrm>
            <a:off x="609600" y="2114550"/>
            <a:ext cx="10429875" cy="723900"/>
          </a:xfrm>
          <a:prstGeom prst="rect">
            <a:avLst/>
          </a:prstGeom>
          <a:solidFill>
            <a:srgbClr val="2E9AA4"/>
          </a:solidFill>
          <a:ln>
            <a:noFill/>
          </a:ln>
        </p:spPr>
      </p:sp>
      <p:sp>
        <p:nvSpPr>
          <p:cNvPr id="8" name="Rectangle 8"/>
          <p:cNvSpPr/>
          <p:nvPr/>
        </p:nvSpPr>
        <p:spPr>
          <a:xfrm>
            <a:off x="11039475" y="2114550"/>
            <a:ext cx="123825" cy="723900"/>
          </a:xfrm>
          <a:prstGeom prst="rect">
            <a:avLst/>
          </a:prstGeom>
          <a:solidFill>
            <a:srgbClr val="47BCC6"/>
          </a:solidFill>
          <a:ln>
            <a:noFill/>
          </a:ln>
        </p:spPr>
      </p:sp>
      <p:sp>
        <p:nvSpPr>
          <p:cNvPr id="9" name="Rectangle 9"/>
          <p:cNvSpPr/>
          <p:nvPr/>
        </p:nvSpPr>
        <p:spPr>
          <a:xfrm>
            <a:off x="11163300" y="2114550"/>
            <a:ext cx="419100" cy="723900"/>
          </a:xfrm>
          <a:prstGeom prst="rect">
            <a:avLst/>
          </a:prstGeom>
          <a:solidFill>
            <a:srgbClr val="A3DDE3"/>
          </a:solidFill>
          <a:ln>
            <a:noFill/>
          </a:ln>
        </p:spPr>
      </p:sp>
      <p:sp>
        <p:nvSpPr>
          <p:cNvPr id="10" name="TextBox 10"/>
          <p:cNvSpPr txBox="1"/>
          <p:nvPr/>
        </p:nvSpPr>
        <p:spPr>
          <a:xfrm>
            <a:off x="830199" y="2382679"/>
            <a:ext cx="3429349"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SQL に到達する前 5800ms</a:t>
            </a:r>
          </a:p>
        </p:txBody>
      </p:sp>
      <p:sp>
        <p:nvSpPr>
          <p:cNvPr id="11" name="Rectangle 11"/>
          <p:cNvSpPr/>
          <p:nvPr/>
        </p:nvSpPr>
        <p:spPr>
          <a:xfrm>
            <a:off x="609600" y="2971800"/>
            <a:ext cx="209550" cy="209550"/>
          </a:xfrm>
          <a:prstGeom prst="rect">
            <a:avLst/>
          </a:prstGeom>
          <a:solidFill>
            <a:srgbClr val="2E9AA4"/>
          </a:solidFill>
          <a:ln>
            <a:noFill/>
          </a:ln>
        </p:spPr>
      </p:sp>
      <p:sp>
        <p:nvSpPr>
          <p:cNvPr id="12" name="TextBox 12"/>
          <p:cNvSpPr txBox="1"/>
          <p:nvPr/>
        </p:nvSpPr>
        <p:spPr>
          <a:xfrm>
            <a:off x="925830" y="2981325"/>
            <a:ext cx="229752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SQL に到達する前</a:t>
            </a:r>
          </a:p>
        </p:txBody>
      </p:sp>
      <p:sp>
        <p:nvSpPr>
          <p:cNvPr id="13" name="TextBox 13"/>
          <p:cNvSpPr txBox="1"/>
          <p:nvPr/>
        </p:nvSpPr>
        <p:spPr>
          <a:xfrm>
            <a:off x="3802380" y="2981325"/>
            <a:ext cx="925354" cy="293370"/>
          </a:xfrm>
          <a:prstGeom prst="rect">
            <a:avLst/>
          </a:prstGeom>
          <a:noFill/>
          <a:ln>
            <a:noFill/>
          </a:ln>
        </p:spPr>
        <p:txBody>
          <a:bodyPr wrap="none" lIns="0" tIns="0" rIns="0" bIns="0" anchor="t" anchorCtr="0">
            <a:spAutoFit/>
          </a:bodyPr>
          <a:lstStyle/>
          <a:p>
            <a:pPr algn="l"/>
            <a:r>
              <a:rPr lang="en-US" sz="1500" b="1" dirty="0">
                <a:solidFill>
                  <a:srgbClr val="264DBF"/>
                </a:solidFill>
                <a:latin typeface="Zen Kaku Gothic New"/>
                <a:ea typeface="Zen Kaku Gothic New"/>
                <a:cs typeface="Zen Kaku Gothic New"/>
              </a:rPr>
              <a:t>5800ms</a:t>
            </a:r>
          </a:p>
        </p:txBody>
      </p:sp>
      <p:sp>
        <p:nvSpPr>
          <p:cNvPr id="14" name="TextBox 14"/>
          <p:cNvSpPr txBox="1"/>
          <p:nvPr/>
        </p:nvSpPr>
        <p:spPr>
          <a:xfrm>
            <a:off x="4945761" y="2989421"/>
            <a:ext cx="392896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受付ログから最初の SQL ログまで</a:t>
            </a:r>
          </a:p>
        </p:txBody>
      </p:sp>
      <p:sp>
        <p:nvSpPr>
          <p:cNvPr id="15" name="Rectangle 15"/>
          <p:cNvSpPr/>
          <p:nvPr/>
        </p:nvSpPr>
        <p:spPr>
          <a:xfrm>
            <a:off x="609600" y="3390900"/>
            <a:ext cx="209550" cy="209550"/>
          </a:xfrm>
          <a:prstGeom prst="rect">
            <a:avLst/>
          </a:prstGeom>
          <a:solidFill>
            <a:srgbClr val="47BCC6"/>
          </a:solidFill>
          <a:ln>
            <a:noFill/>
          </a:ln>
        </p:spPr>
      </p:sp>
      <p:sp>
        <p:nvSpPr>
          <p:cNvPr id="16" name="TextBox 16"/>
          <p:cNvSpPr txBox="1"/>
          <p:nvPr/>
        </p:nvSpPr>
        <p:spPr>
          <a:xfrm>
            <a:off x="925830" y="3400425"/>
            <a:ext cx="1457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SQL の発行</a:t>
            </a:r>
          </a:p>
        </p:txBody>
      </p:sp>
      <p:sp>
        <p:nvSpPr>
          <p:cNvPr id="17" name="TextBox 17"/>
          <p:cNvSpPr txBox="1"/>
          <p:nvPr/>
        </p:nvSpPr>
        <p:spPr>
          <a:xfrm>
            <a:off x="3802380" y="3400425"/>
            <a:ext cx="639318" cy="293370"/>
          </a:xfrm>
          <a:prstGeom prst="rect">
            <a:avLst/>
          </a:prstGeom>
          <a:noFill/>
          <a:ln>
            <a:noFill/>
          </a:ln>
        </p:spPr>
        <p:txBody>
          <a:bodyPr wrap="none" lIns="0" tIns="0" rIns="0" bIns="0" anchor="t" anchorCtr="0">
            <a:spAutoFit/>
          </a:bodyPr>
          <a:lstStyle/>
          <a:p>
            <a:pPr algn="l"/>
            <a:r>
              <a:rPr lang="en-US" sz="1500" b="1" dirty="0">
                <a:solidFill>
                  <a:srgbClr val="264DBF"/>
                </a:solidFill>
                <a:latin typeface="Zen Kaku Gothic New"/>
                <a:ea typeface="Zen Kaku Gothic New"/>
                <a:cs typeface="Zen Kaku Gothic New"/>
              </a:rPr>
              <a:t>65ms</a:t>
            </a:r>
          </a:p>
        </p:txBody>
      </p:sp>
      <p:sp>
        <p:nvSpPr>
          <p:cNvPr id="18" name="TextBox 18"/>
          <p:cNvSpPr txBox="1"/>
          <p:nvPr/>
        </p:nvSpPr>
        <p:spPr>
          <a:xfrm>
            <a:off x="4945761" y="3408521"/>
            <a:ext cx="356701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一覧1本と明細5本を合わせた時間</a:t>
            </a:r>
          </a:p>
        </p:txBody>
      </p:sp>
      <p:sp>
        <p:nvSpPr>
          <p:cNvPr id="19" name="Rectangle 19"/>
          <p:cNvSpPr/>
          <p:nvPr/>
        </p:nvSpPr>
        <p:spPr>
          <a:xfrm>
            <a:off x="609600" y="3810000"/>
            <a:ext cx="209550" cy="209550"/>
          </a:xfrm>
          <a:prstGeom prst="rect">
            <a:avLst/>
          </a:prstGeom>
          <a:solidFill>
            <a:srgbClr val="A3DDE3"/>
          </a:solidFill>
          <a:ln>
            <a:noFill/>
          </a:ln>
        </p:spPr>
      </p:sp>
      <p:sp>
        <p:nvSpPr>
          <p:cNvPr id="20" name="TextBox 20"/>
          <p:cNvSpPr txBox="1"/>
          <p:nvPr/>
        </p:nvSpPr>
        <p:spPr>
          <a:xfrm>
            <a:off x="925830" y="3819525"/>
            <a:ext cx="1457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SQL のあと</a:t>
            </a:r>
          </a:p>
        </p:txBody>
      </p:sp>
      <p:sp>
        <p:nvSpPr>
          <p:cNvPr id="21" name="TextBox 21"/>
          <p:cNvSpPr txBox="1"/>
          <p:nvPr/>
        </p:nvSpPr>
        <p:spPr>
          <a:xfrm>
            <a:off x="3802380" y="3819525"/>
            <a:ext cx="782336" cy="293370"/>
          </a:xfrm>
          <a:prstGeom prst="rect">
            <a:avLst/>
          </a:prstGeom>
          <a:noFill/>
          <a:ln>
            <a:noFill/>
          </a:ln>
        </p:spPr>
        <p:txBody>
          <a:bodyPr wrap="none" lIns="0" tIns="0" rIns="0" bIns="0" anchor="t" anchorCtr="0">
            <a:spAutoFit/>
          </a:bodyPr>
          <a:lstStyle/>
          <a:p>
            <a:pPr algn="l"/>
            <a:r>
              <a:rPr lang="en-US" sz="1500" b="1" dirty="0">
                <a:solidFill>
                  <a:srgbClr val="264DBF"/>
                </a:solidFill>
                <a:latin typeface="Zen Kaku Gothic New"/>
                <a:ea typeface="Zen Kaku Gothic New"/>
                <a:cs typeface="Zen Kaku Gothic New"/>
              </a:rPr>
              <a:t>235ms</a:t>
            </a:r>
          </a:p>
        </p:txBody>
      </p:sp>
      <p:sp>
        <p:nvSpPr>
          <p:cNvPr id="22" name="TextBox 22"/>
          <p:cNvSpPr txBox="1"/>
          <p:nvPr/>
        </p:nvSpPr>
        <p:spPr>
          <a:xfrm>
            <a:off x="4945761" y="3827621"/>
            <a:ext cx="38529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DTO 変換とレスポンスの組み立て</a:t>
            </a:r>
          </a:p>
        </p:txBody>
      </p:sp>
      <p:sp>
        <p:nvSpPr>
          <p:cNvPr id="23" name="TextBox 23"/>
          <p:cNvSpPr txBox="1"/>
          <p:nvPr/>
        </p:nvSpPr>
        <p:spPr>
          <a:xfrm>
            <a:off x="601980" y="4391025"/>
            <a:ext cx="406174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受付から最初の SQL までの間隔</a:t>
            </a:r>
          </a:p>
        </p:txBody>
      </p:sp>
      <p:sp>
        <p:nvSpPr>
          <p:cNvPr id="24" name="TextBox 24"/>
          <p:cNvSpPr txBox="1"/>
          <p:nvPr/>
        </p:nvSpPr>
        <p:spPr>
          <a:xfrm>
            <a:off x="602361" y="478012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09:01</a:t>
            </a:r>
          </a:p>
        </p:txBody>
      </p:sp>
      <p:sp>
        <p:nvSpPr>
          <p:cNvPr id="25" name="Rectangle 25"/>
          <p:cNvSpPr/>
          <p:nvPr/>
        </p:nvSpPr>
        <p:spPr>
          <a:xfrm>
            <a:off x="1619250" y="4791075"/>
            <a:ext cx="142875" cy="190500"/>
          </a:xfrm>
          <a:prstGeom prst="rect">
            <a:avLst/>
          </a:prstGeom>
          <a:solidFill>
            <a:srgbClr val="A3DDE3"/>
          </a:solidFill>
          <a:ln>
            <a:noFill/>
          </a:ln>
        </p:spPr>
      </p:sp>
      <p:sp>
        <p:nvSpPr>
          <p:cNvPr id="26" name="TextBox 26"/>
          <p:cNvSpPr txBox="1"/>
          <p:nvPr/>
        </p:nvSpPr>
        <p:spPr>
          <a:xfrm>
            <a:off x="1869186" y="4780121"/>
            <a:ext cx="70851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134ms</a:t>
            </a:r>
          </a:p>
        </p:txBody>
      </p:sp>
      <p:sp>
        <p:nvSpPr>
          <p:cNvPr id="27" name="TextBox 27"/>
          <p:cNvSpPr txBox="1"/>
          <p:nvPr/>
        </p:nvSpPr>
        <p:spPr>
          <a:xfrm>
            <a:off x="602361" y="512302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10:00</a:t>
            </a:r>
          </a:p>
        </p:txBody>
      </p:sp>
      <p:sp>
        <p:nvSpPr>
          <p:cNvPr id="28" name="Rectangle 28"/>
          <p:cNvSpPr/>
          <p:nvPr/>
        </p:nvSpPr>
        <p:spPr>
          <a:xfrm>
            <a:off x="1619250" y="5133975"/>
            <a:ext cx="504825" cy="190500"/>
          </a:xfrm>
          <a:prstGeom prst="rect">
            <a:avLst/>
          </a:prstGeom>
          <a:solidFill>
            <a:srgbClr val="A3DDE3"/>
          </a:solidFill>
          <a:ln>
            <a:noFill/>
          </a:ln>
        </p:spPr>
      </p:sp>
      <p:sp>
        <p:nvSpPr>
          <p:cNvPr id="29" name="TextBox 29"/>
          <p:cNvSpPr txBox="1"/>
          <p:nvPr/>
        </p:nvSpPr>
        <p:spPr>
          <a:xfrm>
            <a:off x="2231136" y="5123021"/>
            <a:ext cx="70851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480ms</a:t>
            </a:r>
          </a:p>
        </p:txBody>
      </p:sp>
      <p:sp>
        <p:nvSpPr>
          <p:cNvPr id="30" name="TextBox 30"/>
          <p:cNvSpPr txBox="1"/>
          <p:nvPr/>
        </p:nvSpPr>
        <p:spPr>
          <a:xfrm>
            <a:off x="602361" y="546592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11:00</a:t>
            </a:r>
          </a:p>
        </p:txBody>
      </p:sp>
      <p:sp>
        <p:nvSpPr>
          <p:cNvPr id="31" name="Rectangle 31"/>
          <p:cNvSpPr/>
          <p:nvPr/>
        </p:nvSpPr>
        <p:spPr>
          <a:xfrm>
            <a:off x="1619250" y="5476875"/>
            <a:ext cx="2238375" cy="190500"/>
          </a:xfrm>
          <a:prstGeom prst="rect">
            <a:avLst/>
          </a:prstGeom>
          <a:solidFill>
            <a:srgbClr val="47BCC6"/>
          </a:solidFill>
          <a:ln>
            <a:noFill/>
          </a:ln>
        </p:spPr>
      </p:sp>
      <p:sp>
        <p:nvSpPr>
          <p:cNvPr id="32" name="TextBox 32"/>
          <p:cNvSpPr txBox="1"/>
          <p:nvPr/>
        </p:nvSpPr>
        <p:spPr>
          <a:xfrm>
            <a:off x="3964686" y="5465921"/>
            <a:ext cx="83791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2130ms</a:t>
            </a:r>
          </a:p>
        </p:txBody>
      </p:sp>
      <p:sp>
        <p:nvSpPr>
          <p:cNvPr id="33" name="TextBox 33"/>
          <p:cNvSpPr txBox="1"/>
          <p:nvPr/>
        </p:nvSpPr>
        <p:spPr>
          <a:xfrm>
            <a:off x="602361" y="580882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11:15</a:t>
            </a:r>
          </a:p>
        </p:txBody>
      </p:sp>
      <p:sp>
        <p:nvSpPr>
          <p:cNvPr id="34" name="Rectangle 34"/>
          <p:cNvSpPr/>
          <p:nvPr/>
        </p:nvSpPr>
        <p:spPr>
          <a:xfrm>
            <a:off x="1619250" y="5819775"/>
            <a:ext cx="6096000" cy="190500"/>
          </a:xfrm>
          <a:prstGeom prst="rect">
            <a:avLst/>
          </a:prstGeom>
          <a:solidFill>
            <a:srgbClr val="2E9AA4"/>
          </a:solidFill>
          <a:ln>
            <a:noFill/>
          </a:ln>
        </p:spPr>
      </p:sp>
      <p:sp>
        <p:nvSpPr>
          <p:cNvPr id="35" name="TextBox 35"/>
          <p:cNvSpPr txBox="1"/>
          <p:nvPr/>
        </p:nvSpPr>
        <p:spPr>
          <a:xfrm>
            <a:off x="7822311" y="5808821"/>
            <a:ext cx="879086"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5800ms</a:t>
            </a:r>
          </a:p>
        </p:txBody>
      </p:sp>
      <p:sp>
        <p:nvSpPr>
          <p:cNvPr id="36" name="TextBox 36"/>
          <p:cNvSpPr txBox="1"/>
          <p:nvPr/>
        </p:nvSpPr>
        <p:spPr>
          <a:xfrm>
            <a:off x="602361" y="6208871"/>
            <a:ext cx="76757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N+1 は起きていますが、6100ms の大半はその手前で使われています。</a:t>
            </a:r>
          </a:p>
        </p:txBody>
      </p:sp>
      <p:pic>
        <p:nvPicPr>
          <p:cNvPr id="37" name="Image 37"/>
          <p:cNvPicPr>
            <a:picLocks noChangeAspect="1"/>
          </p:cNvPicPr>
          <p:nvPr/>
        </p:nvPicPr>
        <p:blipFill>
          <a:blip r:embed="rId2"/>
          <a:stretch>
            <a:fillRect/>
          </a:stretch>
        </p:blipFill>
        <p:spPr>
          <a:xfrm>
            <a:off x="232894" y="6486525"/>
            <a:ext cx="734363" cy="190500"/>
          </a:xfrm>
          <a:prstGeom prst="rect">
            <a:avLst/>
          </a:prstGeom>
        </p:spPr>
      </p:pic>
      <p:sp>
        <p:nvSpPr>
          <p:cNvPr id="38" name="TextBox 38"/>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9" name="TextBox 39"/>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27</a:t>
            </a:r>
          </a:p>
        </p:txBody>
      </p:sp>
    </p:spTree>
  </p:cSld>
  <p:clrMapOvr>
    <a:masterClrMapping/>
  </p:clrMapOvr>
  <p:transition xmlns:p14="http://schemas.microsoft.com/office/powerpoint/2010/main" p14:dur="4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劣化要因の切り分け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41314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要因は</a:t>
            </a:r>
            <a:r>
              <a:rPr lang="zh-CN" sz="2480" b="1" dirty="0">
                <a:solidFill>
                  <a:srgbClr val="264DBF"/>
                </a:solidFill>
                <a:latin typeface="Zen Kaku Gothic New"/>
                <a:ea typeface="Zen Kaku Gothic New"/>
                <a:cs typeface="Zen Kaku Gothic New"/>
              </a:rPr>
              <a:t>3つ</a:t>
            </a:r>
            <a:r>
              <a:rPr lang="zh-CN" sz="2480" b="1" dirty="0">
                <a:solidFill>
                  <a:srgbClr val="000000"/>
                </a:solidFill>
                <a:latin typeface="Zen Kaku Gothic New"/>
                <a:ea typeface="Zen Kaku Gothic New"/>
                <a:cs typeface="Zen Kaku Gothic New"/>
              </a:rPr>
              <a:t>あり、どれも同じログの中に証拠</a:t>
            </a:r>
          </a:p>
        </p:txBody>
      </p:sp>
      <p:sp>
        <p:nvSpPr>
          <p:cNvPr id="7" name="Rectangle 7"/>
          <p:cNvSpPr/>
          <p:nvPr/>
        </p:nvSpPr>
        <p:spPr>
          <a:xfrm>
            <a:off x="609600" y="2171700"/>
            <a:ext cx="10972800" cy="419100"/>
          </a:xfrm>
          <a:prstGeom prst="rect">
            <a:avLst/>
          </a:prstGeom>
          <a:solidFill>
            <a:srgbClr val="0B2E33"/>
          </a:solidFill>
          <a:ln>
            <a:noFill/>
          </a:ln>
        </p:spPr>
      </p:sp>
      <p:sp>
        <p:nvSpPr>
          <p:cNvPr id="8" name="TextBox 8"/>
          <p:cNvSpPr txBox="1"/>
          <p:nvPr/>
        </p:nvSpPr>
        <p:spPr>
          <a:xfrm>
            <a:off x="830580" y="2286000"/>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要因</a:t>
            </a:r>
          </a:p>
        </p:txBody>
      </p:sp>
      <p:sp>
        <p:nvSpPr>
          <p:cNvPr id="9" name="TextBox 9"/>
          <p:cNvSpPr txBox="1"/>
          <p:nvPr/>
        </p:nvSpPr>
        <p:spPr>
          <a:xfrm>
            <a:off x="3421380" y="2286000"/>
            <a:ext cx="183546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証拠になるログ</a:t>
            </a:r>
          </a:p>
        </p:txBody>
      </p:sp>
      <p:sp>
        <p:nvSpPr>
          <p:cNvPr id="10" name="TextBox 10"/>
          <p:cNvSpPr txBox="1"/>
          <p:nvPr/>
        </p:nvSpPr>
        <p:spPr>
          <a:xfrm>
            <a:off x="8755380" y="2286000"/>
            <a:ext cx="79533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打ち手</a:t>
            </a:r>
          </a:p>
        </p:txBody>
      </p:sp>
      <p:sp>
        <p:nvSpPr>
          <p:cNvPr id="11" name="Rectangle 11"/>
          <p:cNvSpPr/>
          <p:nvPr/>
        </p:nvSpPr>
        <p:spPr>
          <a:xfrm>
            <a:off x="609600" y="2590800"/>
            <a:ext cx="10972800" cy="1066800"/>
          </a:xfrm>
          <a:prstGeom prst="rect">
            <a:avLst/>
          </a:prstGeom>
          <a:solidFill>
            <a:srgbClr val="FFFFFF"/>
          </a:solidFill>
          <a:ln>
            <a:noFill/>
          </a:ln>
        </p:spPr>
      </p:sp>
      <p:sp>
        <p:nvSpPr>
          <p:cNvPr id="12" name="TextBox 12"/>
          <p:cNvSpPr txBox="1"/>
          <p:nvPr/>
        </p:nvSpPr>
        <p:spPr>
          <a:xfrm>
            <a:off x="830580" y="28479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データ量の増加と</a:t>
            </a:r>
          </a:p>
        </p:txBody>
      </p:sp>
      <p:sp>
        <p:nvSpPr>
          <p:cNvPr id="13" name="TextBox 13"/>
          <p:cNvSpPr txBox="1"/>
          <p:nvPr/>
        </p:nvSpPr>
        <p:spPr>
          <a:xfrm>
            <a:off x="830580" y="31146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全件ロード</a:t>
            </a:r>
          </a:p>
        </p:txBody>
      </p:sp>
      <p:sp>
        <p:nvSpPr>
          <p:cNvPr id="14" name="TextBox 14"/>
          <p:cNvSpPr txBox="1"/>
          <p:nvPr/>
        </p:nvSpPr>
        <p:spPr>
          <a:xfrm>
            <a:off x="3421761" y="2856071"/>
            <a:ext cx="648559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OutOfMemoryError が OrderServiceImpl.java:40 で発生</a:t>
            </a:r>
          </a:p>
        </p:txBody>
      </p:sp>
      <p:sp>
        <p:nvSpPr>
          <p:cNvPr id="15" name="TextBox 15"/>
          <p:cNvSpPr txBox="1"/>
          <p:nvPr/>
        </p:nvSpPr>
        <p:spPr>
          <a:xfrm>
            <a:off x="3421761" y="3160871"/>
            <a:ext cx="48374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バッチは 25件5431ms から 120件45677ms へ</a:t>
            </a:r>
          </a:p>
        </p:txBody>
      </p:sp>
      <p:sp>
        <p:nvSpPr>
          <p:cNvPr id="16" name="TextBox 16"/>
          <p:cNvSpPr txBox="1"/>
          <p:nvPr/>
        </p:nvSpPr>
        <p:spPr>
          <a:xfrm>
            <a:off x="8755761" y="2856071"/>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ページネーション</a:t>
            </a:r>
          </a:p>
        </p:txBody>
      </p:sp>
      <p:sp>
        <p:nvSpPr>
          <p:cNvPr id="17" name="TextBox 17"/>
          <p:cNvSpPr txBox="1"/>
          <p:nvPr/>
        </p:nvSpPr>
        <p:spPr>
          <a:xfrm>
            <a:off x="8755761" y="316087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読む件数を区切る</a:t>
            </a:r>
          </a:p>
        </p:txBody>
      </p:sp>
      <p:sp>
        <p:nvSpPr>
          <p:cNvPr id="18" name="Rectangle 18"/>
          <p:cNvSpPr/>
          <p:nvPr/>
        </p:nvSpPr>
        <p:spPr>
          <a:xfrm>
            <a:off x="609600" y="3657600"/>
            <a:ext cx="10972800" cy="1066800"/>
          </a:xfrm>
          <a:prstGeom prst="rect">
            <a:avLst/>
          </a:prstGeom>
          <a:solidFill>
            <a:srgbClr val="F7F9FA"/>
          </a:solidFill>
          <a:ln>
            <a:noFill/>
          </a:ln>
        </p:spPr>
      </p:sp>
      <p:sp>
        <p:nvSpPr>
          <p:cNvPr id="19" name="TextBox 19"/>
          <p:cNvSpPr txBox="1"/>
          <p:nvPr/>
        </p:nvSpPr>
        <p:spPr>
          <a:xfrm>
            <a:off x="830580" y="3914775"/>
            <a:ext cx="477298"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N+1</a:t>
            </a:r>
          </a:p>
        </p:txBody>
      </p:sp>
      <p:sp>
        <p:nvSpPr>
          <p:cNvPr id="20" name="TextBox 20"/>
          <p:cNvSpPr txBox="1"/>
          <p:nvPr/>
        </p:nvSpPr>
        <p:spPr>
          <a:xfrm>
            <a:off x="3421761" y="3922871"/>
            <a:ext cx="451170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11:15 台に一覧1本と明細5本の SELECT</a:t>
            </a:r>
          </a:p>
        </p:txBody>
      </p:sp>
      <p:sp>
        <p:nvSpPr>
          <p:cNvPr id="21" name="TextBox 21"/>
          <p:cNvSpPr txBox="1"/>
          <p:nvPr/>
        </p:nvSpPr>
        <p:spPr>
          <a:xfrm>
            <a:off x="3421761" y="4227671"/>
            <a:ext cx="22259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発行そのものは65ms</a:t>
            </a:r>
          </a:p>
        </p:txBody>
      </p:sp>
      <p:sp>
        <p:nvSpPr>
          <p:cNvPr id="22" name="TextBox 22"/>
          <p:cNvSpPr txBox="1"/>
          <p:nvPr/>
        </p:nvSpPr>
        <p:spPr>
          <a:xfrm>
            <a:off x="8755761" y="3922871"/>
            <a:ext cx="1331976"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JOIN FETCH</a:t>
            </a:r>
          </a:p>
        </p:txBody>
      </p:sp>
      <p:sp>
        <p:nvSpPr>
          <p:cNvPr id="23" name="TextBox 23"/>
          <p:cNvSpPr txBox="1"/>
          <p:nvPr/>
        </p:nvSpPr>
        <p:spPr>
          <a:xfrm>
            <a:off x="8755761" y="4227671"/>
            <a:ext cx="231656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または @EntityGraph</a:t>
            </a:r>
          </a:p>
        </p:txBody>
      </p:sp>
      <p:sp>
        <p:nvSpPr>
          <p:cNvPr id="24" name="Rectangle 24"/>
          <p:cNvSpPr/>
          <p:nvPr/>
        </p:nvSpPr>
        <p:spPr>
          <a:xfrm>
            <a:off x="609600" y="4724400"/>
            <a:ext cx="10972800" cy="1066800"/>
          </a:xfrm>
          <a:prstGeom prst="rect">
            <a:avLst/>
          </a:prstGeom>
          <a:solidFill>
            <a:srgbClr val="FFFFFF"/>
          </a:solidFill>
          <a:ln>
            <a:noFill/>
          </a:ln>
        </p:spPr>
      </p:sp>
      <p:sp>
        <p:nvSpPr>
          <p:cNvPr id="25" name="TextBox 25"/>
          <p:cNvSpPr txBox="1"/>
          <p:nvPr/>
        </p:nvSpPr>
        <p:spPr>
          <a:xfrm>
            <a:off x="830580" y="4981575"/>
            <a:ext cx="124739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GC 停止と</a:t>
            </a:r>
          </a:p>
        </p:txBody>
      </p:sp>
      <p:sp>
        <p:nvSpPr>
          <p:cNvPr id="26" name="TextBox 26"/>
          <p:cNvSpPr txBox="1"/>
          <p:nvPr/>
        </p:nvSpPr>
        <p:spPr>
          <a:xfrm>
            <a:off x="830580" y="52482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ヒープ枯渇</a:t>
            </a:r>
          </a:p>
        </p:txBody>
      </p:sp>
      <p:sp>
        <p:nvSpPr>
          <p:cNvPr id="27" name="TextBox 27"/>
          <p:cNvSpPr txBox="1"/>
          <p:nvPr/>
        </p:nvSpPr>
        <p:spPr>
          <a:xfrm>
            <a:off x="3421761" y="4894421"/>
            <a:ext cx="41904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ヒープ使用率は 78% から 92%、96% へ</a:t>
            </a:r>
          </a:p>
        </p:txBody>
      </p:sp>
      <p:sp>
        <p:nvSpPr>
          <p:cNvPr id="28" name="TextBox 28"/>
          <p:cNvSpPr txBox="1"/>
          <p:nvPr/>
        </p:nvSpPr>
        <p:spPr>
          <a:xfrm>
            <a:off x="3421761" y="5161121"/>
            <a:ext cx="470240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GC 停止は 450ms から 1200ms、2300ms へ</a:t>
            </a:r>
          </a:p>
        </p:txBody>
      </p:sp>
      <p:sp>
        <p:nvSpPr>
          <p:cNvPr id="29" name="TextBox 29"/>
          <p:cNvSpPr txBox="1"/>
          <p:nvPr/>
        </p:nvSpPr>
        <p:spPr>
          <a:xfrm>
            <a:off x="3421761" y="5427821"/>
            <a:ext cx="33616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Full GC の停止は1.2秒と2.3秒</a:t>
            </a:r>
          </a:p>
        </p:txBody>
      </p:sp>
      <p:sp>
        <p:nvSpPr>
          <p:cNvPr id="30" name="TextBox 30"/>
          <p:cNvSpPr txBox="1"/>
          <p:nvPr/>
        </p:nvSpPr>
        <p:spPr>
          <a:xfrm>
            <a:off x="8755761" y="4989671"/>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保持するデータ量</a:t>
            </a:r>
          </a:p>
        </p:txBody>
      </p:sp>
      <p:sp>
        <p:nvSpPr>
          <p:cNvPr id="31" name="TextBox 31"/>
          <p:cNvSpPr txBox="1"/>
          <p:nvPr/>
        </p:nvSpPr>
        <p:spPr>
          <a:xfrm>
            <a:off x="8755761" y="5256371"/>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そのものを減らす</a:t>
            </a:r>
          </a:p>
        </p:txBody>
      </p:sp>
      <p:sp>
        <p:nvSpPr>
          <p:cNvPr id="32" name="Line 32"/>
          <p:cNvSpPr/>
          <p:nvPr/>
        </p:nvSpPr>
        <p:spPr>
          <a:xfrm>
            <a:off x="3276600" y="2590800"/>
            <a:ext cx="9525" cy="3200400"/>
          </a:xfrm>
          <a:custGeom>
            <a:avLst/>
            <a:gdLst/>
            <a:ahLst/>
            <a:cxnLst/>
            <a:rect l="l" t="t" r="r" b="b"/>
            <a:pathLst>
              <a:path w="9525" h="3200400">
                <a:moveTo>
                  <a:pt x="0" y="0"/>
                </a:moveTo>
                <a:lnTo>
                  <a:pt x="0" y="3200400"/>
                </a:lnTo>
              </a:path>
            </a:pathLst>
          </a:custGeom>
          <a:noFill/>
          <a:ln w="9525">
            <a:solidFill>
              <a:srgbClr val="E3E7EA"/>
            </a:solidFill>
          </a:ln>
        </p:spPr>
      </p:sp>
      <p:sp>
        <p:nvSpPr>
          <p:cNvPr id="33" name="Line 33"/>
          <p:cNvSpPr/>
          <p:nvPr/>
        </p:nvSpPr>
        <p:spPr>
          <a:xfrm>
            <a:off x="8610600" y="2590800"/>
            <a:ext cx="9525" cy="3200400"/>
          </a:xfrm>
          <a:custGeom>
            <a:avLst/>
            <a:gdLst/>
            <a:ahLst/>
            <a:cxnLst/>
            <a:rect l="l" t="t" r="r" b="b"/>
            <a:pathLst>
              <a:path w="9525" h="3200400">
                <a:moveTo>
                  <a:pt x="0" y="0"/>
                </a:moveTo>
                <a:lnTo>
                  <a:pt x="0" y="3200400"/>
                </a:lnTo>
              </a:path>
            </a:pathLst>
          </a:custGeom>
          <a:noFill/>
          <a:ln w="9525">
            <a:solidFill>
              <a:srgbClr val="E3E7EA"/>
            </a:solidFill>
          </a:ln>
        </p:spPr>
      </p:sp>
      <p:sp>
        <p:nvSpPr>
          <p:cNvPr id="34" name="TextBox 34"/>
          <p:cNvSpPr txBox="1"/>
          <p:nvPr/>
        </p:nvSpPr>
        <p:spPr>
          <a:xfrm>
            <a:off x="602361" y="6018371"/>
            <a:ext cx="827236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1つに決め打ちはできません。3つが重なって、この日の遅さになっています。</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28</a:t>
            </a:r>
          </a:p>
        </p:txBody>
      </p:sp>
    </p:spTree>
  </p:cSld>
  <p:clrMapOvr>
    <a:masterClrMapping/>
  </p:clrMapOvr>
  <p:transition xmlns:p14="http://schemas.microsoft.com/office/powerpoint/2010/main" p14:dur="4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対策の効き方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1023662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N+1 対策で減るのは</a:t>
            </a:r>
            <a:r>
              <a:rPr lang="zh-CN" sz="2480" b="1" dirty="0">
                <a:solidFill>
                  <a:srgbClr val="264DBF"/>
                </a:solidFill>
                <a:latin typeface="Zen Kaku Gothic New"/>
                <a:ea typeface="Zen Kaku Gothic New"/>
                <a:cs typeface="Zen Kaku Gothic New"/>
              </a:rPr>
              <a:t>SQL の本数</a:t>
            </a:r>
            <a:r>
              <a:rPr lang="zh-CN" sz="2480" b="1" dirty="0">
                <a:solidFill>
                  <a:srgbClr val="000000"/>
                </a:solidFill>
                <a:latin typeface="Zen Kaku Gothic New"/>
                <a:ea typeface="Zen Kaku Gothic New"/>
                <a:cs typeface="Zen Kaku Gothic New"/>
              </a:rPr>
              <a:t>、ロード量は同じ</a:t>
            </a:r>
          </a:p>
        </p:txBody>
      </p:sp>
      <p:sp>
        <p:nvSpPr>
          <p:cNvPr id="7" name="Rectangle 7"/>
          <p:cNvSpPr/>
          <p:nvPr/>
        </p:nvSpPr>
        <p:spPr>
          <a:xfrm>
            <a:off x="609600" y="2171700"/>
            <a:ext cx="2247900" cy="419100"/>
          </a:xfrm>
          <a:prstGeom prst="rect">
            <a:avLst/>
          </a:prstGeom>
          <a:solidFill>
            <a:srgbClr val="0B2E33"/>
          </a:solidFill>
          <a:ln>
            <a:noFill/>
          </a:ln>
        </p:spPr>
      </p:sp>
      <p:sp>
        <p:nvSpPr>
          <p:cNvPr id="8" name="TextBox 8"/>
          <p:cNvSpPr txBox="1"/>
          <p:nvPr/>
        </p:nvSpPr>
        <p:spPr>
          <a:xfrm>
            <a:off x="830580" y="2286000"/>
            <a:ext cx="157543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対策の効き先</a:t>
            </a:r>
          </a:p>
        </p:txBody>
      </p:sp>
      <p:sp>
        <p:nvSpPr>
          <p:cNvPr id="9" name="Rectangle 9"/>
          <p:cNvSpPr/>
          <p:nvPr/>
        </p:nvSpPr>
        <p:spPr>
          <a:xfrm>
            <a:off x="2857500" y="2171700"/>
            <a:ext cx="4362450" cy="419100"/>
          </a:xfrm>
          <a:prstGeom prst="rect">
            <a:avLst/>
          </a:prstGeom>
          <a:solidFill>
            <a:srgbClr val="0B2E33"/>
          </a:solidFill>
          <a:ln>
            <a:noFill/>
          </a:ln>
        </p:spPr>
      </p:sp>
      <p:sp>
        <p:nvSpPr>
          <p:cNvPr id="10" name="TextBox 10"/>
          <p:cNvSpPr txBox="1"/>
          <p:nvPr/>
        </p:nvSpPr>
        <p:spPr>
          <a:xfrm>
            <a:off x="4251008" y="2286000"/>
            <a:ext cx="157543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メモリに効く</a:t>
            </a:r>
          </a:p>
        </p:txBody>
      </p:sp>
      <p:sp>
        <p:nvSpPr>
          <p:cNvPr id="11" name="Rectangle 11"/>
          <p:cNvSpPr/>
          <p:nvPr/>
        </p:nvSpPr>
        <p:spPr>
          <a:xfrm>
            <a:off x="7219950" y="2171700"/>
            <a:ext cx="4362450" cy="419100"/>
          </a:xfrm>
          <a:prstGeom prst="rect">
            <a:avLst/>
          </a:prstGeom>
          <a:solidFill>
            <a:srgbClr val="0B2E33"/>
          </a:solidFill>
          <a:ln>
            <a:noFill/>
          </a:ln>
        </p:spPr>
      </p:sp>
      <p:sp>
        <p:nvSpPr>
          <p:cNvPr id="12" name="TextBox 12"/>
          <p:cNvSpPr txBox="1"/>
          <p:nvPr/>
        </p:nvSpPr>
        <p:spPr>
          <a:xfrm>
            <a:off x="8223409" y="2286000"/>
            <a:ext cx="2355532"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メモリには効かない</a:t>
            </a:r>
          </a:p>
        </p:txBody>
      </p:sp>
      <p:sp>
        <p:nvSpPr>
          <p:cNvPr id="13" name="Rectangle 13"/>
          <p:cNvSpPr/>
          <p:nvPr/>
        </p:nvSpPr>
        <p:spPr>
          <a:xfrm>
            <a:off x="609600" y="2609850"/>
            <a:ext cx="2247900" cy="1504950"/>
          </a:xfrm>
          <a:prstGeom prst="rect">
            <a:avLst/>
          </a:prstGeom>
          <a:solidFill>
            <a:srgbClr val="EAF6F8"/>
          </a:solidFill>
          <a:ln>
            <a:noFill/>
          </a:ln>
        </p:spPr>
      </p:sp>
      <p:sp>
        <p:nvSpPr>
          <p:cNvPr id="14" name="TextBox 14"/>
          <p:cNvSpPr txBox="1"/>
          <p:nvPr/>
        </p:nvSpPr>
        <p:spPr>
          <a:xfrm>
            <a:off x="830580" y="32670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応答時間に効く</a:t>
            </a:r>
          </a:p>
        </p:txBody>
      </p:sp>
      <p:sp>
        <p:nvSpPr>
          <p:cNvPr id="15" name="Rectangle 15"/>
          <p:cNvSpPr/>
          <p:nvPr/>
        </p:nvSpPr>
        <p:spPr>
          <a:xfrm>
            <a:off x="2876550" y="2609850"/>
            <a:ext cx="4343400" cy="1504950"/>
          </a:xfrm>
          <a:prstGeom prst="rect">
            <a:avLst/>
          </a:prstGeom>
          <a:solidFill>
            <a:srgbClr val="47BCC6"/>
          </a:solidFill>
          <a:ln>
            <a:noFill/>
          </a:ln>
        </p:spPr>
      </p:sp>
      <p:sp>
        <p:nvSpPr>
          <p:cNvPr id="16" name="TextBox 16"/>
          <p:cNvSpPr txBox="1"/>
          <p:nvPr/>
        </p:nvSpPr>
        <p:spPr>
          <a:xfrm>
            <a:off x="3096768" y="2965132"/>
            <a:ext cx="2305050" cy="322707"/>
          </a:xfrm>
          <a:prstGeom prst="rect">
            <a:avLst/>
          </a:prstGeom>
          <a:noFill/>
          <a:ln>
            <a:noFill/>
          </a:ln>
        </p:spPr>
        <p:txBody>
          <a:bodyPr wrap="none" lIns="0" tIns="0" rIns="0" bIns="0" anchor="t" anchorCtr="0">
            <a:spAutoFit/>
          </a:bodyPr>
          <a:lstStyle/>
          <a:p>
            <a:pPr algn="l"/>
            <a:r>
              <a:rPr lang="zh-CN" sz="1650" b="1" dirty="0">
                <a:solidFill>
                  <a:srgbClr val="FFFFFF"/>
                </a:solidFill>
                <a:latin typeface="Zen Kaku Gothic New"/>
                <a:ea typeface="Zen Kaku Gothic New"/>
                <a:cs typeface="Zen Kaku Gothic New"/>
              </a:rPr>
              <a:t>ページネーション</a:t>
            </a:r>
          </a:p>
        </p:txBody>
      </p:sp>
      <p:sp>
        <p:nvSpPr>
          <p:cNvPr id="17" name="TextBox 17"/>
          <p:cNvSpPr txBox="1"/>
          <p:nvPr/>
        </p:nvSpPr>
        <p:spPr>
          <a:xfrm>
            <a:off x="3097911" y="3370421"/>
            <a:ext cx="3672888" cy="278702"/>
          </a:xfrm>
          <a:prstGeom prst="rect">
            <a:avLst/>
          </a:prstGeom>
          <a:noFill/>
          <a:ln>
            <a:noFill/>
          </a:ln>
        </p:spPr>
        <p:txBody>
          <a:bodyPr wrap="none" lIns="0" tIns="0" rIns="0" bIns="0" anchor="t" anchorCtr="0">
            <a:spAutoFit/>
          </a:bodyPr>
          <a:lstStyle/>
          <a:p>
            <a:pPr algn="l"/>
            <a:r>
              <a:rPr lang="zh-CN" sz="1420" dirty="0">
                <a:solidFill>
                  <a:srgbClr val="FFFFFF"/>
                </a:solidFill>
                <a:latin typeface="Zen Kaku Gothic New"/>
                <a:ea typeface="Zen Kaku Gothic New"/>
                <a:cs typeface="Zen Kaku Gothic New"/>
              </a:rPr>
              <a:t>1回に読む件数そのものが減ります</a:t>
            </a:r>
          </a:p>
        </p:txBody>
      </p:sp>
      <p:sp>
        <p:nvSpPr>
          <p:cNvPr id="18" name="TextBox 18"/>
          <p:cNvSpPr txBox="1"/>
          <p:nvPr/>
        </p:nvSpPr>
        <p:spPr>
          <a:xfrm>
            <a:off x="3097911" y="3656171"/>
            <a:ext cx="3308223" cy="278702"/>
          </a:xfrm>
          <a:prstGeom prst="rect">
            <a:avLst/>
          </a:prstGeom>
          <a:noFill/>
          <a:ln>
            <a:noFill/>
          </a:ln>
        </p:spPr>
        <p:txBody>
          <a:bodyPr wrap="none" lIns="0" tIns="0" rIns="0" bIns="0" anchor="t" anchorCtr="0">
            <a:spAutoFit/>
          </a:bodyPr>
          <a:lstStyle/>
          <a:p>
            <a:pPr algn="l"/>
            <a:r>
              <a:rPr lang="zh-CN" sz="1420" dirty="0">
                <a:solidFill>
                  <a:srgbClr val="FFFFFF"/>
                </a:solidFill>
                <a:latin typeface="Zen Kaku Gothic New"/>
                <a:ea typeface="Zen Kaku Gothic New"/>
                <a:cs typeface="Zen Kaku Gothic New"/>
              </a:rPr>
              <a:t>全件ロードの前提が変わります</a:t>
            </a:r>
          </a:p>
        </p:txBody>
      </p:sp>
      <p:sp>
        <p:nvSpPr>
          <p:cNvPr id="19" name="Rectangle 19"/>
          <p:cNvSpPr/>
          <p:nvPr/>
        </p:nvSpPr>
        <p:spPr>
          <a:xfrm>
            <a:off x="7239000" y="2609850"/>
            <a:ext cx="4343400" cy="1504950"/>
          </a:xfrm>
          <a:prstGeom prst="rect">
            <a:avLst/>
          </a:prstGeom>
          <a:solidFill>
            <a:srgbClr val="A3DDE3"/>
          </a:solidFill>
          <a:ln>
            <a:noFill/>
          </a:ln>
        </p:spPr>
      </p:sp>
      <p:sp>
        <p:nvSpPr>
          <p:cNvPr id="20" name="TextBox 20"/>
          <p:cNvSpPr txBox="1"/>
          <p:nvPr/>
        </p:nvSpPr>
        <p:spPr>
          <a:xfrm>
            <a:off x="7459218" y="2965132"/>
            <a:ext cx="3803107" cy="322707"/>
          </a:xfrm>
          <a:prstGeom prst="rect">
            <a:avLst/>
          </a:prstGeom>
          <a:noFill/>
          <a:ln>
            <a:noFill/>
          </a:ln>
        </p:spPr>
        <p:txBody>
          <a:bodyPr wrap="none" lIns="0" tIns="0" rIns="0" bIns="0" anchor="t" anchorCtr="0">
            <a:spAutoFit/>
          </a:bodyPr>
          <a:lstStyle/>
          <a:p>
            <a:pPr algn="l"/>
            <a:r>
              <a:rPr lang="en-US" sz="1650" b="1" dirty="0">
                <a:solidFill>
                  <a:srgbClr val="000000"/>
                </a:solidFill>
                <a:latin typeface="Zen Kaku Gothic New"/>
                <a:ea typeface="Zen Kaku Gothic New"/>
                <a:cs typeface="Zen Kaku Gothic New"/>
              </a:rPr>
              <a:t>JOIN FETCH / @EntityGraph</a:t>
            </a:r>
          </a:p>
        </p:txBody>
      </p:sp>
      <p:sp>
        <p:nvSpPr>
          <p:cNvPr id="21" name="TextBox 21"/>
          <p:cNvSpPr txBox="1"/>
          <p:nvPr/>
        </p:nvSpPr>
        <p:spPr>
          <a:xfrm>
            <a:off x="7460361" y="3370421"/>
            <a:ext cx="323221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SQL の本数は1本に減ります</a:t>
            </a:r>
          </a:p>
        </p:txBody>
      </p:sp>
      <p:sp>
        <p:nvSpPr>
          <p:cNvPr id="22" name="TextBox 22"/>
          <p:cNvSpPr txBox="1"/>
          <p:nvPr/>
        </p:nvSpPr>
        <p:spPr>
          <a:xfrm>
            <a:off x="7460361" y="3656171"/>
            <a:ext cx="296708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1回に読む量は変わりません</a:t>
            </a:r>
          </a:p>
        </p:txBody>
      </p:sp>
      <p:sp>
        <p:nvSpPr>
          <p:cNvPr id="23" name="Rectangle 23"/>
          <p:cNvSpPr/>
          <p:nvPr/>
        </p:nvSpPr>
        <p:spPr>
          <a:xfrm>
            <a:off x="609600" y="4133850"/>
            <a:ext cx="2247900" cy="952500"/>
          </a:xfrm>
          <a:prstGeom prst="rect">
            <a:avLst/>
          </a:prstGeom>
          <a:solidFill>
            <a:srgbClr val="F3F3F3"/>
          </a:solidFill>
          <a:ln>
            <a:noFill/>
          </a:ln>
        </p:spPr>
      </p:sp>
      <p:sp>
        <p:nvSpPr>
          <p:cNvPr id="24" name="TextBox 24"/>
          <p:cNvSpPr txBox="1"/>
          <p:nvPr/>
        </p:nvSpPr>
        <p:spPr>
          <a:xfrm>
            <a:off x="830580" y="43910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応答時間には</a:t>
            </a:r>
          </a:p>
        </p:txBody>
      </p:sp>
      <p:sp>
        <p:nvSpPr>
          <p:cNvPr id="25" name="TextBox 25"/>
          <p:cNvSpPr txBox="1"/>
          <p:nvPr/>
        </p:nvSpPr>
        <p:spPr>
          <a:xfrm>
            <a:off x="830580" y="46577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効かない</a:t>
            </a:r>
          </a:p>
        </p:txBody>
      </p:sp>
      <p:sp>
        <p:nvSpPr>
          <p:cNvPr id="26" name="Rectangle 26"/>
          <p:cNvSpPr/>
          <p:nvPr/>
        </p:nvSpPr>
        <p:spPr>
          <a:xfrm>
            <a:off x="2876550" y="4133850"/>
            <a:ext cx="4343400" cy="952500"/>
          </a:xfrm>
          <a:prstGeom prst="rect">
            <a:avLst/>
          </a:prstGeom>
          <a:solidFill>
            <a:srgbClr val="F7F9FA"/>
          </a:solidFill>
          <a:ln>
            <a:noFill/>
          </a:ln>
        </p:spPr>
      </p:sp>
      <p:sp>
        <p:nvSpPr>
          <p:cNvPr id="27" name="TextBox 27"/>
          <p:cNvSpPr txBox="1"/>
          <p:nvPr/>
        </p:nvSpPr>
        <p:spPr>
          <a:xfrm>
            <a:off x="3097911" y="4532471"/>
            <a:ext cx="236715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このログでは該当なし</a:t>
            </a:r>
          </a:p>
        </p:txBody>
      </p:sp>
      <p:sp>
        <p:nvSpPr>
          <p:cNvPr id="28" name="Rectangle 28"/>
          <p:cNvSpPr/>
          <p:nvPr/>
        </p:nvSpPr>
        <p:spPr>
          <a:xfrm>
            <a:off x="7239000" y="4133850"/>
            <a:ext cx="4343400" cy="952500"/>
          </a:xfrm>
          <a:prstGeom prst="rect">
            <a:avLst/>
          </a:prstGeom>
          <a:solidFill>
            <a:srgbClr val="F7F9FA"/>
          </a:solidFill>
          <a:ln>
            <a:noFill/>
          </a:ln>
        </p:spPr>
      </p:sp>
      <p:sp>
        <p:nvSpPr>
          <p:cNvPr id="29" name="TextBox 29"/>
          <p:cNvSpPr txBox="1"/>
          <p:nvPr/>
        </p:nvSpPr>
        <p:spPr>
          <a:xfrm>
            <a:off x="7460361" y="4532471"/>
            <a:ext cx="236715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このログでは該当なし</a:t>
            </a:r>
          </a:p>
        </p:txBody>
      </p:sp>
      <p:sp>
        <p:nvSpPr>
          <p:cNvPr id="30" name="Rectangle 30"/>
          <p:cNvSpPr/>
          <p:nvPr/>
        </p:nvSpPr>
        <p:spPr>
          <a:xfrm>
            <a:off x="609600" y="5276850"/>
            <a:ext cx="10972800" cy="971550"/>
          </a:xfrm>
          <a:prstGeom prst="roundRect">
            <a:avLst>
              <a:gd name="adj" fmla="val 5882"/>
            </a:avLst>
          </a:prstGeom>
          <a:solidFill>
            <a:srgbClr val="F7F9FA"/>
          </a:solidFill>
          <a:ln>
            <a:noFill/>
          </a:ln>
        </p:spPr>
      </p:sp>
      <p:sp>
        <p:nvSpPr>
          <p:cNvPr id="31" name="Rectangle 31"/>
          <p:cNvSpPr/>
          <p:nvPr/>
        </p:nvSpPr>
        <p:spPr>
          <a:xfrm>
            <a:off x="609600" y="5276850"/>
            <a:ext cx="57150" cy="971550"/>
          </a:xfrm>
          <a:prstGeom prst="roundRect">
            <a:avLst>
              <a:gd name="adj" fmla="val 50000"/>
            </a:avLst>
          </a:prstGeom>
          <a:solidFill>
            <a:srgbClr val="47BCC6"/>
          </a:solidFill>
          <a:ln>
            <a:noFill/>
          </a:ln>
        </p:spPr>
      </p:sp>
      <p:sp>
        <p:nvSpPr>
          <p:cNvPr id="32" name="TextBox 32"/>
          <p:cNvSpPr txBox="1"/>
          <p:nvPr/>
        </p:nvSpPr>
        <p:spPr>
          <a:xfrm>
            <a:off x="830580" y="5457825"/>
            <a:ext cx="507287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軸の外 spring.jpa.open-in-view の無効化</a:t>
            </a:r>
          </a:p>
        </p:txBody>
      </p:sp>
      <p:sp>
        <p:nvSpPr>
          <p:cNvPr id="33" name="TextBox 33"/>
          <p:cNvSpPr txBox="1"/>
          <p:nvPr/>
        </p:nvSpPr>
        <p:spPr>
          <a:xfrm>
            <a:off x="830961" y="5789771"/>
            <a:ext cx="80135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どちらにも直接は効きません。ビューでの遅延ロードが効かなくなります。</a:t>
            </a:r>
          </a:p>
        </p:txBody>
      </p:sp>
      <p:pic>
        <p:nvPicPr>
          <p:cNvPr id="34" name="Image 34"/>
          <p:cNvPicPr>
            <a:picLocks noChangeAspect="1"/>
          </p:cNvPicPr>
          <p:nvPr/>
        </p:nvPicPr>
        <p:blipFill>
          <a:blip r:embed="rId2"/>
          <a:stretch>
            <a:fillRect/>
          </a:stretch>
        </p:blipFill>
        <p:spPr>
          <a:xfrm>
            <a:off x="232894" y="6486525"/>
            <a:ext cx="734363" cy="190500"/>
          </a:xfrm>
          <a:prstGeom prst="rect">
            <a:avLst/>
          </a:prstGeom>
        </p:spPr>
      </p:pic>
      <p:sp>
        <p:nvSpPr>
          <p:cNvPr id="35" name="TextBox 35"/>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6" name="TextBox 36"/>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29</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講師紹介</a:t>
            </a:r>
          </a:p>
        </p:txBody>
      </p:sp>
      <p:sp>
        <p:nvSpPr>
          <p:cNvPr id="5" name="Rectangle 5"/>
          <p:cNvSpPr/>
          <p:nvPr/>
        </p:nvSpPr>
        <p:spPr>
          <a:xfrm>
            <a:off x="609600" y="1028700"/>
            <a:ext cx="10972800" cy="19050"/>
          </a:xfrm>
          <a:prstGeom prst="rect">
            <a:avLst/>
          </a:prstGeom>
          <a:solidFill>
            <a:srgbClr val="A3DDE3"/>
          </a:solidFill>
          <a:ln>
            <a:noFill/>
          </a:ln>
        </p:spPr>
      </p:sp>
      <p:pic>
        <p:nvPicPr>
          <p:cNvPr id="6" name="Image 6"/>
          <p:cNvPicPr>
            <a:picLocks noChangeAspect="1"/>
          </p:cNvPicPr>
          <p:nvPr/>
        </p:nvPicPr>
        <p:blipFill>
          <a:blip r:embed="rId2"/>
          <a:srcRect l="8334" t="0" r="8334" b="0"/>
          <a:stretch>
            <a:fillRect/>
          </a:stretch>
        </p:blipFill>
        <p:spPr>
          <a:xfrm>
            <a:off x="609600" y="1123950"/>
            <a:ext cx="1295400" cy="1447800"/>
          </a:xfrm>
          <a:prstGeom prst="rect">
            <a:avLst/>
          </a:prstGeom>
        </p:spPr>
      </p:pic>
      <p:sp>
        <p:nvSpPr>
          <p:cNvPr id="7" name="Rectangle 7"/>
          <p:cNvSpPr/>
          <p:nvPr/>
        </p:nvSpPr>
        <p:spPr>
          <a:xfrm>
            <a:off x="609600" y="1123950"/>
            <a:ext cx="1295400" cy="1447800"/>
          </a:xfrm>
          <a:prstGeom prst="rect">
            <a:avLst/>
          </a:prstGeom>
          <a:noFill/>
          <a:ln w="9525">
            <a:solidFill>
              <a:srgbClr val="E3E7EA"/>
            </a:solidFill>
          </a:ln>
        </p:spPr>
      </p:sp>
      <p:sp>
        <p:nvSpPr>
          <p:cNvPr id="8" name="TextBox 8"/>
          <p:cNvSpPr txBox="1"/>
          <p:nvPr/>
        </p:nvSpPr>
        <p:spPr>
          <a:xfrm>
            <a:off x="2050161" y="1217771"/>
            <a:ext cx="4014026"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人的資本インテリジェンス部門講師・</a:t>
            </a:r>
          </a:p>
          <a:p>
            <a:pPr algn="l">
              <a:lnSpc>
                <a:spcPts val="2025"/>
              </a:lnSpc>
            </a:pPr>
            <a:r>
              <a:rPr lang="zh-CN" sz="1420" dirty="0">
                <a:solidFill>
                  <a:srgbClr val="484848"/>
                </a:solidFill>
                <a:latin typeface="Zen Kaku Gothic New"/>
                <a:ea typeface="Zen Kaku Gothic New"/>
                <a:cs typeface="Zen Kaku Gothic New"/>
              </a:rPr>
              <a:t>生成AIエバンジェリスト</a:t>
            </a:r>
          </a:p>
        </p:txBody>
      </p:sp>
      <p:sp>
        <p:nvSpPr>
          <p:cNvPr id="9" name="TextBox 9"/>
          <p:cNvSpPr txBox="1"/>
          <p:nvPr/>
        </p:nvSpPr>
        <p:spPr>
          <a:xfrm>
            <a:off x="2044446" y="1820228"/>
            <a:ext cx="1926746" cy="498729"/>
          </a:xfrm>
          <a:prstGeom prst="rect">
            <a:avLst/>
          </a:prstGeom>
          <a:noFill/>
          <a:ln>
            <a:noFill/>
          </a:ln>
        </p:spPr>
        <p:txBody>
          <a:bodyPr wrap="none" lIns="0" tIns="0" rIns="0" bIns="0" anchor="t" anchorCtr="0">
            <a:spAutoFit/>
          </a:bodyPr>
          <a:lstStyle/>
          <a:p>
            <a:pPr algn="l"/>
            <a:r>
              <a:rPr lang="zh-CN" sz="2550" b="1" dirty="0">
                <a:solidFill>
                  <a:srgbClr val="000000"/>
                </a:solidFill>
                <a:latin typeface="Zen Kaku Gothic New"/>
                <a:ea typeface="Zen Kaku Gothic New"/>
                <a:cs typeface="Zen Kaku Gothic New"/>
              </a:rPr>
              <a:t>安田 光喜</a:t>
            </a:r>
          </a:p>
        </p:txBody>
      </p:sp>
      <p:sp>
        <p:nvSpPr>
          <p:cNvPr id="10" name="TextBox 10"/>
          <p:cNvSpPr txBox="1"/>
          <p:nvPr/>
        </p:nvSpPr>
        <p:spPr>
          <a:xfrm>
            <a:off x="2050161" y="2246471"/>
            <a:ext cx="1716548"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Mitsuki Yasuda</a:t>
            </a:r>
          </a:p>
        </p:txBody>
      </p:sp>
      <p:sp>
        <p:nvSpPr>
          <p:cNvPr id="11" name="TextBox 11"/>
          <p:cNvSpPr txBox="1"/>
          <p:nvPr/>
        </p:nvSpPr>
        <p:spPr>
          <a:xfrm>
            <a:off x="601980" y="26193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プロフィール</a:t>
            </a:r>
          </a:p>
        </p:txBody>
      </p:sp>
      <p:sp>
        <p:nvSpPr>
          <p:cNvPr id="12" name="TextBox 12"/>
          <p:cNvSpPr txBox="1"/>
          <p:nvPr/>
        </p:nvSpPr>
        <p:spPr>
          <a:xfrm>
            <a:off x="602361" y="2894171"/>
            <a:ext cx="7566565" cy="3612452"/>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公立はこだて未来大学 大学院（メディアデザイン領域）を卒業し、</a:t>
            </a:r>
          </a:p>
          <a:p>
            <a:pPr algn="l">
              <a:lnSpc>
                <a:spcPts val="1875"/>
              </a:lnSpc>
            </a:pPr>
            <a:r>
              <a:rPr lang="zh-CN" sz="1420" dirty="0">
                <a:solidFill>
                  <a:srgbClr val="484848"/>
                </a:solidFill>
                <a:latin typeface="Zen Kaku Gothic New"/>
                <a:ea typeface="Zen Kaku Gothic New"/>
                <a:cs typeface="Zen Kaku Gothic New"/>
              </a:rPr>
              <a:t>街づくり会社での複合商業ビルの立ち上げにおける情報インフラ整備</a:t>
            </a:r>
          </a:p>
          <a:p>
            <a:pPr algn="l">
              <a:lnSpc>
                <a:spcPts val="1875"/>
              </a:lnSpc>
            </a:pPr>
            <a:r>
              <a:rPr lang="zh-CN" sz="1420" dirty="0">
                <a:solidFill>
                  <a:srgbClr val="484848"/>
                </a:solidFill>
                <a:latin typeface="Zen Kaku Gothic New"/>
                <a:ea typeface="Zen Kaku Gothic New"/>
                <a:cs typeface="Zen Kaku Gothic New"/>
              </a:rPr>
              <a:t>やデザイン全般業務の責任として関与。その後デザイン事務所を</a:t>
            </a:r>
          </a:p>
          <a:p>
            <a:pPr algn="l">
              <a:lnSpc>
                <a:spcPts val="1875"/>
              </a:lnSpc>
            </a:pPr>
            <a:r>
              <a:rPr lang="zh-CN" sz="1420" dirty="0">
                <a:solidFill>
                  <a:srgbClr val="484848"/>
                </a:solidFill>
                <a:latin typeface="Zen Kaku Gothic New"/>
                <a:ea typeface="Zen Kaku Gothic New"/>
                <a:cs typeface="Zen Kaku Gothic New"/>
              </a:rPr>
              <a:t>立ち上げ、飲食店を中心としたデザイン業務や美術館展示の</a:t>
            </a:r>
          </a:p>
          <a:p>
            <a:pPr algn="l">
              <a:lnSpc>
                <a:spcPts val="1875"/>
              </a:lnSpc>
            </a:pPr>
            <a:r>
              <a:rPr lang="zh-CN" sz="1420" dirty="0">
                <a:solidFill>
                  <a:srgbClr val="484848"/>
                </a:solidFill>
                <a:latin typeface="Zen Kaku Gothic New"/>
                <a:ea typeface="Zen Kaku Gothic New"/>
                <a:cs typeface="Zen Kaku Gothic New"/>
              </a:rPr>
              <a:t>アートコンテンツ開発などを行う。また、地域ブランディングにも</a:t>
            </a:r>
          </a:p>
          <a:p>
            <a:pPr algn="l">
              <a:lnSpc>
                <a:spcPts val="1875"/>
              </a:lnSpc>
            </a:pPr>
            <a:r>
              <a:rPr lang="zh-CN" sz="1420" dirty="0">
                <a:solidFill>
                  <a:srgbClr val="484848"/>
                </a:solidFill>
                <a:latin typeface="Zen Kaku Gothic New"/>
                <a:ea typeface="Zen Kaku Gothic New"/>
                <a:cs typeface="Zen Kaku Gothic New"/>
              </a:rPr>
              <a:t>注力し、市主催の企画運営業務を行なった。2018年10月『小中学生</a:t>
            </a:r>
          </a:p>
          <a:p>
            <a:pPr algn="l">
              <a:lnSpc>
                <a:spcPts val="1875"/>
              </a:lnSpc>
            </a:pPr>
            <a:r>
              <a:rPr lang="zh-CN" sz="1420" dirty="0">
                <a:solidFill>
                  <a:srgbClr val="484848"/>
                </a:solidFill>
                <a:latin typeface="Zen Kaku Gothic New"/>
                <a:ea typeface="Zen Kaku Gothic New"/>
                <a:cs typeface="Zen Kaku Gothic New"/>
              </a:rPr>
              <a:t>向けのプログラミング教育』に注目し、函館市で初めての小中学生</a:t>
            </a:r>
          </a:p>
          <a:p>
            <a:pPr algn="l">
              <a:lnSpc>
                <a:spcPts val="1875"/>
              </a:lnSpc>
            </a:pPr>
            <a:r>
              <a:rPr lang="zh-CN" sz="1420" dirty="0">
                <a:solidFill>
                  <a:srgbClr val="484848"/>
                </a:solidFill>
                <a:latin typeface="Zen Kaku Gothic New"/>
                <a:ea typeface="Zen Kaku Gothic New"/>
                <a:cs typeface="Zen Kaku Gothic New"/>
              </a:rPr>
              <a:t>向けプログラミングスクール『 D-SCHOOL北海道』を立ち上げて運営。</a:t>
            </a:r>
          </a:p>
          <a:p>
            <a:pPr algn="l">
              <a:lnSpc>
                <a:spcPts val="1875"/>
              </a:lnSpc>
            </a:pPr>
            <a:r>
              <a:rPr lang="zh-CN" sz="1420" dirty="0">
                <a:solidFill>
                  <a:srgbClr val="484848"/>
                </a:solidFill>
                <a:latin typeface="Zen Kaku Gothic New"/>
                <a:ea typeface="Zen Kaku Gothic New"/>
                <a:cs typeface="Zen Kaku Gothic New"/>
              </a:rPr>
              <a:t>その後北海道のドラッグストア『サッポロドラッグストアー』から</a:t>
            </a:r>
          </a:p>
          <a:p>
            <a:pPr algn="l">
              <a:lnSpc>
                <a:spcPts val="1875"/>
              </a:lnSpc>
            </a:pPr>
            <a:r>
              <a:rPr lang="zh-CN" sz="1420" dirty="0">
                <a:solidFill>
                  <a:srgbClr val="484848"/>
                </a:solidFill>
                <a:latin typeface="Zen Kaku Gothic New"/>
                <a:ea typeface="Zen Kaku Gothic New"/>
                <a:cs typeface="Zen Kaku Gothic New"/>
              </a:rPr>
              <a:t>スクールの買収を受け、教育を専門とするグループ会社『株式会社</a:t>
            </a:r>
          </a:p>
          <a:p>
            <a:pPr algn="l">
              <a:lnSpc>
                <a:spcPts val="1875"/>
              </a:lnSpc>
            </a:pPr>
            <a:r>
              <a:rPr lang="zh-CN" sz="1420" dirty="0">
                <a:solidFill>
                  <a:srgbClr val="484848"/>
                </a:solidFill>
                <a:latin typeface="Zen Kaku Gothic New"/>
                <a:ea typeface="Zen Kaku Gothic New"/>
                <a:cs typeface="Zen Kaku Gothic New"/>
              </a:rPr>
              <a:t>シーラクンス』にて技術開発責任者として運営。スクール設計・運営、</a:t>
            </a:r>
          </a:p>
          <a:p>
            <a:pPr algn="l">
              <a:lnSpc>
                <a:spcPts val="1875"/>
              </a:lnSpc>
            </a:pPr>
            <a:r>
              <a:rPr lang="zh-CN" sz="1420" dirty="0">
                <a:solidFill>
                  <a:srgbClr val="484848"/>
                </a:solidFill>
                <a:latin typeface="Zen Kaku Gothic New"/>
                <a:ea typeface="Zen Kaku Gothic New"/>
                <a:cs typeface="Zen Kaku Gothic New"/>
              </a:rPr>
              <a:t>20以上の自治体連携（イベントや出張教室運営）、大人向け</a:t>
            </a:r>
          </a:p>
          <a:p>
            <a:pPr algn="l">
              <a:lnSpc>
                <a:spcPts val="1875"/>
              </a:lnSpc>
            </a:pPr>
            <a:r>
              <a:rPr lang="zh-CN" sz="1420" dirty="0">
                <a:solidFill>
                  <a:srgbClr val="484848"/>
                </a:solidFill>
                <a:latin typeface="Zen Kaku Gothic New"/>
                <a:ea typeface="Zen Kaku Gothic New"/>
                <a:cs typeface="Zen Kaku Gothic New"/>
              </a:rPr>
              <a:t>プログラミングスクールメンターなどさまざまな『次世代IT教育』に</a:t>
            </a:r>
          </a:p>
          <a:p>
            <a:pPr algn="l">
              <a:lnSpc>
                <a:spcPts val="1875"/>
              </a:lnSpc>
            </a:pPr>
            <a:r>
              <a:rPr lang="zh-CN" sz="1420" dirty="0">
                <a:solidFill>
                  <a:srgbClr val="484848"/>
                </a:solidFill>
                <a:latin typeface="Zen Kaku Gothic New"/>
                <a:ea typeface="Zen Kaku Gothic New"/>
                <a:cs typeface="Zen Kaku Gothic New"/>
              </a:rPr>
              <a:t>取り組む。Dify公式資料の日本語翻訳や、SecondMeアンバサダーなど</a:t>
            </a:r>
          </a:p>
          <a:p>
            <a:pPr algn="l">
              <a:lnSpc>
                <a:spcPts val="1875"/>
              </a:lnSpc>
            </a:pPr>
            <a:r>
              <a:rPr lang="zh-CN" sz="1420" dirty="0">
                <a:solidFill>
                  <a:srgbClr val="484848"/>
                </a:solidFill>
                <a:latin typeface="Zen Kaku Gothic New"/>
                <a:ea typeface="Zen Kaku Gothic New"/>
                <a:cs typeface="Zen Kaku Gothic New"/>
              </a:rPr>
              <a:t>生成AI最新トレンドに注力。</a:t>
            </a:r>
          </a:p>
        </p:txBody>
      </p:sp>
      <p:sp>
        <p:nvSpPr>
          <p:cNvPr id="13" name="Rectangle 13"/>
          <p:cNvSpPr/>
          <p:nvPr/>
        </p:nvSpPr>
        <p:spPr>
          <a:xfrm>
            <a:off x="6572250" y="1123950"/>
            <a:ext cx="19050" cy="5448300"/>
          </a:xfrm>
          <a:prstGeom prst="rect">
            <a:avLst/>
          </a:prstGeom>
          <a:solidFill>
            <a:srgbClr val="E3E7EA"/>
          </a:solidFill>
          <a:ln>
            <a:noFill/>
          </a:ln>
        </p:spPr>
      </p:sp>
      <p:sp>
        <p:nvSpPr>
          <p:cNvPr id="14" name="TextBox 14"/>
          <p:cNvSpPr txBox="1"/>
          <p:nvPr/>
        </p:nvSpPr>
        <p:spPr>
          <a:xfrm>
            <a:off x="6812280" y="12287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得意領域</a:t>
            </a:r>
          </a:p>
        </p:txBody>
      </p:sp>
      <p:sp>
        <p:nvSpPr>
          <p:cNvPr id="15" name="TextBox 15"/>
          <p:cNvSpPr txBox="1"/>
          <p:nvPr/>
        </p:nvSpPr>
        <p:spPr>
          <a:xfrm>
            <a:off x="6812661" y="1522571"/>
            <a:ext cx="50437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・生成AIをはじめとした世界最先端トレンド</a:t>
            </a:r>
          </a:p>
        </p:txBody>
      </p:sp>
      <p:sp>
        <p:nvSpPr>
          <p:cNvPr id="16" name="TextBox 16"/>
          <p:cNvSpPr txBox="1"/>
          <p:nvPr/>
        </p:nvSpPr>
        <p:spPr>
          <a:xfrm>
            <a:off x="6812661" y="1760696"/>
            <a:ext cx="52971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・生成AIを用いた新規事業の開発、運営、補助</a:t>
            </a:r>
          </a:p>
        </p:txBody>
      </p:sp>
      <p:sp>
        <p:nvSpPr>
          <p:cNvPr id="17" name="TextBox 17"/>
          <p:cNvSpPr txBox="1"/>
          <p:nvPr/>
        </p:nvSpPr>
        <p:spPr>
          <a:xfrm>
            <a:off x="6812661" y="1998821"/>
            <a:ext cx="2837688"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・アプリケーション開発/</a:t>
            </a:r>
          </a:p>
          <a:p>
            <a:pPr algn="l">
              <a:lnSpc>
                <a:spcPts val="1875"/>
              </a:lnSpc>
            </a:pPr>
            <a:r>
              <a:rPr lang="zh-CN" sz="1420" dirty="0">
                <a:solidFill>
                  <a:srgbClr val="484848"/>
                </a:solidFill>
                <a:latin typeface="Zen Kaku Gothic New"/>
                <a:ea typeface="Zen Kaku Gothic New"/>
                <a:cs typeface="Zen Kaku Gothic New"/>
              </a:rPr>
              <a:t>自動化プログラム環境構築</a:t>
            </a:r>
          </a:p>
        </p:txBody>
      </p:sp>
      <p:sp>
        <p:nvSpPr>
          <p:cNvPr id="18" name="TextBox 18"/>
          <p:cNvSpPr txBox="1"/>
          <p:nvPr/>
        </p:nvSpPr>
        <p:spPr>
          <a:xfrm>
            <a:off x="6812661" y="24750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・教育（大学講師、研修、スクール運営など）</a:t>
            </a:r>
          </a:p>
        </p:txBody>
      </p:sp>
      <p:sp>
        <p:nvSpPr>
          <p:cNvPr id="19" name="TextBox 19"/>
          <p:cNvSpPr txBox="1"/>
          <p:nvPr/>
        </p:nvSpPr>
        <p:spPr>
          <a:xfrm>
            <a:off x="6812280" y="28098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実績</a:t>
            </a:r>
          </a:p>
        </p:txBody>
      </p:sp>
      <p:sp>
        <p:nvSpPr>
          <p:cNvPr id="20" name="TextBox 20"/>
          <p:cNvSpPr txBox="1"/>
          <p:nvPr/>
        </p:nvSpPr>
        <p:spPr>
          <a:xfrm>
            <a:off x="6812661" y="3103721"/>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・生成AI研修</a:t>
            </a:r>
          </a:p>
        </p:txBody>
      </p:sp>
      <p:sp>
        <p:nvSpPr>
          <p:cNvPr id="21" name="TextBox 21"/>
          <p:cNvSpPr txBox="1"/>
          <p:nvPr/>
        </p:nvSpPr>
        <p:spPr>
          <a:xfrm>
            <a:off x="6812661" y="3341846"/>
            <a:ext cx="3508200"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・大手企業、外資、教育機関</a:t>
            </a:r>
          </a:p>
          <a:p>
            <a:pPr algn="l">
              <a:lnSpc>
                <a:spcPts val="1875"/>
              </a:lnSpc>
            </a:pPr>
            <a:r>
              <a:rPr lang="zh-CN" sz="1420" dirty="0">
                <a:solidFill>
                  <a:srgbClr val="484848"/>
                </a:solidFill>
                <a:latin typeface="Zen Kaku Gothic New"/>
                <a:ea typeface="Zen Kaku Gothic New"/>
                <a:cs typeface="Zen Kaku Gothic New"/>
              </a:rPr>
              <a:t>（小中高大）でのITトレンド講演</a:t>
            </a:r>
          </a:p>
        </p:txBody>
      </p:sp>
      <p:sp>
        <p:nvSpPr>
          <p:cNvPr id="22" name="TextBox 22"/>
          <p:cNvSpPr txBox="1"/>
          <p:nvPr/>
        </p:nvSpPr>
        <p:spPr>
          <a:xfrm>
            <a:off x="6812661" y="3818096"/>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・自治体と連携した地域教育実績</a:t>
            </a:r>
          </a:p>
        </p:txBody>
      </p:sp>
      <p:sp>
        <p:nvSpPr>
          <p:cNvPr id="23" name="TextBox 23"/>
          <p:cNvSpPr txBox="1"/>
          <p:nvPr/>
        </p:nvSpPr>
        <p:spPr>
          <a:xfrm>
            <a:off x="6812661" y="40562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・上場企業社員対象のリスキリング支援</a:t>
            </a:r>
          </a:p>
        </p:txBody>
      </p:sp>
      <p:sp>
        <p:nvSpPr>
          <p:cNvPr id="24" name="TextBox 24"/>
          <p:cNvSpPr txBox="1"/>
          <p:nvPr/>
        </p:nvSpPr>
        <p:spPr>
          <a:xfrm>
            <a:off x="6812280" y="43910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メッセージ</a:t>
            </a:r>
          </a:p>
        </p:txBody>
      </p:sp>
      <p:sp>
        <p:nvSpPr>
          <p:cNvPr id="25" name="TextBox 25"/>
          <p:cNvSpPr txBox="1"/>
          <p:nvPr/>
        </p:nvSpPr>
        <p:spPr>
          <a:xfrm>
            <a:off x="6812661" y="4684871"/>
            <a:ext cx="4484560" cy="1231202"/>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みなさんがこれから生成AIをパートナーに</a:t>
            </a:r>
          </a:p>
          <a:p>
            <a:pPr algn="l">
              <a:lnSpc>
                <a:spcPts val="1875"/>
              </a:lnSpc>
            </a:pPr>
            <a:r>
              <a:rPr lang="zh-CN" sz="1420" dirty="0">
                <a:solidFill>
                  <a:srgbClr val="484848"/>
                </a:solidFill>
                <a:latin typeface="Zen Kaku Gothic New"/>
                <a:ea typeface="Zen Kaku Gothic New"/>
                <a:cs typeface="Zen Kaku Gothic New"/>
              </a:rPr>
              <a:t>新しい時代を生きていけるように、</a:t>
            </a:r>
          </a:p>
          <a:p>
            <a:pPr algn="l">
              <a:lnSpc>
                <a:spcPts val="1875"/>
              </a:lnSpc>
            </a:pPr>
            <a:r>
              <a:rPr lang="zh-CN" sz="1420" dirty="0">
                <a:solidFill>
                  <a:srgbClr val="484848"/>
                </a:solidFill>
                <a:latin typeface="Zen Kaku Gothic New"/>
                <a:ea typeface="Zen Kaku Gothic New"/>
                <a:cs typeface="Zen Kaku Gothic New"/>
              </a:rPr>
              <a:t>3日間全力でサポートしていきます！</a:t>
            </a:r>
          </a:p>
          <a:p>
            <a:pPr algn="l">
              <a:lnSpc>
                <a:spcPts val="1875"/>
              </a:lnSpc>
            </a:pPr>
            <a:r>
              <a:rPr lang="zh-CN" sz="1420" dirty="0">
                <a:solidFill>
                  <a:srgbClr val="484848"/>
                </a:solidFill>
                <a:latin typeface="Zen Kaku Gothic New"/>
                <a:ea typeface="Zen Kaku Gothic New"/>
                <a:cs typeface="Zen Kaku Gothic New"/>
              </a:rPr>
              <a:t>なにかご不明点などありましたら、</a:t>
            </a:r>
          </a:p>
          <a:p>
            <a:pPr algn="l">
              <a:lnSpc>
                <a:spcPts val="1875"/>
              </a:lnSpc>
            </a:pPr>
            <a:r>
              <a:rPr lang="zh-CN" sz="1420" dirty="0">
                <a:solidFill>
                  <a:srgbClr val="484848"/>
                </a:solidFill>
                <a:latin typeface="Zen Kaku Gothic New"/>
                <a:ea typeface="Zen Kaku Gothic New"/>
                <a:cs typeface="Zen Kaku Gothic New"/>
              </a:rPr>
              <a:t>講師陣になんでも気軽にご質問ください。</a:t>
            </a:r>
          </a:p>
        </p:txBody>
      </p:sp>
      <p:sp>
        <p:nvSpPr>
          <p:cNvPr id="26" name="TextBox 26"/>
          <p:cNvSpPr txBox="1"/>
          <p:nvPr/>
        </p:nvSpPr>
        <p:spPr>
          <a:xfrm>
            <a:off x="6812661" y="5885021"/>
            <a:ext cx="4708065" cy="754952"/>
          </a:xfrm>
          <a:prstGeom prst="rect">
            <a:avLst/>
          </a:prstGeom>
          <a:noFill/>
          <a:ln>
            <a:noFill/>
          </a:ln>
        </p:spPr>
        <p:txBody>
          <a:bodyPr wrap="square" lIns="0" tIns="0" rIns="0" bIns="0" anchor="t" anchorCtr="0"/>
          <a:lstStyle/>
          <a:p>
            <a:pPr algn="l">
              <a:lnSpc>
                <a:spcPts val="1875"/>
              </a:lnSpc>
            </a:pPr>
            <a:r>
              <a:rPr lang="en-US" sz="1420" dirty="0">
                <a:solidFill>
                  <a:srgbClr val="264DBF"/>
                </a:solidFill>
                <a:latin typeface="Zen Kaku Gothic New"/>
                <a:ea typeface="Zen Kaku Gothic New"/>
                <a:cs typeface="Zen Kaku Gothic New"/>
              </a:rPr>
              <a:t>#ClaudeCode #Codex #Cursor #Antigravity</a:t>
            </a:r>
          </a:p>
          <a:p>
            <a:pPr algn="l">
              <a:lnSpc>
                <a:spcPts val="1875"/>
              </a:lnSpc>
            </a:pPr>
            <a:r>
              <a:rPr lang="zh-CN" sz="1420" dirty="0">
                <a:solidFill>
                  <a:srgbClr val="264DBF"/>
                </a:solidFill>
                <a:latin typeface="Zen Kaku Gothic New"/>
                <a:ea typeface="Zen Kaku Gothic New"/>
                <a:cs typeface="Zen Kaku Gothic New"/>
              </a:rPr>
              <a:t>#全国統一生成AI活用技能試験S1</a:t>
            </a:r>
          </a:p>
          <a:p>
            <a:pPr algn="l">
              <a:lnSpc>
                <a:spcPts val="1875"/>
              </a:lnSpc>
            </a:pPr>
            <a:r>
              <a:rPr lang="zh-CN" sz="1420" dirty="0">
                <a:solidFill>
                  <a:srgbClr val="264DBF"/>
                </a:solidFill>
                <a:latin typeface="Zen Kaku Gothic New"/>
                <a:ea typeface="Zen Kaku Gothic New"/>
                <a:cs typeface="Zen Kaku Gothic New"/>
              </a:rPr>
              <a:t>#生成AIパスポート #G検定</a:t>
            </a:r>
          </a:p>
        </p:txBody>
      </p:sp>
      <p:pic>
        <p:nvPicPr>
          <p:cNvPr id="27" name="Image 27"/>
          <p:cNvPicPr>
            <a:picLocks noChangeAspect="1"/>
          </p:cNvPicPr>
          <p:nvPr/>
        </p:nvPicPr>
        <p:blipFill>
          <a:blip r:embed="rId3"/>
          <a:stretch>
            <a:fillRect/>
          </a:stretch>
        </p:blipFill>
        <p:spPr>
          <a:xfrm>
            <a:off x="232894" y="6486525"/>
            <a:ext cx="734363" cy="190500"/>
          </a:xfrm>
          <a:prstGeom prst="rect">
            <a:avLst/>
          </a:prstGeom>
        </p:spPr>
      </p:pic>
      <p:sp>
        <p:nvSpPr>
          <p:cNvPr id="28" name="TextBox 28"/>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9" name="TextBox 29"/>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a:t>
            </a:r>
          </a:p>
        </p:txBody>
      </p:sp>
    </p:spTree>
  </p:cSld>
  <p:clrMapOvr>
    <a:masterClrMapping/>
  </p:clrMapOvr>
  <p:transition xmlns:p14="http://schemas.microsoft.com/office/powerpoint/2010/main" p14:dur="4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6255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 D3-2 ログからの原因特定</a:t>
            </a:r>
          </a:p>
        </p:txBody>
      </p:sp>
      <p:sp>
        <p:nvSpPr>
          <p:cNvPr id="7" name="TextBox 7"/>
          <p:cNvSpPr txBox="1"/>
          <p:nvPr/>
        </p:nvSpPr>
        <p:spPr>
          <a:xfrm>
            <a:off x="10310241" y="698182"/>
            <a:ext cx="1051941" cy="322707"/>
          </a:xfrm>
          <a:prstGeom prst="rect">
            <a:avLst/>
          </a:prstGeom>
          <a:noFill/>
          <a:ln>
            <a:noFill/>
          </a:ln>
        </p:spPr>
        <p:txBody>
          <a:bodyPr wrap="none" lIns="0" tIns="0" rIns="0" bIns="0" anchor="t" anchorCtr="0">
            <a:spAutoFit/>
          </a:bodyPr>
          <a:lstStyle/>
          <a:p>
            <a:pPr algn="r"/>
            <a:r>
              <a:rPr lang="en-US" sz="1650" dirty="0">
                <a:solidFill>
                  <a:srgbClr val="484848"/>
                </a:solidFill>
                <a:latin typeface="Zen Kaku Gothic New"/>
                <a:ea typeface="Zen Kaku Gothic New"/>
                <a:cs typeface="Zen Kaku Gothic New"/>
              </a:rPr>
              <a:t>[35min]</a:t>
            </a:r>
          </a:p>
        </p:txBody>
      </p:sp>
      <p:sp>
        <p:nvSpPr>
          <p:cNvPr id="8" name="Rectangle 8"/>
          <p:cNvSpPr/>
          <p:nvPr/>
        </p:nvSpPr>
        <p:spPr>
          <a:xfrm>
            <a:off x="2000250" y="1028700"/>
            <a:ext cx="9582150" cy="19050"/>
          </a:xfrm>
          <a:prstGeom prst="rect">
            <a:avLst/>
          </a:prstGeom>
          <a:solidFill>
            <a:srgbClr val="2F72DC"/>
          </a:solidFill>
          <a:ln>
            <a:noFill/>
          </a:ln>
        </p:spPr>
      </p:sp>
      <p:sp>
        <p:nvSpPr>
          <p:cNvPr id="9" name="TextBox 9"/>
          <p:cNvSpPr txBox="1"/>
          <p:nvPr/>
        </p:nvSpPr>
        <p:spPr>
          <a:xfrm>
            <a:off x="597027" y="1466374"/>
            <a:ext cx="1012935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原因を名指しし、</a:t>
            </a:r>
            <a:r>
              <a:rPr lang="zh-CN" sz="2480" b="1" dirty="0">
                <a:solidFill>
                  <a:srgbClr val="264DBF"/>
                </a:solidFill>
                <a:latin typeface="Zen Kaku Gothic New"/>
                <a:ea typeface="Zen Kaku Gothic New"/>
                <a:cs typeface="Zen Kaku Gothic New"/>
              </a:rPr>
              <a:t>対策2方向</a:t>
            </a:r>
            <a:r>
              <a:rPr lang="zh-CN" sz="2480" b="1" dirty="0">
                <a:solidFill>
                  <a:srgbClr val="000000"/>
                </a:solidFill>
                <a:latin typeface="Zen Kaku Gothic New"/>
                <a:ea typeface="Zen Kaku Gothic New"/>
                <a:cs typeface="Zen Kaku Gothic New"/>
              </a:rPr>
              <a:t>の効き先まで言える状態</a:t>
            </a:r>
          </a:p>
        </p:txBody>
      </p:sp>
      <p:sp>
        <p:nvSpPr>
          <p:cNvPr id="10" name="Rectangle 10"/>
          <p:cNvSpPr/>
          <p:nvPr/>
        </p:nvSpPr>
        <p:spPr>
          <a:xfrm>
            <a:off x="609600" y="2171700"/>
            <a:ext cx="5334000" cy="1619250"/>
          </a:xfrm>
          <a:prstGeom prst="roundRect">
            <a:avLst>
              <a:gd name="adj" fmla="val 4706"/>
            </a:avLst>
          </a:prstGeom>
          <a:solidFill>
            <a:srgbClr val="F7F9FA"/>
          </a:solidFill>
          <a:ln>
            <a:noFill/>
          </a:ln>
        </p:spPr>
      </p:sp>
      <p:sp>
        <p:nvSpPr>
          <p:cNvPr id="11" name="TextBox 11"/>
          <p:cNvSpPr txBox="1"/>
          <p:nvPr/>
        </p:nvSpPr>
        <p:spPr>
          <a:xfrm>
            <a:off x="830580" y="233362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さわる</a:t>
            </a:r>
          </a:p>
        </p:txBody>
      </p:sp>
      <p:sp>
        <p:nvSpPr>
          <p:cNvPr id="12" name="TextBox 12"/>
          <p:cNvSpPr txBox="1"/>
          <p:nvPr/>
        </p:nvSpPr>
        <p:spPr>
          <a:xfrm>
            <a:off x="830961" y="27036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読む</a:t>
            </a:r>
          </a:p>
        </p:txBody>
      </p:sp>
      <p:sp>
        <p:nvSpPr>
          <p:cNvPr id="13" name="TextBox 13"/>
          <p:cNvSpPr txBox="1"/>
          <p:nvPr/>
        </p:nvSpPr>
        <p:spPr>
          <a:xfrm>
            <a:off x="830961" y="2970371"/>
            <a:ext cx="423753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exercises/day3/application-slow.log</a:t>
            </a:r>
          </a:p>
        </p:txBody>
      </p:sp>
      <p:sp>
        <p:nvSpPr>
          <p:cNvPr id="14" name="TextBox 14"/>
          <p:cNvSpPr txBox="1"/>
          <p:nvPr/>
        </p:nvSpPr>
        <p:spPr>
          <a:xfrm>
            <a:off x="830961" y="33132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書く</a:t>
            </a:r>
          </a:p>
        </p:txBody>
      </p:sp>
      <p:sp>
        <p:nvSpPr>
          <p:cNvPr id="15" name="TextBox 15"/>
          <p:cNvSpPr txBox="1"/>
          <p:nvPr/>
        </p:nvSpPr>
        <p:spPr>
          <a:xfrm>
            <a:off x="1554861" y="3313271"/>
            <a:ext cx="22612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分析メモ1本（任意）</a:t>
            </a:r>
          </a:p>
        </p:txBody>
      </p:sp>
      <p:sp>
        <p:nvSpPr>
          <p:cNvPr id="16" name="Rectangle 16"/>
          <p:cNvSpPr/>
          <p:nvPr/>
        </p:nvSpPr>
        <p:spPr>
          <a:xfrm>
            <a:off x="609600" y="3981450"/>
            <a:ext cx="5334000" cy="2000250"/>
          </a:xfrm>
          <a:prstGeom prst="roundRect">
            <a:avLst>
              <a:gd name="adj" fmla="val 3810"/>
            </a:avLst>
          </a:prstGeom>
          <a:solidFill>
            <a:srgbClr val="EEF6F7"/>
          </a:solidFill>
          <a:ln>
            <a:noFill/>
          </a:ln>
        </p:spPr>
      </p:sp>
      <p:sp>
        <p:nvSpPr>
          <p:cNvPr id="17" name="TextBox 17"/>
          <p:cNvSpPr txBox="1"/>
          <p:nvPr/>
        </p:nvSpPr>
        <p:spPr>
          <a:xfrm>
            <a:off x="830580" y="41433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できたら</a:t>
            </a:r>
          </a:p>
        </p:txBody>
      </p:sp>
      <p:sp>
        <p:nvSpPr>
          <p:cNvPr id="18" name="TextBox 18"/>
          <p:cNvSpPr txBox="1"/>
          <p:nvPr/>
        </p:nvSpPr>
        <p:spPr>
          <a:xfrm>
            <a:off x="830961" y="4513421"/>
            <a:ext cx="4696301" cy="14217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N+1 の根拠を1つ以上あげた</a:t>
            </a:r>
          </a:p>
          <a:p>
            <a:pPr algn="l">
              <a:lnSpc>
                <a:spcPts val="2250"/>
              </a:lnSpc>
            </a:pPr>
            <a:r>
              <a:rPr lang="zh-CN" sz="1420" dirty="0">
                <a:solidFill>
                  <a:srgbClr val="484848"/>
                </a:solidFill>
                <a:latin typeface="Zen Kaku Gothic New"/>
                <a:ea typeface="Zen Kaku Gothic New"/>
                <a:cs typeface="Zen Kaku Gothic New"/>
              </a:rPr>
              <a:t>OutOfMemoryError と時系列を結びつけた</a:t>
            </a:r>
          </a:p>
          <a:p>
            <a:pPr algn="l">
              <a:lnSpc>
                <a:spcPts val="2250"/>
              </a:lnSpc>
            </a:pPr>
            <a:r>
              <a:rPr lang="zh-CN" sz="1420" dirty="0">
                <a:solidFill>
                  <a:srgbClr val="484848"/>
                </a:solidFill>
                <a:latin typeface="Zen Kaku Gothic New"/>
                <a:ea typeface="Zen Kaku Gothic New"/>
                <a:cs typeface="Zen Kaku Gothic New"/>
              </a:rPr>
              <a:t>対策を2方向あげた</a:t>
            </a:r>
          </a:p>
          <a:p>
            <a:pPr algn="l">
              <a:lnSpc>
                <a:spcPts val="2250"/>
              </a:lnSpc>
            </a:pPr>
            <a:r>
              <a:rPr lang="zh-CN" sz="1420" dirty="0">
                <a:solidFill>
                  <a:srgbClr val="484848"/>
                </a:solidFill>
                <a:latin typeface="Zen Kaku Gothic New"/>
                <a:ea typeface="Zen Kaku Gothic New"/>
                <a:cs typeface="Zen Kaku Gothic New"/>
              </a:rPr>
              <a:t>どちらに効くかを分けた</a:t>
            </a:r>
          </a:p>
          <a:p>
            <a:pPr algn="l">
              <a:lnSpc>
                <a:spcPts val="2250"/>
              </a:lnSpc>
            </a:pPr>
            <a:r>
              <a:rPr lang="zh-CN" sz="1420" dirty="0">
                <a:solidFill>
                  <a:srgbClr val="484848"/>
                </a:solidFill>
                <a:latin typeface="Zen Kaku Gothic New"/>
                <a:ea typeface="Zen Kaku Gothic New"/>
                <a:cs typeface="Zen Kaku Gothic New"/>
              </a:rPr>
              <a:t>open-in-view に触れた</a:t>
            </a:r>
          </a:p>
        </p:txBody>
      </p:sp>
      <p:sp>
        <p:nvSpPr>
          <p:cNvPr id="19" name="Rectangle 19"/>
          <p:cNvSpPr/>
          <p:nvPr/>
        </p:nvSpPr>
        <p:spPr>
          <a:xfrm>
            <a:off x="6248400" y="2171700"/>
            <a:ext cx="5334000" cy="3810000"/>
          </a:xfrm>
          <a:prstGeom prst="roundRect">
            <a:avLst>
              <a:gd name="adj" fmla="val 2000"/>
            </a:avLst>
          </a:prstGeom>
          <a:solidFill>
            <a:srgbClr val="F7F9FA"/>
          </a:solidFill>
          <a:ln>
            <a:noFill/>
          </a:ln>
        </p:spPr>
      </p:sp>
      <p:sp>
        <p:nvSpPr>
          <p:cNvPr id="20" name="TextBox 20"/>
          <p:cNvSpPr txBox="1"/>
          <p:nvPr/>
        </p:nvSpPr>
        <p:spPr>
          <a:xfrm>
            <a:off x="6469380" y="23336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流れ</a:t>
            </a:r>
          </a:p>
        </p:txBody>
      </p:sp>
      <p:sp>
        <p:nvSpPr>
          <p:cNvPr id="21" name="Ellipse 21"/>
          <p:cNvSpPr/>
          <p:nvPr/>
        </p:nvSpPr>
        <p:spPr>
          <a:xfrm>
            <a:off x="6362700" y="2800350"/>
            <a:ext cx="304800" cy="304800"/>
          </a:xfrm>
          <a:prstGeom prst="ellipse">
            <a:avLst/>
          </a:prstGeom>
          <a:solidFill>
            <a:srgbClr val="47BCC6"/>
          </a:solidFill>
          <a:ln>
            <a:noFill/>
          </a:ln>
        </p:spPr>
      </p:sp>
      <p:sp>
        <p:nvSpPr>
          <p:cNvPr id="22" name="TextBox 22"/>
          <p:cNvSpPr txBox="1"/>
          <p:nvPr/>
        </p:nvSpPr>
        <p:spPr>
          <a:xfrm>
            <a:off x="6439928" y="2865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3" name="TextBox 23"/>
          <p:cNvSpPr txBox="1"/>
          <p:nvPr/>
        </p:nvSpPr>
        <p:spPr>
          <a:xfrm>
            <a:off x="6812661" y="2856071"/>
            <a:ext cx="27318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自分の目でログを1回追う</a:t>
            </a:r>
          </a:p>
        </p:txBody>
      </p:sp>
      <p:sp>
        <p:nvSpPr>
          <p:cNvPr id="24" name="Ellipse 24"/>
          <p:cNvSpPr/>
          <p:nvPr/>
        </p:nvSpPr>
        <p:spPr>
          <a:xfrm>
            <a:off x="6362700" y="3409950"/>
            <a:ext cx="304800" cy="304800"/>
          </a:xfrm>
          <a:prstGeom prst="ellipse">
            <a:avLst/>
          </a:prstGeom>
          <a:solidFill>
            <a:srgbClr val="47BCC6"/>
          </a:solidFill>
          <a:ln>
            <a:noFill/>
          </a:ln>
        </p:spPr>
      </p:sp>
      <p:sp>
        <p:nvSpPr>
          <p:cNvPr id="25" name="TextBox 25"/>
          <p:cNvSpPr txBox="1"/>
          <p:nvPr/>
        </p:nvSpPr>
        <p:spPr>
          <a:xfrm>
            <a:off x="6439928" y="3475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6" name="TextBox 26"/>
          <p:cNvSpPr txBox="1"/>
          <p:nvPr/>
        </p:nvSpPr>
        <p:spPr>
          <a:xfrm>
            <a:off x="6812661" y="3465671"/>
            <a:ext cx="41113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分析だけと添えて Claude Code に渡す</a:t>
            </a:r>
          </a:p>
        </p:txBody>
      </p:sp>
      <p:sp>
        <p:nvSpPr>
          <p:cNvPr id="27" name="Ellipse 27"/>
          <p:cNvSpPr/>
          <p:nvPr/>
        </p:nvSpPr>
        <p:spPr>
          <a:xfrm>
            <a:off x="6362700" y="4019550"/>
            <a:ext cx="304800" cy="304800"/>
          </a:xfrm>
          <a:prstGeom prst="ellipse">
            <a:avLst/>
          </a:prstGeom>
          <a:solidFill>
            <a:srgbClr val="47BCC6"/>
          </a:solidFill>
          <a:ln>
            <a:noFill/>
          </a:ln>
        </p:spPr>
      </p:sp>
      <p:sp>
        <p:nvSpPr>
          <p:cNvPr id="28" name="TextBox 28"/>
          <p:cNvSpPr txBox="1"/>
          <p:nvPr/>
        </p:nvSpPr>
        <p:spPr>
          <a:xfrm>
            <a:off x="6439928" y="4084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9" name="TextBox 29"/>
          <p:cNvSpPr txBox="1"/>
          <p:nvPr/>
        </p:nvSpPr>
        <p:spPr>
          <a:xfrm>
            <a:off x="6812661" y="4075271"/>
            <a:ext cx="453880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JOIN FETCH 案と @EntityGraph 案を比較</a:t>
            </a:r>
          </a:p>
        </p:txBody>
      </p:sp>
      <p:sp>
        <p:nvSpPr>
          <p:cNvPr id="30" name="Ellipse 30"/>
          <p:cNvSpPr/>
          <p:nvPr/>
        </p:nvSpPr>
        <p:spPr>
          <a:xfrm>
            <a:off x="6362700" y="4629150"/>
            <a:ext cx="304800" cy="304800"/>
          </a:xfrm>
          <a:prstGeom prst="ellipse">
            <a:avLst/>
          </a:prstGeom>
          <a:solidFill>
            <a:srgbClr val="47BCC6"/>
          </a:solidFill>
          <a:ln>
            <a:noFill/>
          </a:ln>
        </p:spPr>
      </p:sp>
      <p:sp>
        <p:nvSpPr>
          <p:cNvPr id="31" name="TextBox 31"/>
          <p:cNvSpPr txBox="1"/>
          <p:nvPr/>
        </p:nvSpPr>
        <p:spPr>
          <a:xfrm>
            <a:off x="6439928" y="4694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2" name="TextBox 32"/>
          <p:cNvSpPr txBox="1"/>
          <p:nvPr/>
        </p:nvSpPr>
        <p:spPr>
          <a:xfrm>
            <a:off x="6812661" y="4684871"/>
            <a:ext cx="377875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自分のメモと突き合わせて差を見る</a:t>
            </a:r>
          </a:p>
        </p:txBody>
      </p:sp>
      <p:sp>
        <p:nvSpPr>
          <p:cNvPr id="33" name="TextBox 33"/>
          <p:cNvSpPr txBox="1"/>
          <p:nvPr/>
        </p:nvSpPr>
        <p:spPr>
          <a:xfrm>
            <a:off x="6469761" y="5370671"/>
            <a:ext cx="471982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コードは変更しません。この演習で作るのは</a:t>
            </a:r>
          </a:p>
          <a:p>
            <a:pPr algn="l">
              <a:lnSpc>
                <a:spcPts val="2250"/>
              </a:lnSpc>
            </a:pPr>
            <a:r>
              <a:rPr lang="zh-CN" sz="1420" dirty="0">
                <a:solidFill>
                  <a:srgbClr val="484848"/>
                </a:solidFill>
                <a:latin typeface="Zen Kaku Gothic New"/>
                <a:ea typeface="Zen Kaku Gothic New"/>
                <a:cs typeface="Zen Kaku Gothic New"/>
              </a:rPr>
              <a:t>分析の言葉だけです。</a:t>
            </a:r>
          </a:p>
        </p:txBody>
      </p:sp>
      <p:sp>
        <p:nvSpPr>
          <p:cNvPr id="34" name="TextBox 34"/>
          <p:cNvSpPr txBox="1"/>
          <p:nvPr/>
        </p:nvSpPr>
        <p:spPr>
          <a:xfrm>
            <a:off x="602361" y="6189821"/>
            <a:ext cx="528447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詳細は教材サイトの D3-2 カードにあります。</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30</a:t>
            </a:r>
          </a:p>
        </p:txBody>
      </p:sp>
    </p:spTree>
  </p:cSld>
  <p:clrMapOvr>
    <a:masterClrMapping/>
  </p:clrMapOvr>
  <p:transition xmlns:p14="http://schemas.microsoft.com/office/powerpoint/2010/main" p14:dur="4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7352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D3-2 の答え合わせ</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1039834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自分のメモと AI の回答で、</a:t>
            </a:r>
            <a:r>
              <a:rPr lang="zh-CN" sz="2480" b="1" dirty="0">
                <a:solidFill>
                  <a:srgbClr val="264DBF"/>
                </a:solidFill>
                <a:latin typeface="Zen Kaku Gothic New"/>
                <a:ea typeface="Zen Kaku Gothic New"/>
                <a:cs typeface="Zen Kaku Gothic New"/>
              </a:rPr>
              <a:t>見落とし</a:t>
            </a:r>
            <a:r>
              <a:rPr lang="zh-CN" sz="2480" b="1" dirty="0">
                <a:solidFill>
                  <a:srgbClr val="000000"/>
                </a:solidFill>
                <a:latin typeface="Zen Kaku Gothic New"/>
                <a:ea typeface="Zen Kaku Gothic New"/>
                <a:cs typeface="Zen Kaku Gothic New"/>
              </a:rPr>
              <a:t>の突き合わせ</a:t>
            </a:r>
          </a:p>
        </p:txBody>
      </p:sp>
      <p:sp>
        <p:nvSpPr>
          <p:cNvPr id="9" name="Rectangle 9"/>
          <p:cNvSpPr/>
          <p:nvPr/>
        </p:nvSpPr>
        <p:spPr>
          <a:xfrm>
            <a:off x="609600" y="2152650"/>
            <a:ext cx="5334000" cy="3238500"/>
          </a:xfrm>
          <a:prstGeom prst="roundRect">
            <a:avLst>
              <a:gd name="adj" fmla="val 2353"/>
            </a:avLst>
          </a:prstGeom>
          <a:solidFill>
            <a:srgbClr val="F2F4F8"/>
          </a:solidFill>
          <a:ln w="14288">
            <a:solidFill>
              <a:srgbClr val="9AA0B4"/>
            </a:solidFill>
            <a:custDash>
              <a:ds d="400000" sp="266666"/>
            </a:custDash>
          </a:ln>
        </p:spPr>
      </p:sp>
      <p:sp>
        <p:nvSpPr>
          <p:cNvPr id="10" name="TextBox 10"/>
          <p:cNvSpPr txBox="1"/>
          <p:nvPr/>
        </p:nvSpPr>
        <p:spPr>
          <a:xfrm>
            <a:off x="1604843" y="3046571"/>
            <a:ext cx="3343513" cy="14217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ログを渡したあとの分析回答</a:t>
            </a:r>
          </a:p>
          <a:p>
            <a:pPr algn="ctr">
              <a:lnSpc>
                <a:spcPts val="2250"/>
              </a:lnSpc>
            </a:pPr>
            <a:r>
              <a:rPr lang="zh-CN" sz="1420" dirty="0">
                <a:solidFill>
                  <a:srgbClr val="5B6472"/>
                </a:solidFill>
                <a:latin typeface="Zen Kaku Gothic New"/>
                <a:ea typeface="Zen Kaku Gothic New"/>
                <a:cs typeface="Zen Kaku Gothic New"/>
              </a:rPr>
              <a:t>ターミナルの Claude Code 画面</a:t>
            </a:r>
          </a:p>
          <a:p>
            <a:pPr algn="ctr">
              <a:lnSpc>
                <a:spcPts val="2250"/>
              </a:lnSpc>
            </a:pPr>
            <a:r>
              <a:rPr lang="zh-CN" sz="1420" dirty="0">
                <a:solidFill>
                  <a:srgbClr val="5B6472"/>
                </a:solidFill>
                <a:latin typeface="Zen Kaku Gothic New"/>
                <a:ea typeface="Zen Kaku Gothic New"/>
                <a:cs typeface="Zen Kaku Gothic New"/>
              </a:rPr>
              <a:t>N+1 と全件ロードの指摘が</a:t>
            </a:r>
          </a:p>
          <a:p>
            <a:pPr algn="ctr">
              <a:lnSpc>
                <a:spcPts val="2250"/>
              </a:lnSpc>
            </a:pPr>
            <a:r>
              <a:rPr lang="zh-CN" sz="1420" dirty="0">
                <a:solidFill>
                  <a:srgbClr val="5B6472"/>
                </a:solidFill>
                <a:latin typeface="Zen Kaku Gothic New"/>
                <a:ea typeface="Zen Kaku Gothic New"/>
                <a:cs typeface="Zen Kaku Gothic New"/>
              </a:rPr>
              <a:t>写ること</a:t>
            </a:r>
          </a:p>
        </p:txBody>
      </p:sp>
      <p:sp>
        <p:nvSpPr>
          <p:cNvPr id="11" name="Ellipse 11"/>
          <p:cNvSpPr/>
          <p:nvPr/>
        </p:nvSpPr>
        <p:spPr>
          <a:xfrm>
            <a:off x="6343650" y="2228850"/>
            <a:ext cx="190500" cy="190500"/>
          </a:xfrm>
          <a:prstGeom prst="ellipse">
            <a:avLst/>
          </a:prstGeom>
          <a:solidFill>
            <a:srgbClr val="47BCC6"/>
          </a:solidFill>
          <a:ln>
            <a:noFill/>
          </a:ln>
        </p:spPr>
      </p:sp>
      <p:sp>
        <p:nvSpPr>
          <p:cNvPr id="12" name="TextBox 12"/>
          <p:cNvSpPr txBox="1"/>
          <p:nvPr/>
        </p:nvSpPr>
        <p:spPr>
          <a:xfrm>
            <a:off x="6678930" y="2219325"/>
            <a:ext cx="140141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N+1 の根拠</a:t>
            </a:r>
          </a:p>
        </p:txBody>
      </p:sp>
      <p:sp>
        <p:nvSpPr>
          <p:cNvPr id="13" name="TextBox 13"/>
          <p:cNvSpPr txBox="1"/>
          <p:nvPr/>
        </p:nvSpPr>
        <p:spPr>
          <a:xfrm>
            <a:off x="6679311" y="2494121"/>
            <a:ext cx="31082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11:15 台に一覧1本と明細5本</a:t>
            </a:r>
          </a:p>
        </p:txBody>
      </p:sp>
      <p:sp>
        <p:nvSpPr>
          <p:cNvPr id="14" name="Ellipse 14"/>
          <p:cNvSpPr/>
          <p:nvPr/>
        </p:nvSpPr>
        <p:spPr>
          <a:xfrm>
            <a:off x="6343650" y="2876550"/>
            <a:ext cx="190500" cy="190500"/>
          </a:xfrm>
          <a:prstGeom prst="ellipse">
            <a:avLst/>
          </a:prstGeom>
          <a:solidFill>
            <a:srgbClr val="47BCC6"/>
          </a:solidFill>
          <a:ln>
            <a:noFill/>
          </a:ln>
        </p:spPr>
      </p:sp>
      <p:sp>
        <p:nvSpPr>
          <p:cNvPr id="15" name="TextBox 15"/>
          <p:cNvSpPr txBox="1"/>
          <p:nvPr/>
        </p:nvSpPr>
        <p:spPr>
          <a:xfrm>
            <a:off x="6678930" y="28670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メモリ不足との接続</a:t>
            </a:r>
          </a:p>
        </p:txBody>
      </p:sp>
      <p:sp>
        <p:nvSpPr>
          <p:cNvPr id="16" name="TextBox 16"/>
          <p:cNvSpPr txBox="1"/>
          <p:nvPr/>
        </p:nvSpPr>
        <p:spPr>
          <a:xfrm>
            <a:off x="6679311" y="3141821"/>
            <a:ext cx="40482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11:31 に OrderServiceImpl.java:40</a:t>
            </a:r>
          </a:p>
        </p:txBody>
      </p:sp>
      <p:sp>
        <p:nvSpPr>
          <p:cNvPr id="17" name="Ellipse 17"/>
          <p:cNvSpPr/>
          <p:nvPr/>
        </p:nvSpPr>
        <p:spPr>
          <a:xfrm>
            <a:off x="6343650" y="3524250"/>
            <a:ext cx="190500" cy="190500"/>
          </a:xfrm>
          <a:prstGeom prst="ellipse">
            <a:avLst/>
          </a:prstGeom>
          <a:solidFill>
            <a:srgbClr val="47BCC6"/>
          </a:solidFill>
          <a:ln>
            <a:noFill/>
          </a:ln>
        </p:spPr>
      </p:sp>
      <p:sp>
        <p:nvSpPr>
          <p:cNvPr id="18" name="TextBox 18"/>
          <p:cNvSpPr txBox="1"/>
          <p:nvPr/>
        </p:nvSpPr>
        <p:spPr>
          <a:xfrm>
            <a:off x="6678930" y="3514725"/>
            <a:ext cx="145842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対策は2方向</a:t>
            </a:r>
          </a:p>
        </p:txBody>
      </p:sp>
      <p:sp>
        <p:nvSpPr>
          <p:cNvPr id="19" name="TextBox 19"/>
          <p:cNvSpPr txBox="1"/>
          <p:nvPr/>
        </p:nvSpPr>
        <p:spPr>
          <a:xfrm>
            <a:off x="6679311" y="3789521"/>
            <a:ext cx="32391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JOIN FETCH と @EntityGraph</a:t>
            </a:r>
          </a:p>
        </p:txBody>
      </p:sp>
      <p:sp>
        <p:nvSpPr>
          <p:cNvPr id="20" name="Ellipse 20"/>
          <p:cNvSpPr/>
          <p:nvPr/>
        </p:nvSpPr>
        <p:spPr>
          <a:xfrm>
            <a:off x="6343650" y="4171950"/>
            <a:ext cx="190500" cy="190500"/>
          </a:xfrm>
          <a:prstGeom prst="ellipse">
            <a:avLst/>
          </a:prstGeom>
          <a:solidFill>
            <a:srgbClr val="47BCC6"/>
          </a:solidFill>
          <a:ln>
            <a:noFill/>
          </a:ln>
        </p:spPr>
      </p:sp>
      <p:sp>
        <p:nvSpPr>
          <p:cNvPr id="21" name="TextBox 21"/>
          <p:cNvSpPr txBox="1"/>
          <p:nvPr/>
        </p:nvSpPr>
        <p:spPr>
          <a:xfrm>
            <a:off x="6678930" y="41624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効き先の区別</a:t>
            </a:r>
          </a:p>
        </p:txBody>
      </p:sp>
      <p:sp>
        <p:nvSpPr>
          <p:cNvPr id="22" name="TextBox 22"/>
          <p:cNvSpPr txBox="1"/>
          <p:nvPr/>
        </p:nvSpPr>
        <p:spPr>
          <a:xfrm>
            <a:off x="6679311" y="44372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応答時間とメモリを分けて言えたか</a:t>
            </a:r>
          </a:p>
        </p:txBody>
      </p:sp>
      <p:sp>
        <p:nvSpPr>
          <p:cNvPr id="23" name="Ellipse 23"/>
          <p:cNvSpPr/>
          <p:nvPr/>
        </p:nvSpPr>
        <p:spPr>
          <a:xfrm>
            <a:off x="6343650" y="4819650"/>
            <a:ext cx="190500" cy="190500"/>
          </a:xfrm>
          <a:prstGeom prst="ellipse">
            <a:avLst/>
          </a:prstGeom>
          <a:solidFill>
            <a:srgbClr val="47BCC6"/>
          </a:solidFill>
          <a:ln>
            <a:noFill/>
          </a:ln>
        </p:spPr>
      </p:sp>
      <p:sp>
        <p:nvSpPr>
          <p:cNvPr id="24" name="TextBox 24"/>
          <p:cNvSpPr txBox="1"/>
          <p:nvPr/>
        </p:nvSpPr>
        <p:spPr>
          <a:xfrm>
            <a:off x="6678930" y="4810125"/>
            <a:ext cx="1653445"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open-in-view</a:t>
            </a:r>
          </a:p>
        </p:txBody>
      </p:sp>
      <p:sp>
        <p:nvSpPr>
          <p:cNvPr id="25" name="TextBox 25"/>
          <p:cNvSpPr txBox="1"/>
          <p:nvPr/>
        </p:nvSpPr>
        <p:spPr>
          <a:xfrm>
            <a:off x="6679311" y="50849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警告が出ている行に触れたか</a:t>
            </a:r>
          </a:p>
        </p:txBody>
      </p:sp>
      <p:sp>
        <p:nvSpPr>
          <p:cNvPr id="26" name="Rectangle 26"/>
          <p:cNvSpPr/>
          <p:nvPr/>
        </p:nvSpPr>
        <p:spPr>
          <a:xfrm>
            <a:off x="609600" y="5581650"/>
            <a:ext cx="10972800" cy="762000"/>
          </a:xfrm>
          <a:prstGeom prst="roundRect">
            <a:avLst>
              <a:gd name="adj" fmla="val 10000"/>
            </a:avLst>
          </a:prstGeom>
          <a:solidFill>
            <a:srgbClr val="EEF6F7"/>
          </a:solidFill>
          <a:ln>
            <a:noFill/>
          </a:ln>
        </p:spPr>
      </p:sp>
      <p:sp>
        <p:nvSpPr>
          <p:cNvPr id="27" name="Rectangle 27"/>
          <p:cNvSpPr/>
          <p:nvPr/>
        </p:nvSpPr>
        <p:spPr>
          <a:xfrm>
            <a:off x="609600" y="5581650"/>
            <a:ext cx="57150" cy="762000"/>
          </a:xfrm>
          <a:prstGeom prst="roundRect">
            <a:avLst>
              <a:gd name="adj" fmla="val 50000"/>
            </a:avLst>
          </a:prstGeom>
          <a:solidFill>
            <a:srgbClr val="47BCC6"/>
          </a:solidFill>
          <a:ln>
            <a:noFill/>
          </a:ln>
        </p:spPr>
      </p:sp>
      <p:sp>
        <p:nvSpPr>
          <p:cNvPr id="28" name="TextBox 28"/>
          <p:cNvSpPr txBox="1"/>
          <p:nvPr/>
        </p:nvSpPr>
        <p:spPr>
          <a:xfrm>
            <a:off x="830961" y="5732621"/>
            <a:ext cx="801357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ここではコードを直しません。直すのはこの先の工程です。</a:t>
            </a:r>
          </a:p>
          <a:p>
            <a:pPr algn="l">
              <a:lnSpc>
                <a:spcPts val="2250"/>
              </a:lnSpc>
            </a:pPr>
            <a:r>
              <a:rPr lang="zh-CN" sz="1420" dirty="0">
                <a:solidFill>
                  <a:srgbClr val="000000"/>
                </a:solidFill>
                <a:latin typeface="Zen Kaku Gothic New"/>
                <a:ea typeface="Zen Kaku Gothic New"/>
                <a:cs typeface="Zen Kaku Gothic New"/>
              </a:rPr>
              <a:t>バッチの劣化も同じ全件ロードを踏んでいるのかは、持ち帰りの論点です。</a:t>
            </a:r>
          </a:p>
        </p:txBody>
      </p:sp>
      <p:pic>
        <p:nvPicPr>
          <p:cNvPr id="29" name="Image 29"/>
          <p:cNvPicPr>
            <a:picLocks noChangeAspect="1"/>
          </p:cNvPicPr>
          <p:nvPr/>
        </p:nvPicPr>
        <p:blipFill>
          <a:blip r:embed="rId2"/>
          <a:stretch>
            <a:fillRect/>
          </a:stretch>
        </p:blipFill>
        <p:spPr>
          <a:xfrm>
            <a:off x="232894" y="6486525"/>
            <a:ext cx="734363" cy="190500"/>
          </a:xfrm>
          <a:prstGeom prst="rect">
            <a:avLst/>
          </a:prstGeom>
        </p:spPr>
      </p:pic>
      <p:sp>
        <p:nvSpPr>
          <p:cNvPr id="30" name="TextBox 30"/>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1" name="TextBox 31"/>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31</a:t>
            </a:r>
          </a:p>
        </p:txBody>
      </p:sp>
    </p:spTree>
  </p:cSld>
  <p:clrMapOvr>
    <a:masterClrMapping/>
  </p:clrMapOvr>
  <p:transition xmlns:p14="http://schemas.microsoft.com/office/powerpoint/2010/main" p14:dur="4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休憩と後半の流れ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712598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後半は、</a:t>
            </a:r>
            <a:r>
              <a:rPr lang="zh-CN" sz="2480" b="1" dirty="0">
                <a:solidFill>
                  <a:srgbClr val="264DBF"/>
                </a:solidFill>
                <a:latin typeface="Zen Kaku Gothic New"/>
                <a:ea typeface="Zen Kaku Gothic New"/>
                <a:cs typeface="Zen Kaku Gothic New"/>
              </a:rPr>
              <a:t>壊れる前に気づく</a:t>
            </a:r>
            <a:r>
              <a:rPr lang="zh-CN" sz="2480" b="1" dirty="0">
                <a:solidFill>
                  <a:srgbClr val="000000"/>
                </a:solidFill>
                <a:latin typeface="Zen Kaku Gothic New"/>
                <a:ea typeface="Zen Kaku Gothic New"/>
                <a:cs typeface="Zen Kaku Gothic New"/>
              </a:rPr>
              <a:t>ための2本</a:t>
            </a:r>
          </a:p>
        </p:txBody>
      </p:sp>
      <p:sp>
        <p:nvSpPr>
          <p:cNvPr id="7" name="Rectangle 7"/>
          <p:cNvSpPr/>
          <p:nvPr/>
        </p:nvSpPr>
        <p:spPr>
          <a:xfrm>
            <a:off x="609600" y="2057400"/>
            <a:ext cx="10972800" cy="1524000"/>
          </a:xfrm>
          <a:prstGeom prst="roundRect">
            <a:avLst>
              <a:gd name="adj" fmla="val 7500"/>
            </a:avLst>
          </a:prstGeom>
          <a:solidFill>
            <a:srgbClr val="47BCC6"/>
          </a:solidFill>
          <a:ln>
            <a:noFill/>
          </a:ln>
        </p:spPr>
      </p:sp>
      <p:sp>
        <p:nvSpPr>
          <p:cNvPr id="8" name="TextBox 8"/>
          <p:cNvSpPr txBox="1"/>
          <p:nvPr/>
        </p:nvSpPr>
        <p:spPr>
          <a:xfrm>
            <a:off x="5140833" y="2274570"/>
            <a:ext cx="1910334" cy="1047750"/>
          </a:xfrm>
          <a:prstGeom prst="rect">
            <a:avLst/>
          </a:prstGeom>
          <a:noFill/>
          <a:ln>
            <a:noFill/>
          </a:ln>
        </p:spPr>
        <p:txBody>
          <a:bodyPr wrap="none" lIns="0" tIns="0" rIns="0" bIns="0" anchor="t" anchorCtr="0">
            <a:spAutoFit/>
          </a:bodyPr>
          <a:lstStyle/>
          <a:p>
            <a:pPr algn="ctr"/>
            <a:r>
              <a:rPr lang="zh-CN" sz="5400" b="1" dirty="0">
                <a:solidFill>
                  <a:srgbClr val="FFFFFF"/>
                </a:solidFill>
                <a:latin typeface="Zen Kaku Gothic New"/>
                <a:ea typeface="Zen Kaku Gothic New"/>
                <a:cs typeface="Zen Kaku Gothic New"/>
              </a:rPr>
              <a:t>休憩</a:t>
            </a:r>
          </a:p>
        </p:txBody>
      </p:sp>
      <p:sp>
        <p:nvSpPr>
          <p:cNvPr id="9" name="TextBox 9"/>
          <p:cNvSpPr txBox="1"/>
          <p:nvPr/>
        </p:nvSpPr>
        <p:spPr>
          <a:xfrm>
            <a:off x="5426583" y="3049905"/>
            <a:ext cx="1338834" cy="410718"/>
          </a:xfrm>
          <a:prstGeom prst="rect">
            <a:avLst/>
          </a:prstGeom>
          <a:noFill/>
          <a:ln>
            <a:noFill/>
          </a:ln>
        </p:spPr>
        <p:txBody>
          <a:bodyPr wrap="none" lIns="0" tIns="0" rIns="0" bIns="0" anchor="t" anchorCtr="0">
            <a:spAutoFit/>
          </a:bodyPr>
          <a:lstStyle/>
          <a:p>
            <a:pPr algn="ctr"/>
            <a:r>
              <a:rPr lang="en-US" sz="2100" dirty="0">
                <a:solidFill>
                  <a:srgbClr val="FFFFFF"/>
                </a:solidFill>
                <a:latin typeface="Zen Kaku Gothic New"/>
                <a:ea typeface="Zen Kaku Gothic New"/>
                <a:cs typeface="Zen Kaku Gothic New"/>
              </a:rPr>
              <a:t>[10min]</a:t>
            </a:r>
          </a:p>
        </p:txBody>
      </p:sp>
      <p:sp>
        <p:nvSpPr>
          <p:cNvPr id="10" name="TextBox 10"/>
          <p:cNvSpPr txBox="1"/>
          <p:nvPr/>
        </p:nvSpPr>
        <p:spPr>
          <a:xfrm>
            <a:off x="601599" y="38685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後半の流れ</a:t>
            </a:r>
          </a:p>
        </p:txBody>
      </p:sp>
      <p:sp>
        <p:nvSpPr>
          <p:cNvPr id="11" name="Rectangle 11"/>
          <p:cNvSpPr/>
          <p:nvPr/>
        </p:nvSpPr>
        <p:spPr>
          <a:xfrm>
            <a:off x="609600" y="4229100"/>
            <a:ext cx="10972800" cy="419100"/>
          </a:xfrm>
          <a:prstGeom prst="rect">
            <a:avLst/>
          </a:prstGeom>
          <a:solidFill>
            <a:srgbClr val="F7F9FA"/>
          </a:solidFill>
          <a:ln>
            <a:noFill/>
          </a:ln>
        </p:spPr>
      </p:sp>
      <p:sp>
        <p:nvSpPr>
          <p:cNvPr id="12" name="TextBox 12"/>
          <p:cNvSpPr txBox="1"/>
          <p:nvPr/>
        </p:nvSpPr>
        <p:spPr>
          <a:xfrm>
            <a:off x="830199" y="4335304"/>
            <a:ext cx="4636580"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D3-3 ヘルスチェックと処理時間ログ</a:t>
            </a:r>
          </a:p>
        </p:txBody>
      </p:sp>
      <p:sp>
        <p:nvSpPr>
          <p:cNvPr id="13" name="TextBox 13"/>
          <p:cNvSpPr txBox="1"/>
          <p:nvPr/>
        </p:nvSpPr>
        <p:spPr>
          <a:xfrm>
            <a:off x="9975437" y="4335304"/>
            <a:ext cx="1004126" cy="308039"/>
          </a:xfrm>
          <a:prstGeom prst="rect">
            <a:avLst/>
          </a:prstGeom>
          <a:noFill/>
          <a:ln>
            <a:noFill/>
          </a:ln>
        </p:spPr>
        <p:txBody>
          <a:bodyPr wrap="none" lIns="0" tIns="0" rIns="0" bIns="0" anchor="t" anchorCtr="0">
            <a:spAutoFit/>
          </a:bodyPr>
          <a:lstStyle/>
          <a:p>
            <a:pPr algn="ctr"/>
            <a:r>
              <a:rPr lang="en-US" sz="1580" dirty="0">
                <a:solidFill>
                  <a:srgbClr val="484848"/>
                </a:solidFill>
                <a:latin typeface="Zen Kaku Gothic New"/>
                <a:ea typeface="Zen Kaku Gothic New"/>
                <a:cs typeface="Zen Kaku Gothic New"/>
              </a:rPr>
              <a:t>[30min]</a:t>
            </a:r>
          </a:p>
        </p:txBody>
      </p:sp>
      <p:sp>
        <p:nvSpPr>
          <p:cNvPr id="14" name="Rectangle 14"/>
          <p:cNvSpPr/>
          <p:nvPr/>
        </p:nvSpPr>
        <p:spPr>
          <a:xfrm>
            <a:off x="609600" y="4648200"/>
            <a:ext cx="10972800" cy="419100"/>
          </a:xfrm>
          <a:prstGeom prst="rect">
            <a:avLst/>
          </a:prstGeom>
          <a:solidFill>
            <a:srgbClr val="FFFFFF"/>
          </a:solidFill>
          <a:ln>
            <a:noFill/>
          </a:ln>
        </p:spPr>
      </p:sp>
      <p:sp>
        <p:nvSpPr>
          <p:cNvPr id="15" name="TextBox 15"/>
          <p:cNvSpPr txBox="1"/>
          <p:nvPr/>
        </p:nvSpPr>
        <p:spPr>
          <a:xfrm>
            <a:off x="830199" y="4754404"/>
            <a:ext cx="4636580"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D3-4 セキュリティと規約のレビュー</a:t>
            </a:r>
          </a:p>
        </p:txBody>
      </p:sp>
      <p:sp>
        <p:nvSpPr>
          <p:cNvPr id="16" name="TextBox 16"/>
          <p:cNvSpPr txBox="1"/>
          <p:nvPr/>
        </p:nvSpPr>
        <p:spPr>
          <a:xfrm>
            <a:off x="9975437" y="4754404"/>
            <a:ext cx="1004126" cy="308039"/>
          </a:xfrm>
          <a:prstGeom prst="rect">
            <a:avLst/>
          </a:prstGeom>
          <a:noFill/>
          <a:ln>
            <a:noFill/>
          </a:ln>
        </p:spPr>
        <p:txBody>
          <a:bodyPr wrap="none" lIns="0" tIns="0" rIns="0" bIns="0" anchor="t" anchorCtr="0">
            <a:spAutoFit/>
          </a:bodyPr>
          <a:lstStyle/>
          <a:p>
            <a:pPr algn="ctr"/>
            <a:r>
              <a:rPr lang="en-US" sz="1580" dirty="0">
                <a:solidFill>
                  <a:srgbClr val="484848"/>
                </a:solidFill>
                <a:latin typeface="Zen Kaku Gothic New"/>
                <a:ea typeface="Zen Kaku Gothic New"/>
                <a:cs typeface="Zen Kaku Gothic New"/>
              </a:rPr>
              <a:t>[20min]</a:t>
            </a:r>
          </a:p>
        </p:txBody>
      </p:sp>
      <p:sp>
        <p:nvSpPr>
          <p:cNvPr id="17" name="Rectangle 17"/>
          <p:cNvSpPr/>
          <p:nvPr/>
        </p:nvSpPr>
        <p:spPr>
          <a:xfrm>
            <a:off x="609600" y="5067300"/>
            <a:ext cx="10972800" cy="419100"/>
          </a:xfrm>
          <a:prstGeom prst="rect">
            <a:avLst/>
          </a:prstGeom>
          <a:solidFill>
            <a:srgbClr val="F7F9FA"/>
          </a:solidFill>
          <a:ln>
            <a:noFill/>
          </a:ln>
        </p:spPr>
      </p:sp>
      <p:sp>
        <p:nvSpPr>
          <p:cNvPr id="18" name="TextBox 18"/>
          <p:cNvSpPr txBox="1"/>
          <p:nvPr/>
        </p:nvSpPr>
        <p:spPr>
          <a:xfrm>
            <a:off x="830199" y="5173504"/>
            <a:ext cx="796100"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発展枠</a:t>
            </a:r>
          </a:p>
        </p:txBody>
      </p:sp>
      <p:sp>
        <p:nvSpPr>
          <p:cNvPr id="19" name="TextBox 19"/>
          <p:cNvSpPr txBox="1"/>
          <p:nvPr/>
        </p:nvSpPr>
        <p:spPr>
          <a:xfrm>
            <a:off x="9975437" y="5173504"/>
            <a:ext cx="1004126" cy="308039"/>
          </a:xfrm>
          <a:prstGeom prst="rect">
            <a:avLst/>
          </a:prstGeom>
          <a:noFill/>
          <a:ln>
            <a:noFill/>
          </a:ln>
        </p:spPr>
        <p:txBody>
          <a:bodyPr wrap="none" lIns="0" tIns="0" rIns="0" bIns="0" anchor="t" anchorCtr="0">
            <a:spAutoFit/>
          </a:bodyPr>
          <a:lstStyle/>
          <a:p>
            <a:pPr algn="ctr"/>
            <a:r>
              <a:rPr lang="en-US" sz="1580" dirty="0">
                <a:solidFill>
                  <a:srgbClr val="484848"/>
                </a:solidFill>
                <a:latin typeface="Zen Kaku Gothic New"/>
                <a:ea typeface="Zen Kaku Gothic New"/>
                <a:cs typeface="Zen Kaku Gothic New"/>
              </a:rPr>
              <a:t>[10min]</a:t>
            </a:r>
          </a:p>
        </p:txBody>
      </p:sp>
      <p:sp>
        <p:nvSpPr>
          <p:cNvPr id="20" name="Rectangle 20"/>
          <p:cNvSpPr/>
          <p:nvPr/>
        </p:nvSpPr>
        <p:spPr>
          <a:xfrm>
            <a:off x="609600" y="5486400"/>
            <a:ext cx="10972800" cy="419100"/>
          </a:xfrm>
          <a:prstGeom prst="rect">
            <a:avLst/>
          </a:prstGeom>
          <a:solidFill>
            <a:srgbClr val="FFFFFF"/>
          </a:solidFill>
          <a:ln>
            <a:noFill/>
          </a:ln>
        </p:spPr>
      </p:sp>
      <p:sp>
        <p:nvSpPr>
          <p:cNvPr id="21" name="TextBox 21"/>
          <p:cNvSpPr txBox="1"/>
          <p:nvPr/>
        </p:nvSpPr>
        <p:spPr>
          <a:xfrm>
            <a:off x="830199" y="5592604"/>
            <a:ext cx="796100"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まとめ</a:t>
            </a:r>
          </a:p>
        </p:txBody>
      </p:sp>
      <p:sp>
        <p:nvSpPr>
          <p:cNvPr id="22" name="TextBox 22"/>
          <p:cNvSpPr txBox="1"/>
          <p:nvPr/>
        </p:nvSpPr>
        <p:spPr>
          <a:xfrm>
            <a:off x="9975437" y="5592604"/>
            <a:ext cx="1004126" cy="308039"/>
          </a:xfrm>
          <a:prstGeom prst="rect">
            <a:avLst/>
          </a:prstGeom>
          <a:noFill/>
          <a:ln>
            <a:noFill/>
          </a:ln>
        </p:spPr>
        <p:txBody>
          <a:bodyPr wrap="none" lIns="0" tIns="0" rIns="0" bIns="0" anchor="t" anchorCtr="0">
            <a:spAutoFit/>
          </a:bodyPr>
          <a:lstStyle/>
          <a:p>
            <a:pPr algn="ctr"/>
            <a:r>
              <a:rPr lang="en-US" sz="1580" dirty="0">
                <a:solidFill>
                  <a:srgbClr val="484848"/>
                </a:solidFill>
                <a:latin typeface="Zen Kaku Gothic New"/>
                <a:ea typeface="Zen Kaku Gothic New"/>
                <a:cs typeface="Zen Kaku Gothic New"/>
              </a:rPr>
              <a:t>[15min]</a:t>
            </a:r>
          </a:p>
        </p:txBody>
      </p:sp>
      <p:sp>
        <p:nvSpPr>
          <p:cNvPr id="23" name="Line 23"/>
          <p:cNvSpPr/>
          <p:nvPr/>
        </p:nvSpPr>
        <p:spPr>
          <a:xfrm>
            <a:off x="9372600" y="4229100"/>
            <a:ext cx="9525" cy="1676400"/>
          </a:xfrm>
          <a:custGeom>
            <a:avLst/>
            <a:gdLst/>
            <a:ahLst/>
            <a:cxnLst/>
            <a:rect l="l" t="t" r="r" b="b"/>
            <a:pathLst>
              <a:path w="9525" h="1676400">
                <a:moveTo>
                  <a:pt x="0" y="0"/>
                </a:moveTo>
                <a:lnTo>
                  <a:pt x="0" y="1676400"/>
                </a:lnTo>
              </a:path>
            </a:pathLst>
          </a:custGeom>
          <a:noFill/>
          <a:ln w="9525">
            <a:solidFill>
              <a:srgbClr val="E3E7EA"/>
            </a:solidFill>
          </a:ln>
        </p:spPr>
      </p:sp>
      <p:sp>
        <p:nvSpPr>
          <p:cNvPr id="24" name="TextBox 24"/>
          <p:cNvSpPr txBox="1"/>
          <p:nvPr/>
        </p:nvSpPr>
        <p:spPr>
          <a:xfrm>
            <a:off x="601599" y="6116479"/>
            <a:ext cx="6469809"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VS Code とターミナルは開いたままでかまいません。</a:t>
            </a:r>
          </a:p>
        </p:txBody>
      </p:sp>
      <p:pic>
        <p:nvPicPr>
          <p:cNvPr id="25" name="Image 25"/>
          <p:cNvPicPr>
            <a:picLocks noChangeAspect="1"/>
          </p:cNvPicPr>
          <p:nvPr/>
        </p:nvPicPr>
        <p:blipFill>
          <a:blip r:embed="rId2"/>
          <a:stretch>
            <a:fillRect/>
          </a:stretch>
        </p:blipFill>
        <p:spPr>
          <a:xfrm>
            <a:off x="232894" y="6486525"/>
            <a:ext cx="734363" cy="190500"/>
          </a:xfrm>
          <a:prstGeom prst="rect">
            <a:avLst/>
          </a:prstGeom>
        </p:spPr>
      </p:pic>
      <p:sp>
        <p:nvSpPr>
          <p:cNvPr id="26" name="TextBox 2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7" name="TextBox 2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32</a:t>
            </a:r>
          </a:p>
        </p:txBody>
      </p:sp>
    </p:spTree>
  </p:cSld>
  <p:clrMapOvr>
    <a:masterClrMapping/>
  </p:clrMapOvr>
  <p:transition xmlns:p14="http://schemas.microsoft.com/office/powerpoint/2010/main" p14:dur="4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0120503" y="2646998"/>
            <a:ext cx="1243203" cy="381381"/>
          </a:xfrm>
          <a:prstGeom prst="rect">
            <a:avLst/>
          </a:prstGeom>
          <a:noFill/>
          <a:ln>
            <a:noFill/>
          </a:ln>
        </p:spPr>
        <p:txBody>
          <a:bodyPr wrap="none" lIns="0" tIns="0" rIns="0" bIns="0" anchor="t" anchorCtr="0">
            <a:spAutoFit/>
          </a:bodyPr>
          <a:lstStyle/>
          <a:p>
            <a:pPr algn="r"/>
            <a:r>
              <a:rPr lang="en-US" sz="1950" dirty="0">
                <a:solidFill>
                  <a:srgbClr val="484848"/>
                </a:solidFill>
                <a:latin typeface="Zen Kaku Gothic New"/>
                <a:ea typeface="Zen Kaku Gothic New"/>
                <a:cs typeface="Zen Kaku Gothic New"/>
              </a:rPr>
              <a:t>[30min]</a:t>
            </a:r>
          </a:p>
        </p:txBody>
      </p:sp>
      <p:sp>
        <p:nvSpPr>
          <p:cNvPr id="6" name="TextBox 6"/>
          <p:cNvSpPr txBox="1"/>
          <p:nvPr/>
        </p:nvSpPr>
        <p:spPr>
          <a:xfrm>
            <a:off x="1123950" y="1788795"/>
            <a:ext cx="4104208" cy="1905000"/>
          </a:xfrm>
          <a:prstGeom prst="rect">
            <a:avLst/>
          </a:prstGeom>
          <a:noFill/>
          <a:ln>
            <a:noFill/>
          </a:ln>
        </p:spPr>
        <p:txBody>
          <a:bodyPr wrap="none" lIns="0" tIns="0" rIns="0" bIns="0" anchor="t" anchorCtr="0">
            <a:spAutoFit/>
          </a:bodyPr>
          <a:lstStyle/>
          <a:p>
            <a:pPr algn="l"/>
            <a:r>
              <a:rPr lang="en-US" sz="9900" b="1" dirty="0">
                <a:solidFill>
                  <a:srgbClr val="47BCC6"/>
                </a:solidFill>
                <a:latin typeface="Zen Kaku Gothic New"/>
                <a:ea typeface="Zen Kaku Gothic New"/>
                <a:cs typeface="Zen Kaku Gothic New"/>
              </a:rPr>
              <a:t>D3-3</a:t>
            </a:r>
          </a:p>
        </p:txBody>
      </p:sp>
      <p:sp>
        <p:nvSpPr>
          <p:cNvPr id="7" name="TextBox 7"/>
          <p:cNvSpPr txBox="1"/>
          <p:nvPr/>
        </p:nvSpPr>
        <p:spPr>
          <a:xfrm>
            <a:off x="1163574" y="3208972"/>
            <a:ext cx="840809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ヘルスチェックと処理時間ログ</a:t>
            </a:r>
          </a:p>
        </p:txBody>
      </p:sp>
      <p:sp>
        <p:nvSpPr>
          <p:cNvPr id="8" name="Rectangle 8"/>
          <p:cNvSpPr/>
          <p:nvPr/>
        </p:nvSpPr>
        <p:spPr>
          <a:xfrm>
            <a:off x="1200150" y="3829050"/>
            <a:ext cx="4000500" cy="28575"/>
          </a:xfrm>
          <a:prstGeom prst="rect">
            <a:avLst/>
          </a:prstGeom>
          <a:solidFill>
            <a:srgbClr val="47BCC6"/>
          </a:solidFill>
          <a:ln>
            <a:noFill/>
          </a:ln>
        </p:spPr>
      </p:sp>
      <p:sp>
        <p:nvSpPr>
          <p:cNvPr id="9" name="TextBox 9"/>
          <p:cNvSpPr txBox="1"/>
          <p:nvPr/>
        </p:nvSpPr>
        <p:spPr>
          <a:xfrm>
            <a:off x="1192149" y="4116229"/>
            <a:ext cx="6139767" cy="955738"/>
          </a:xfrm>
          <a:prstGeom prst="rect">
            <a:avLst/>
          </a:prstGeom>
          <a:noFill/>
          <a:ln>
            <a:noFill/>
          </a:ln>
        </p:spPr>
        <p:txBody>
          <a:bodyPr wrap="square" lIns="0" tIns="0" rIns="0" bIns="0" anchor="t" anchorCtr="0"/>
          <a:lstStyle/>
          <a:p>
            <a:pPr algn="l">
              <a:lnSpc>
                <a:spcPts val="2550"/>
              </a:lnSpc>
            </a:pPr>
            <a:r>
              <a:rPr lang="zh-CN" sz="1580" dirty="0">
                <a:solidFill>
                  <a:srgbClr val="484848"/>
                </a:solidFill>
                <a:latin typeface="Zen Kaku Gothic New"/>
                <a:ea typeface="Zen Kaku Gothic New"/>
                <a:cs typeface="Zen Kaku Gothic New"/>
              </a:rPr>
              <a:t>ここまでは、壊れてから調べる話でした。</a:t>
            </a:r>
          </a:p>
          <a:p>
            <a:pPr algn="l">
              <a:lnSpc>
                <a:spcPts val="2550"/>
              </a:lnSpc>
            </a:pPr>
            <a:r>
              <a:rPr lang="zh-CN" sz="1580" dirty="0">
                <a:solidFill>
                  <a:srgbClr val="484848"/>
                </a:solidFill>
                <a:latin typeface="Zen Kaku Gothic New"/>
                <a:ea typeface="Zen Kaku Gothic New"/>
                <a:cs typeface="Zen Kaku Gothic New"/>
              </a:rPr>
              <a:t>ここからは、壊れる前に見える形にする話です。</a:t>
            </a:r>
          </a:p>
          <a:p>
            <a:pPr algn="l">
              <a:lnSpc>
                <a:spcPts val="2550"/>
              </a:lnSpc>
            </a:pPr>
            <a:r>
              <a:rPr lang="zh-CN" sz="1580" dirty="0">
                <a:solidFill>
                  <a:srgbClr val="484848"/>
                </a:solidFill>
                <a:latin typeface="Zen Kaku Gothic New"/>
                <a:ea typeface="Zen Kaku Gothic New"/>
                <a:cs typeface="Zen Kaku Gothic New"/>
              </a:rPr>
              <a:t>つまずきの大半は、後始末の1行を忘れることです。</a:t>
            </a:r>
          </a:p>
        </p:txBody>
      </p:sp>
      <p:sp>
        <p:nvSpPr>
          <p:cNvPr id="10" name="Rectangle 10"/>
          <p:cNvSpPr/>
          <p:nvPr/>
        </p:nvSpPr>
        <p:spPr>
          <a:xfrm>
            <a:off x="609600" y="5676900"/>
            <a:ext cx="1752600" cy="457200"/>
          </a:xfrm>
          <a:prstGeom prst="roundRect">
            <a:avLst>
              <a:gd name="adj" fmla="val 12500"/>
            </a:avLst>
          </a:prstGeom>
          <a:solidFill>
            <a:srgbClr val="F3F3F3"/>
          </a:solidFill>
          <a:ln>
            <a:noFill/>
          </a:ln>
        </p:spPr>
      </p:sp>
      <p:sp>
        <p:nvSpPr>
          <p:cNvPr id="11" name="TextBox 11"/>
          <p:cNvSpPr txBox="1"/>
          <p:nvPr/>
        </p:nvSpPr>
        <p:spPr>
          <a:xfrm>
            <a:off x="1008126" y="5808821"/>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2" name="Rectangle 12"/>
          <p:cNvSpPr/>
          <p:nvPr/>
        </p:nvSpPr>
        <p:spPr>
          <a:xfrm>
            <a:off x="2438400" y="5676900"/>
            <a:ext cx="1752600" cy="457200"/>
          </a:xfrm>
          <a:prstGeom prst="roundRect">
            <a:avLst>
              <a:gd name="adj" fmla="val 12500"/>
            </a:avLst>
          </a:prstGeom>
          <a:solidFill>
            <a:srgbClr val="F3F3F3"/>
          </a:solidFill>
          <a:ln>
            <a:noFill/>
          </a:ln>
        </p:spPr>
      </p:sp>
      <p:sp>
        <p:nvSpPr>
          <p:cNvPr id="13" name="TextBox 13"/>
          <p:cNvSpPr txBox="1"/>
          <p:nvPr/>
        </p:nvSpPr>
        <p:spPr>
          <a:xfrm>
            <a:off x="30287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D3-1</a:t>
            </a:r>
          </a:p>
        </p:txBody>
      </p:sp>
      <p:sp>
        <p:nvSpPr>
          <p:cNvPr id="14" name="Rectangle 14"/>
          <p:cNvSpPr/>
          <p:nvPr/>
        </p:nvSpPr>
        <p:spPr>
          <a:xfrm>
            <a:off x="4267200" y="5676900"/>
            <a:ext cx="1752600" cy="457200"/>
          </a:xfrm>
          <a:prstGeom prst="roundRect">
            <a:avLst>
              <a:gd name="adj" fmla="val 12500"/>
            </a:avLst>
          </a:prstGeom>
          <a:solidFill>
            <a:srgbClr val="F3F3F3"/>
          </a:solidFill>
          <a:ln>
            <a:noFill/>
          </a:ln>
        </p:spPr>
      </p:sp>
      <p:sp>
        <p:nvSpPr>
          <p:cNvPr id="15" name="TextBox 15"/>
          <p:cNvSpPr txBox="1"/>
          <p:nvPr/>
        </p:nvSpPr>
        <p:spPr>
          <a:xfrm>
            <a:off x="48575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D3-2</a:t>
            </a:r>
          </a:p>
        </p:txBody>
      </p:sp>
      <p:sp>
        <p:nvSpPr>
          <p:cNvPr id="16" name="Rectangle 16"/>
          <p:cNvSpPr/>
          <p:nvPr/>
        </p:nvSpPr>
        <p:spPr>
          <a:xfrm>
            <a:off x="6096000" y="5676900"/>
            <a:ext cx="1752600" cy="457200"/>
          </a:xfrm>
          <a:prstGeom prst="roundRect">
            <a:avLst>
              <a:gd name="adj" fmla="val 12500"/>
            </a:avLst>
          </a:prstGeom>
          <a:solidFill>
            <a:srgbClr val="47BCC6"/>
          </a:solidFill>
          <a:ln>
            <a:noFill/>
          </a:ln>
        </p:spPr>
      </p:sp>
      <p:sp>
        <p:nvSpPr>
          <p:cNvPr id="17" name="TextBox 17"/>
          <p:cNvSpPr txBox="1"/>
          <p:nvPr/>
        </p:nvSpPr>
        <p:spPr>
          <a:xfrm>
            <a:off x="66724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D3-3</a:t>
            </a:r>
          </a:p>
        </p:txBody>
      </p:sp>
      <p:sp>
        <p:nvSpPr>
          <p:cNvPr id="18" name="Rectangle 18"/>
          <p:cNvSpPr/>
          <p:nvPr/>
        </p:nvSpPr>
        <p:spPr>
          <a:xfrm>
            <a:off x="7924800" y="5676900"/>
            <a:ext cx="1752600" cy="457200"/>
          </a:xfrm>
          <a:prstGeom prst="roundRect">
            <a:avLst>
              <a:gd name="adj" fmla="val 12500"/>
            </a:avLst>
          </a:prstGeom>
          <a:solidFill>
            <a:srgbClr val="F3F3F3"/>
          </a:solidFill>
          <a:ln>
            <a:noFill/>
          </a:ln>
        </p:spPr>
      </p:sp>
      <p:sp>
        <p:nvSpPr>
          <p:cNvPr id="19" name="TextBox 19"/>
          <p:cNvSpPr txBox="1"/>
          <p:nvPr/>
        </p:nvSpPr>
        <p:spPr>
          <a:xfrm>
            <a:off x="85151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D3-4</a:t>
            </a:r>
          </a:p>
        </p:txBody>
      </p:sp>
      <p:sp>
        <p:nvSpPr>
          <p:cNvPr id="20" name="Rectangle 20"/>
          <p:cNvSpPr/>
          <p:nvPr/>
        </p:nvSpPr>
        <p:spPr>
          <a:xfrm>
            <a:off x="9753600" y="5676900"/>
            <a:ext cx="1828800" cy="457200"/>
          </a:xfrm>
          <a:prstGeom prst="roundRect">
            <a:avLst>
              <a:gd name="adj" fmla="val 12500"/>
            </a:avLst>
          </a:prstGeom>
          <a:solidFill>
            <a:srgbClr val="F3F3F3"/>
          </a:solidFill>
          <a:ln>
            <a:noFill/>
          </a:ln>
        </p:spPr>
      </p:sp>
      <p:sp>
        <p:nvSpPr>
          <p:cNvPr id="21" name="TextBox 21"/>
          <p:cNvSpPr txBox="1"/>
          <p:nvPr/>
        </p:nvSpPr>
        <p:spPr>
          <a:xfrm>
            <a:off x="10307860" y="5808821"/>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33</a:t>
            </a:r>
          </a:p>
        </p:txBody>
      </p:sp>
    </p:spTree>
  </p:cSld>
  <p:clrMapOvr>
    <a:masterClrMapping/>
  </p:clrMapOvr>
  <p:transition xmlns:p14="http://schemas.microsoft.com/office/powerpoint/2010/main" p14:dur="4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壊れる前に見える形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異常に早く気づける状態を、</a:t>
            </a:r>
            <a:r>
              <a:rPr lang="zh-CN" sz="2480" b="1" dirty="0">
                <a:solidFill>
                  <a:srgbClr val="264DBF"/>
                </a:solidFill>
                <a:latin typeface="Zen Kaku Gothic New"/>
                <a:ea typeface="Zen Kaku Gothic New"/>
                <a:cs typeface="Zen Kaku Gothic New"/>
              </a:rPr>
              <a:t>自分の手で用意</a:t>
            </a:r>
          </a:p>
        </p:txBody>
      </p:sp>
      <p:sp>
        <p:nvSpPr>
          <p:cNvPr id="7" name="Rectangle 7"/>
          <p:cNvSpPr/>
          <p:nvPr/>
        </p:nvSpPr>
        <p:spPr>
          <a:xfrm>
            <a:off x="609600" y="2209800"/>
            <a:ext cx="5334000" cy="2552700"/>
          </a:xfrm>
          <a:prstGeom prst="roundRect">
            <a:avLst>
              <a:gd name="adj" fmla="val 2985"/>
            </a:avLst>
          </a:prstGeom>
          <a:solidFill>
            <a:srgbClr val="F3F3F3"/>
          </a:solidFill>
          <a:ln>
            <a:noFill/>
          </a:ln>
        </p:spPr>
      </p:sp>
      <p:sp>
        <p:nvSpPr>
          <p:cNvPr id="8" name="Rectangle 8"/>
          <p:cNvSpPr/>
          <p:nvPr/>
        </p:nvSpPr>
        <p:spPr>
          <a:xfrm>
            <a:off x="609600" y="2209800"/>
            <a:ext cx="5334000" cy="495300"/>
          </a:xfrm>
          <a:prstGeom prst="roundRect">
            <a:avLst>
              <a:gd name="adj" fmla="val 15385"/>
            </a:avLst>
          </a:prstGeom>
          <a:solidFill>
            <a:srgbClr val="999999"/>
          </a:solidFill>
          <a:ln>
            <a:noFill/>
          </a:ln>
        </p:spPr>
      </p:sp>
      <p:sp>
        <p:nvSpPr>
          <p:cNvPr id="9" name="TextBox 9"/>
          <p:cNvSpPr txBox="1"/>
          <p:nvPr/>
        </p:nvSpPr>
        <p:spPr>
          <a:xfrm>
            <a:off x="868299" y="2363629"/>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いま困ること</a:t>
            </a:r>
          </a:p>
        </p:txBody>
      </p:sp>
      <p:sp>
        <p:nvSpPr>
          <p:cNvPr id="10" name="TextBox 10"/>
          <p:cNvSpPr txBox="1"/>
          <p:nvPr/>
        </p:nvSpPr>
        <p:spPr>
          <a:xfrm>
            <a:off x="868680" y="3038475"/>
            <a:ext cx="33956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同時アクセスでログが混ざる</a:t>
            </a:r>
          </a:p>
        </p:txBody>
      </p:sp>
      <p:sp>
        <p:nvSpPr>
          <p:cNvPr id="11" name="TextBox 11"/>
          <p:cNvSpPr txBox="1"/>
          <p:nvPr/>
        </p:nvSpPr>
        <p:spPr>
          <a:xfrm>
            <a:off x="869061" y="33323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どのリクエストのエラーか追えません</a:t>
            </a:r>
          </a:p>
        </p:txBody>
      </p:sp>
      <p:sp>
        <p:nvSpPr>
          <p:cNvPr id="12" name="TextBox 12"/>
          <p:cNvSpPr txBox="1"/>
          <p:nvPr/>
        </p:nvSpPr>
        <p:spPr>
          <a:xfrm>
            <a:off x="868680" y="3914775"/>
            <a:ext cx="337566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稼働確認で業務 API を叩く</a:t>
            </a:r>
          </a:p>
        </p:txBody>
      </p:sp>
      <p:sp>
        <p:nvSpPr>
          <p:cNvPr id="13" name="TextBox 13"/>
          <p:cNvSpPr txBox="1"/>
          <p:nvPr/>
        </p:nvSpPr>
        <p:spPr>
          <a:xfrm>
            <a:off x="869061" y="42086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そのたびにデータを読みに行きます</a:t>
            </a:r>
          </a:p>
        </p:txBody>
      </p:sp>
      <p:sp>
        <p:nvSpPr>
          <p:cNvPr id="14" name="Rectangle 14"/>
          <p:cNvSpPr/>
          <p:nvPr/>
        </p:nvSpPr>
        <p:spPr>
          <a:xfrm>
            <a:off x="6248400" y="2209800"/>
            <a:ext cx="5334000" cy="2552700"/>
          </a:xfrm>
          <a:prstGeom prst="roundRect">
            <a:avLst>
              <a:gd name="adj" fmla="val 2985"/>
            </a:avLst>
          </a:prstGeom>
          <a:solidFill>
            <a:srgbClr val="EEF6F7"/>
          </a:solidFill>
          <a:ln>
            <a:noFill/>
          </a:ln>
        </p:spPr>
      </p:sp>
      <p:sp>
        <p:nvSpPr>
          <p:cNvPr id="15" name="Rectangle 15"/>
          <p:cNvSpPr/>
          <p:nvPr/>
        </p:nvSpPr>
        <p:spPr>
          <a:xfrm>
            <a:off x="6248400" y="2209800"/>
            <a:ext cx="5334000" cy="495300"/>
          </a:xfrm>
          <a:prstGeom prst="roundRect">
            <a:avLst>
              <a:gd name="adj" fmla="val 15385"/>
            </a:avLst>
          </a:prstGeom>
          <a:solidFill>
            <a:srgbClr val="47BCC6"/>
          </a:solidFill>
          <a:ln>
            <a:noFill/>
          </a:ln>
        </p:spPr>
      </p:sp>
      <p:sp>
        <p:nvSpPr>
          <p:cNvPr id="16" name="TextBox 16"/>
          <p:cNvSpPr txBox="1"/>
          <p:nvPr/>
        </p:nvSpPr>
        <p:spPr>
          <a:xfrm>
            <a:off x="6507099" y="2363629"/>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今日足すもの</a:t>
            </a:r>
          </a:p>
        </p:txBody>
      </p:sp>
      <p:sp>
        <p:nvSpPr>
          <p:cNvPr id="17" name="TextBox 17"/>
          <p:cNvSpPr txBox="1"/>
          <p:nvPr/>
        </p:nvSpPr>
        <p:spPr>
          <a:xfrm>
            <a:off x="6507480" y="3038475"/>
            <a:ext cx="389372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リクエストIDと処理時間の記録</a:t>
            </a:r>
          </a:p>
        </p:txBody>
      </p:sp>
      <p:sp>
        <p:nvSpPr>
          <p:cNvPr id="18" name="TextBox 18"/>
          <p:cNvSpPr txBox="1"/>
          <p:nvPr/>
        </p:nvSpPr>
        <p:spPr>
          <a:xfrm>
            <a:off x="6507861" y="33323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同じ処理のログ行を束ねられます</a:t>
            </a:r>
          </a:p>
        </p:txBody>
      </p:sp>
      <p:sp>
        <p:nvSpPr>
          <p:cNvPr id="19" name="TextBox 19"/>
          <p:cNvSpPr txBox="1"/>
          <p:nvPr/>
        </p:nvSpPr>
        <p:spPr>
          <a:xfrm>
            <a:off x="6507480" y="3914775"/>
            <a:ext cx="31356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軽い専用のヘルスチェック</a:t>
            </a:r>
          </a:p>
        </p:txBody>
      </p:sp>
      <p:sp>
        <p:nvSpPr>
          <p:cNvPr id="20" name="TextBox 20"/>
          <p:cNvSpPr txBox="1"/>
          <p:nvPr/>
        </p:nvSpPr>
        <p:spPr>
          <a:xfrm>
            <a:off x="6507861" y="4208621"/>
            <a:ext cx="43216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業務 API を叩かずに状態を見られます</a:t>
            </a:r>
          </a:p>
        </p:txBody>
      </p:sp>
      <p:sp>
        <p:nvSpPr>
          <p:cNvPr id="21" name="Rectangle 21"/>
          <p:cNvSpPr/>
          <p:nvPr/>
        </p:nvSpPr>
        <p:spPr>
          <a:xfrm>
            <a:off x="609600" y="4991100"/>
            <a:ext cx="10972800" cy="914400"/>
          </a:xfrm>
          <a:prstGeom prst="roundRect">
            <a:avLst>
              <a:gd name="adj" fmla="val 8333"/>
            </a:avLst>
          </a:prstGeom>
          <a:solidFill>
            <a:srgbClr val="F7F9FA"/>
          </a:solidFill>
          <a:ln>
            <a:noFill/>
          </a:ln>
        </p:spPr>
      </p:sp>
      <p:sp>
        <p:nvSpPr>
          <p:cNvPr id="22" name="Rectangle 22"/>
          <p:cNvSpPr/>
          <p:nvPr/>
        </p:nvSpPr>
        <p:spPr>
          <a:xfrm>
            <a:off x="609600" y="4991100"/>
            <a:ext cx="57150" cy="914400"/>
          </a:xfrm>
          <a:prstGeom prst="roundRect">
            <a:avLst>
              <a:gd name="adj" fmla="val 50000"/>
            </a:avLst>
          </a:prstGeom>
          <a:solidFill>
            <a:srgbClr val="47BCC6"/>
          </a:solidFill>
          <a:ln>
            <a:noFill/>
          </a:ln>
        </p:spPr>
      </p:sp>
      <p:sp>
        <p:nvSpPr>
          <p:cNvPr id="23" name="TextBox 23"/>
          <p:cNvSpPr txBox="1"/>
          <p:nvPr/>
        </p:nvSpPr>
        <p:spPr>
          <a:xfrm>
            <a:off x="869061" y="5199221"/>
            <a:ext cx="6731365"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見える成功は1つです。GET /api/health が JSON を返します。</a:t>
            </a:r>
          </a:p>
          <a:p>
            <a:pPr algn="l">
              <a:lnSpc>
                <a:spcPts val="2400"/>
              </a:lnSpc>
            </a:pPr>
            <a:r>
              <a:rPr lang="zh-CN" sz="1420" dirty="0">
                <a:solidFill>
                  <a:srgbClr val="000000"/>
                </a:solidFill>
                <a:latin typeface="Zen Kaku Gothic New"/>
                <a:ea typeface="Zen Kaku Gothic New"/>
                <a:cs typeface="Zen Kaku Gothic New"/>
              </a:rPr>
              <a:t>業務のコードには手を入れません。足すのはこの2本だけです。</a:t>
            </a:r>
          </a:p>
        </p:txBody>
      </p:sp>
      <p:pic>
        <p:nvPicPr>
          <p:cNvPr id="24" name="Image 24"/>
          <p:cNvPicPr>
            <a:picLocks noChangeAspect="1"/>
          </p:cNvPicPr>
          <p:nvPr/>
        </p:nvPicPr>
        <p:blipFill>
          <a:blip r:embed="rId2"/>
          <a:stretch>
            <a:fillRect/>
          </a:stretch>
        </p:blipFill>
        <p:spPr>
          <a:xfrm>
            <a:off x="232894" y="6486525"/>
            <a:ext cx="734363" cy="190500"/>
          </a:xfrm>
          <a:prstGeom prst="rect">
            <a:avLst/>
          </a:prstGeom>
        </p:spPr>
      </p:pic>
      <p:sp>
        <p:nvSpPr>
          <p:cNvPr id="25" name="TextBox 25"/>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6" name="TextBox 26"/>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34</a:t>
            </a:r>
          </a:p>
        </p:txBody>
      </p:sp>
    </p:spTree>
  </p:cSld>
  <p:clrMapOvr>
    <a:masterClrMapping/>
  </p:clrMapOvr>
  <p:transition xmlns:p14="http://schemas.microsoft.com/office/powerpoint/2010/main" p14:dur="4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リクエスト単位で束ねるログ</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19699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行の先頭にIDを付け、</a:t>
            </a:r>
            <a:r>
              <a:rPr lang="zh-CN" sz="2480" b="1" dirty="0">
                <a:solidFill>
                  <a:srgbClr val="264DBF"/>
                </a:solidFill>
                <a:latin typeface="Zen Kaku Gothic New"/>
                <a:ea typeface="Zen Kaku Gothic New"/>
                <a:cs typeface="Zen Kaku Gothic New"/>
              </a:rPr>
              <a:t>処理単位でログを回収</a:t>
            </a:r>
          </a:p>
        </p:txBody>
      </p:sp>
      <p:sp>
        <p:nvSpPr>
          <p:cNvPr id="7" name="Rectangle 7"/>
          <p:cNvSpPr/>
          <p:nvPr/>
        </p:nvSpPr>
        <p:spPr>
          <a:xfrm>
            <a:off x="609600" y="2114550"/>
            <a:ext cx="6667500" cy="1714500"/>
          </a:xfrm>
          <a:prstGeom prst="roundRect">
            <a:avLst>
              <a:gd name="adj" fmla="val 4444"/>
            </a:avLst>
          </a:prstGeom>
          <a:solidFill>
            <a:srgbClr val="F3F3F3"/>
          </a:solidFill>
          <a:ln>
            <a:noFill/>
          </a:ln>
        </p:spPr>
      </p:sp>
      <p:sp>
        <p:nvSpPr>
          <p:cNvPr id="8" name="TextBox 8"/>
          <p:cNvSpPr txBox="1"/>
          <p:nvPr/>
        </p:nvSpPr>
        <p:spPr>
          <a:xfrm>
            <a:off x="830580" y="2276475"/>
            <a:ext cx="165344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IDが無い状態</a:t>
            </a:r>
          </a:p>
        </p:txBody>
      </p:sp>
      <p:sp>
        <p:nvSpPr>
          <p:cNvPr id="9" name="TextBox 9"/>
          <p:cNvSpPr txBox="1"/>
          <p:nvPr/>
        </p:nvSpPr>
        <p:spPr>
          <a:xfrm>
            <a:off x="831075" y="2648950"/>
            <a:ext cx="4583021"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INFO OrderController : GET /api/orders</a:t>
            </a:r>
          </a:p>
        </p:txBody>
      </p:sp>
      <p:sp>
        <p:nvSpPr>
          <p:cNvPr id="10" name="TextBox 10"/>
          <p:cNvSpPr txBox="1"/>
          <p:nvPr/>
        </p:nvSpPr>
        <p:spPr>
          <a:xfrm>
            <a:off x="831075" y="2934700"/>
            <a:ext cx="5321670"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INFO CustomerController: GET /api/customers</a:t>
            </a:r>
          </a:p>
        </p:txBody>
      </p:sp>
      <p:sp>
        <p:nvSpPr>
          <p:cNvPr id="11" name="TextBox 11"/>
          <p:cNvSpPr txBox="1"/>
          <p:nvPr/>
        </p:nvSpPr>
        <p:spPr>
          <a:xfrm>
            <a:off x="831075" y="3220450"/>
            <a:ext cx="4583021"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INFO OrderController : GET /api/orders</a:t>
            </a:r>
          </a:p>
        </p:txBody>
      </p:sp>
      <p:sp>
        <p:nvSpPr>
          <p:cNvPr id="12" name="TextBox 12"/>
          <p:cNvSpPr txBox="1"/>
          <p:nvPr/>
        </p:nvSpPr>
        <p:spPr>
          <a:xfrm>
            <a:off x="831075" y="3506200"/>
            <a:ext cx="4523099" cy="274301"/>
          </a:xfrm>
          <a:prstGeom prst="rect">
            <a:avLst/>
          </a:prstGeom>
          <a:noFill/>
          <a:ln>
            <a:noFill/>
          </a:ln>
        </p:spPr>
        <p:txBody>
          <a:bodyPr wrap="none" lIns="0" tIns="0" rIns="0" bIns="0" anchor="t" anchorCtr="0">
            <a:spAutoFit/>
          </a:bodyPr>
          <a:lstStyle/>
          <a:p>
            <a:pPr algn="l"/>
            <a:r>
              <a:rPr lang="en-US" sz="1400" dirty="0">
                <a:solidFill>
                  <a:srgbClr val="484848"/>
                </a:solidFill>
                <a:latin typeface="Source Code Pro"/>
                <a:ea typeface="Source Code Pro"/>
                <a:cs typeface="Source Code Pro"/>
              </a:rPr>
              <a:t>WARN OrderServiceImpl : slow response</a:t>
            </a:r>
          </a:p>
        </p:txBody>
      </p:sp>
      <p:sp>
        <p:nvSpPr>
          <p:cNvPr id="13" name="Polygon 13"/>
          <p:cNvSpPr/>
          <p:nvPr/>
        </p:nvSpPr>
        <p:spPr>
          <a:xfrm>
            <a:off x="3810000" y="3924300"/>
            <a:ext cx="266700" cy="190500"/>
          </a:xfrm>
          <a:custGeom>
            <a:avLst/>
            <a:gdLst/>
            <a:ahLst/>
            <a:cxnLst/>
            <a:rect l="l" t="t" r="r" b="b"/>
            <a:pathLst>
              <a:path w="266700" h="190500">
                <a:moveTo>
                  <a:pt x="0" y="0"/>
                </a:moveTo>
                <a:lnTo>
                  <a:pt x="266700" y="0"/>
                </a:lnTo>
                <a:lnTo>
                  <a:pt x="133350" y="190500"/>
                </a:lnTo>
                <a:close/>
              </a:path>
            </a:pathLst>
          </a:custGeom>
          <a:solidFill>
            <a:srgbClr val="47BCC6"/>
          </a:solidFill>
          <a:ln>
            <a:noFill/>
          </a:ln>
        </p:spPr>
      </p:sp>
      <p:sp>
        <p:nvSpPr>
          <p:cNvPr id="14" name="Rectangle 14"/>
          <p:cNvSpPr/>
          <p:nvPr/>
        </p:nvSpPr>
        <p:spPr>
          <a:xfrm>
            <a:off x="609600" y="4210050"/>
            <a:ext cx="6667500" cy="1714500"/>
          </a:xfrm>
          <a:prstGeom prst="roundRect">
            <a:avLst>
              <a:gd name="adj" fmla="val 4444"/>
            </a:avLst>
          </a:prstGeom>
          <a:solidFill>
            <a:srgbClr val="EEF6F7"/>
          </a:solidFill>
          <a:ln>
            <a:noFill/>
          </a:ln>
        </p:spPr>
      </p:sp>
      <p:sp>
        <p:nvSpPr>
          <p:cNvPr id="15" name="TextBox 15"/>
          <p:cNvSpPr txBox="1"/>
          <p:nvPr/>
        </p:nvSpPr>
        <p:spPr>
          <a:xfrm>
            <a:off x="830580" y="4371975"/>
            <a:ext cx="193348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IDを付けた状態</a:t>
            </a:r>
          </a:p>
        </p:txBody>
      </p:sp>
      <p:sp>
        <p:nvSpPr>
          <p:cNvPr id="16" name="TextBox 16"/>
          <p:cNvSpPr txBox="1"/>
          <p:nvPr/>
        </p:nvSpPr>
        <p:spPr>
          <a:xfrm>
            <a:off x="831075" y="4744450"/>
            <a:ext cx="5684672"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[a1f3c2] INFO OrderController : GET /api/orders</a:t>
            </a:r>
          </a:p>
        </p:txBody>
      </p:sp>
      <p:sp>
        <p:nvSpPr>
          <p:cNvPr id="17" name="TextBox 17"/>
          <p:cNvSpPr txBox="1"/>
          <p:nvPr/>
        </p:nvSpPr>
        <p:spPr>
          <a:xfrm>
            <a:off x="831075" y="5030200"/>
            <a:ext cx="6424287"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[b7d904] INFO CustomerController: GET /api/customers</a:t>
            </a:r>
          </a:p>
        </p:txBody>
      </p:sp>
      <p:sp>
        <p:nvSpPr>
          <p:cNvPr id="18" name="TextBox 18"/>
          <p:cNvSpPr txBox="1"/>
          <p:nvPr/>
        </p:nvSpPr>
        <p:spPr>
          <a:xfrm>
            <a:off x="831075" y="5315950"/>
            <a:ext cx="5688101"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[c5e118] INFO OrderController : GET /api/orders</a:t>
            </a:r>
          </a:p>
        </p:txBody>
      </p:sp>
      <p:sp>
        <p:nvSpPr>
          <p:cNvPr id="19" name="TextBox 19"/>
          <p:cNvSpPr txBox="1"/>
          <p:nvPr/>
        </p:nvSpPr>
        <p:spPr>
          <a:xfrm>
            <a:off x="831075" y="5601700"/>
            <a:ext cx="5624243"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[b7d904] WARN OrderServiceImpl : slow response</a:t>
            </a:r>
          </a:p>
        </p:txBody>
      </p:sp>
      <p:sp>
        <p:nvSpPr>
          <p:cNvPr id="20" name="Rectangle 20"/>
          <p:cNvSpPr/>
          <p:nvPr/>
        </p:nvSpPr>
        <p:spPr>
          <a:xfrm>
            <a:off x="7543800" y="2114550"/>
            <a:ext cx="4038600" cy="1066800"/>
          </a:xfrm>
          <a:prstGeom prst="roundRect">
            <a:avLst>
              <a:gd name="adj" fmla="val 7143"/>
            </a:avLst>
          </a:prstGeom>
          <a:solidFill>
            <a:srgbClr val="F7F9FA"/>
          </a:solidFill>
          <a:ln>
            <a:noFill/>
          </a:ln>
        </p:spPr>
      </p:sp>
      <p:sp>
        <p:nvSpPr>
          <p:cNvPr id="21" name="TextBox 21"/>
          <p:cNvSpPr txBox="1"/>
          <p:nvPr/>
        </p:nvSpPr>
        <p:spPr>
          <a:xfrm>
            <a:off x="7764780" y="22764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到着</a:t>
            </a:r>
          </a:p>
        </p:txBody>
      </p:sp>
      <p:sp>
        <p:nvSpPr>
          <p:cNvPr id="22" name="TextBox 22"/>
          <p:cNvSpPr txBox="1"/>
          <p:nvPr/>
        </p:nvSpPr>
        <p:spPr>
          <a:xfrm>
            <a:off x="7765161" y="2589371"/>
            <a:ext cx="189661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IDを採番して</a:t>
            </a:r>
          </a:p>
          <a:p>
            <a:pPr algn="l">
              <a:lnSpc>
                <a:spcPts val="2100"/>
              </a:lnSpc>
            </a:pPr>
            <a:r>
              <a:rPr lang="zh-CN" sz="1420" dirty="0">
                <a:solidFill>
                  <a:srgbClr val="484848"/>
                </a:solidFill>
                <a:latin typeface="Zen Kaku Gothic New"/>
                <a:ea typeface="Zen Kaku Gothic New"/>
                <a:cs typeface="Zen Kaku Gothic New"/>
              </a:rPr>
              <a:t>置き場に入れます</a:t>
            </a:r>
          </a:p>
        </p:txBody>
      </p:sp>
      <p:sp>
        <p:nvSpPr>
          <p:cNvPr id="23" name="Polygon 23"/>
          <p:cNvSpPr/>
          <p:nvPr/>
        </p:nvSpPr>
        <p:spPr>
          <a:xfrm>
            <a:off x="9429750" y="3219450"/>
            <a:ext cx="266700" cy="114300"/>
          </a:xfrm>
          <a:custGeom>
            <a:avLst/>
            <a:gdLst/>
            <a:ahLst/>
            <a:cxnLst/>
            <a:rect l="l" t="t" r="r" b="b"/>
            <a:pathLst>
              <a:path w="266700" h="114300">
                <a:moveTo>
                  <a:pt x="0" y="0"/>
                </a:moveTo>
                <a:lnTo>
                  <a:pt x="266700" y="0"/>
                </a:lnTo>
                <a:lnTo>
                  <a:pt x="133350" y="114300"/>
                </a:lnTo>
                <a:close/>
              </a:path>
            </a:pathLst>
          </a:custGeom>
          <a:solidFill>
            <a:srgbClr val="47BCC6"/>
          </a:solidFill>
          <a:ln>
            <a:noFill/>
          </a:ln>
        </p:spPr>
      </p:sp>
      <p:sp>
        <p:nvSpPr>
          <p:cNvPr id="24" name="Rectangle 24"/>
          <p:cNvSpPr/>
          <p:nvPr/>
        </p:nvSpPr>
        <p:spPr>
          <a:xfrm>
            <a:off x="7543800" y="3371850"/>
            <a:ext cx="4038600" cy="1066800"/>
          </a:xfrm>
          <a:prstGeom prst="roundRect">
            <a:avLst>
              <a:gd name="adj" fmla="val 7143"/>
            </a:avLst>
          </a:prstGeom>
          <a:solidFill>
            <a:srgbClr val="F7F9FA"/>
          </a:solidFill>
          <a:ln>
            <a:noFill/>
          </a:ln>
        </p:spPr>
      </p:sp>
      <p:sp>
        <p:nvSpPr>
          <p:cNvPr id="25" name="TextBox 25"/>
          <p:cNvSpPr txBox="1"/>
          <p:nvPr/>
        </p:nvSpPr>
        <p:spPr>
          <a:xfrm>
            <a:off x="7764780" y="35337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処理</a:t>
            </a:r>
          </a:p>
        </p:txBody>
      </p:sp>
      <p:sp>
        <p:nvSpPr>
          <p:cNvPr id="26" name="TextBox 26"/>
          <p:cNvSpPr txBox="1"/>
          <p:nvPr/>
        </p:nvSpPr>
        <p:spPr>
          <a:xfrm>
            <a:off x="7765161" y="3846671"/>
            <a:ext cx="1661351"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ログ行の先頭に</a:t>
            </a:r>
          </a:p>
          <a:p>
            <a:pPr algn="l">
              <a:lnSpc>
                <a:spcPts val="2100"/>
              </a:lnSpc>
            </a:pPr>
            <a:r>
              <a:rPr lang="zh-CN" sz="1420" dirty="0">
                <a:solidFill>
                  <a:srgbClr val="484848"/>
                </a:solidFill>
                <a:latin typeface="Zen Kaku Gothic New"/>
                <a:ea typeface="Zen Kaku Gothic New"/>
                <a:cs typeface="Zen Kaku Gothic New"/>
              </a:rPr>
              <a:t>IDが付きます</a:t>
            </a:r>
          </a:p>
        </p:txBody>
      </p:sp>
      <p:sp>
        <p:nvSpPr>
          <p:cNvPr id="27" name="Polygon 27"/>
          <p:cNvSpPr/>
          <p:nvPr/>
        </p:nvSpPr>
        <p:spPr>
          <a:xfrm>
            <a:off x="9429750" y="4476750"/>
            <a:ext cx="266700" cy="114300"/>
          </a:xfrm>
          <a:custGeom>
            <a:avLst/>
            <a:gdLst/>
            <a:ahLst/>
            <a:cxnLst/>
            <a:rect l="l" t="t" r="r" b="b"/>
            <a:pathLst>
              <a:path w="266700" h="114300">
                <a:moveTo>
                  <a:pt x="0" y="0"/>
                </a:moveTo>
                <a:lnTo>
                  <a:pt x="266700" y="0"/>
                </a:lnTo>
                <a:lnTo>
                  <a:pt x="133350" y="114300"/>
                </a:lnTo>
                <a:close/>
              </a:path>
            </a:pathLst>
          </a:custGeom>
          <a:solidFill>
            <a:srgbClr val="47BCC6"/>
          </a:solidFill>
          <a:ln>
            <a:noFill/>
          </a:ln>
        </p:spPr>
      </p:sp>
      <p:sp>
        <p:nvSpPr>
          <p:cNvPr id="28" name="Rectangle 28"/>
          <p:cNvSpPr/>
          <p:nvPr/>
        </p:nvSpPr>
        <p:spPr>
          <a:xfrm>
            <a:off x="7543800" y="4629150"/>
            <a:ext cx="4038600" cy="1066800"/>
          </a:xfrm>
          <a:prstGeom prst="roundRect">
            <a:avLst>
              <a:gd name="adj" fmla="val 7143"/>
            </a:avLst>
          </a:prstGeom>
          <a:solidFill>
            <a:srgbClr val="EEF6F7"/>
          </a:solidFill>
          <a:ln>
            <a:noFill/>
          </a:ln>
        </p:spPr>
      </p:sp>
      <p:sp>
        <p:nvSpPr>
          <p:cNvPr id="29" name="TextBox 29"/>
          <p:cNvSpPr txBox="1"/>
          <p:nvPr/>
        </p:nvSpPr>
        <p:spPr>
          <a:xfrm>
            <a:off x="7764780" y="47910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完了</a:t>
            </a:r>
          </a:p>
        </p:txBody>
      </p:sp>
      <p:sp>
        <p:nvSpPr>
          <p:cNvPr id="30" name="TextBox 30"/>
          <p:cNvSpPr txBox="1"/>
          <p:nvPr/>
        </p:nvSpPr>
        <p:spPr>
          <a:xfrm>
            <a:off x="7765161" y="5103971"/>
            <a:ext cx="236715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経過ミリ秒を記録し、</a:t>
            </a:r>
          </a:p>
          <a:p>
            <a:pPr algn="l">
              <a:lnSpc>
                <a:spcPts val="2100"/>
              </a:lnSpc>
            </a:pPr>
            <a:r>
              <a:rPr lang="zh-CN" sz="1420" dirty="0">
                <a:solidFill>
                  <a:srgbClr val="484848"/>
                </a:solidFill>
                <a:latin typeface="Zen Kaku Gothic New"/>
                <a:ea typeface="Zen Kaku Gothic New"/>
                <a:cs typeface="Zen Kaku Gothic New"/>
              </a:rPr>
              <a:t>置き場を空にします</a:t>
            </a:r>
          </a:p>
        </p:txBody>
      </p:sp>
      <p:sp>
        <p:nvSpPr>
          <p:cNvPr id="31" name="TextBox 31"/>
          <p:cNvSpPr txBox="1"/>
          <p:nvPr/>
        </p:nvSpPr>
        <p:spPr>
          <a:xfrm>
            <a:off x="602361" y="60945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しきい値を超えた応答だけ警告に上げると、あとから機械的に拾えます。</a:t>
            </a:r>
          </a:p>
        </p:txBody>
      </p:sp>
      <p:pic>
        <p:nvPicPr>
          <p:cNvPr id="32" name="Image 32"/>
          <p:cNvPicPr>
            <a:picLocks noChangeAspect="1"/>
          </p:cNvPicPr>
          <p:nvPr/>
        </p:nvPicPr>
        <p:blipFill>
          <a:blip r:embed="rId2"/>
          <a:stretch>
            <a:fillRect/>
          </a:stretch>
        </p:blipFill>
        <p:spPr>
          <a:xfrm>
            <a:off x="232894" y="6486525"/>
            <a:ext cx="734363" cy="190500"/>
          </a:xfrm>
          <a:prstGeom prst="rect">
            <a:avLst/>
          </a:prstGeom>
        </p:spPr>
      </p:pic>
      <p:sp>
        <p:nvSpPr>
          <p:cNvPr id="33" name="TextBox 3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4" name="TextBox 3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35</a:t>
            </a:r>
          </a:p>
        </p:txBody>
      </p:sp>
    </p:spTree>
  </p:cSld>
  <p:clrMapOvr>
    <a:masterClrMapping/>
  </p:clrMapOvr>
  <p:transition xmlns:p14="http://schemas.microsoft.com/office/powerpoint/2010/main" p14:dur="4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25193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MDC の後始末</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96590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消し忘れると、</a:t>
            </a:r>
            <a:r>
              <a:rPr lang="zh-CN" sz="2480" b="1" dirty="0">
                <a:solidFill>
                  <a:srgbClr val="264DBF"/>
                </a:solidFill>
                <a:latin typeface="Zen Kaku Gothic New"/>
                <a:ea typeface="Zen Kaku Gothic New"/>
                <a:cs typeface="Zen Kaku Gothic New"/>
              </a:rPr>
              <a:t>前のIDが次のリクエストに混入</a:t>
            </a:r>
          </a:p>
        </p:txBody>
      </p:sp>
      <p:sp>
        <p:nvSpPr>
          <p:cNvPr id="9" name="TextBox 9"/>
          <p:cNvSpPr txBox="1"/>
          <p:nvPr/>
        </p:nvSpPr>
        <p:spPr>
          <a:xfrm>
            <a:off x="602361" y="1903571"/>
            <a:ext cx="94649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IDの置き場は MDC と呼びます。スレッド単位で持ち、スレッドは使い回されます。</a:t>
            </a:r>
          </a:p>
        </p:txBody>
      </p:sp>
      <p:sp>
        <p:nvSpPr>
          <p:cNvPr id="10" name="Rectangle 10"/>
          <p:cNvSpPr/>
          <p:nvPr/>
        </p:nvSpPr>
        <p:spPr>
          <a:xfrm>
            <a:off x="609600" y="2247900"/>
            <a:ext cx="1676400" cy="990600"/>
          </a:xfrm>
          <a:prstGeom prst="roundRect">
            <a:avLst>
              <a:gd name="adj" fmla="val 7692"/>
            </a:avLst>
          </a:prstGeom>
          <a:solidFill>
            <a:srgbClr val="EEF6F7"/>
          </a:solidFill>
          <a:ln>
            <a:noFill/>
          </a:ln>
        </p:spPr>
      </p:sp>
      <p:sp>
        <p:nvSpPr>
          <p:cNvPr id="11" name="TextBox 11"/>
          <p:cNvSpPr txBox="1"/>
          <p:nvPr/>
        </p:nvSpPr>
        <p:spPr>
          <a:xfrm>
            <a:off x="822984" y="2656046"/>
            <a:ext cx="124963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消したとき</a:t>
            </a:r>
          </a:p>
        </p:txBody>
      </p:sp>
      <p:sp>
        <p:nvSpPr>
          <p:cNvPr id="12" name="Rectangle 12"/>
          <p:cNvSpPr/>
          <p:nvPr/>
        </p:nvSpPr>
        <p:spPr>
          <a:xfrm>
            <a:off x="2438400" y="2247900"/>
            <a:ext cx="3905250" cy="990600"/>
          </a:xfrm>
          <a:prstGeom prst="roundRect">
            <a:avLst>
              <a:gd name="adj" fmla="val 7692"/>
            </a:avLst>
          </a:prstGeom>
          <a:solidFill>
            <a:srgbClr val="FFFFFF"/>
          </a:solidFill>
          <a:ln w="14288">
            <a:solidFill>
              <a:srgbClr val="47BCC6"/>
            </a:solidFill>
          </a:ln>
        </p:spPr>
      </p:sp>
      <p:sp>
        <p:nvSpPr>
          <p:cNvPr id="13" name="TextBox 13"/>
          <p:cNvSpPr txBox="1"/>
          <p:nvPr/>
        </p:nvSpPr>
        <p:spPr>
          <a:xfrm>
            <a:off x="2659380" y="2466975"/>
            <a:ext cx="156943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リクエストA</a:t>
            </a:r>
          </a:p>
        </p:txBody>
      </p:sp>
      <p:sp>
        <p:nvSpPr>
          <p:cNvPr id="14" name="TextBox 14"/>
          <p:cNvSpPr txBox="1"/>
          <p:nvPr/>
        </p:nvSpPr>
        <p:spPr>
          <a:xfrm>
            <a:off x="2659761" y="2779871"/>
            <a:ext cx="334939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 a1f3 を入れ、完了時に消す</a:t>
            </a:r>
          </a:p>
        </p:txBody>
      </p:sp>
      <p:sp>
        <p:nvSpPr>
          <p:cNvPr id="15" name="Polygon 15"/>
          <p:cNvSpPr/>
          <p:nvPr/>
        </p:nvSpPr>
        <p:spPr>
          <a:xfrm>
            <a:off x="6419850" y="2609850"/>
            <a:ext cx="342900" cy="266700"/>
          </a:xfrm>
          <a:custGeom>
            <a:avLst/>
            <a:gdLst/>
            <a:ahLst/>
            <a:cxnLst/>
            <a:rect l="l" t="t" r="r" b="b"/>
            <a:pathLst>
              <a:path w="342900" h="266700">
                <a:moveTo>
                  <a:pt x="0" y="76200"/>
                </a:moveTo>
                <a:lnTo>
                  <a:pt x="190500" y="76200"/>
                </a:lnTo>
                <a:lnTo>
                  <a:pt x="190500" y="0"/>
                </a:lnTo>
                <a:lnTo>
                  <a:pt x="342900" y="133350"/>
                </a:lnTo>
                <a:lnTo>
                  <a:pt x="190500" y="266700"/>
                </a:lnTo>
                <a:lnTo>
                  <a:pt x="190500" y="190500"/>
                </a:lnTo>
                <a:lnTo>
                  <a:pt x="0" y="190500"/>
                </a:lnTo>
                <a:close/>
              </a:path>
            </a:pathLst>
          </a:custGeom>
          <a:solidFill>
            <a:srgbClr val="47BCC6"/>
          </a:solidFill>
          <a:ln>
            <a:noFill/>
          </a:ln>
        </p:spPr>
      </p:sp>
      <p:sp>
        <p:nvSpPr>
          <p:cNvPr id="16" name="Rectangle 16"/>
          <p:cNvSpPr/>
          <p:nvPr/>
        </p:nvSpPr>
        <p:spPr>
          <a:xfrm>
            <a:off x="6800850" y="2247900"/>
            <a:ext cx="4781550" cy="990600"/>
          </a:xfrm>
          <a:prstGeom prst="roundRect">
            <a:avLst>
              <a:gd name="adj" fmla="val 7692"/>
            </a:avLst>
          </a:prstGeom>
          <a:solidFill>
            <a:srgbClr val="FFFFFF"/>
          </a:solidFill>
          <a:ln w="14288">
            <a:solidFill>
              <a:srgbClr val="47BCC6"/>
            </a:solidFill>
          </a:ln>
        </p:spPr>
      </p:sp>
      <p:sp>
        <p:nvSpPr>
          <p:cNvPr id="17" name="TextBox 17"/>
          <p:cNvSpPr txBox="1"/>
          <p:nvPr/>
        </p:nvSpPr>
        <p:spPr>
          <a:xfrm>
            <a:off x="7021830" y="2466975"/>
            <a:ext cx="156943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リクエストB</a:t>
            </a:r>
          </a:p>
        </p:txBody>
      </p:sp>
      <p:sp>
        <p:nvSpPr>
          <p:cNvPr id="18" name="TextBox 18"/>
          <p:cNvSpPr txBox="1"/>
          <p:nvPr/>
        </p:nvSpPr>
        <p:spPr>
          <a:xfrm>
            <a:off x="7022211" y="2779871"/>
            <a:ext cx="163918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 b7d9 が入る</a:t>
            </a:r>
          </a:p>
        </p:txBody>
      </p:sp>
      <p:sp>
        <p:nvSpPr>
          <p:cNvPr id="19" name="Rectangle 19"/>
          <p:cNvSpPr/>
          <p:nvPr/>
        </p:nvSpPr>
        <p:spPr>
          <a:xfrm>
            <a:off x="609600" y="3429000"/>
            <a:ext cx="1676400" cy="990600"/>
          </a:xfrm>
          <a:prstGeom prst="roundRect">
            <a:avLst>
              <a:gd name="adj" fmla="val 7692"/>
            </a:avLst>
          </a:prstGeom>
          <a:solidFill>
            <a:srgbClr val="F3F3F3"/>
          </a:solidFill>
          <a:ln>
            <a:noFill/>
          </a:ln>
        </p:spPr>
      </p:sp>
      <p:sp>
        <p:nvSpPr>
          <p:cNvPr id="20" name="TextBox 20"/>
          <p:cNvSpPr txBox="1"/>
          <p:nvPr/>
        </p:nvSpPr>
        <p:spPr>
          <a:xfrm>
            <a:off x="575953" y="3837146"/>
            <a:ext cx="1743694"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消し忘れたとき</a:t>
            </a:r>
          </a:p>
        </p:txBody>
      </p:sp>
      <p:sp>
        <p:nvSpPr>
          <p:cNvPr id="21" name="Rectangle 21"/>
          <p:cNvSpPr/>
          <p:nvPr/>
        </p:nvSpPr>
        <p:spPr>
          <a:xfrm>
            <a:off x="2438400" y="3429000"/>
            <a:ext cx="3905250" cy="990600"/>
          </a:xfrm>
          <a:prstGeom prst="roundRect">
            <a:avLst>
              <a:gd name="adj" fmla="val 7692"/>
            </a:avLst>
          </a:prstGeom>
          <a:solidFill>
            <a:srgbClr val="F7F9FA"/>
          </a:solidFill>
          <a:ln w="14288">
            <a:solidFill>
              <a:srgbClr val="C9CFD4"/>
            </a:solidFill>
          </a:ln>
        </p:spPr>
      </p:sp>
      <p:sp>
        <p:nvSpPr>
          <p:cNvPr id="22" name="TextBox 22"/>
          <p:cNvSpPr txBox="1"/>
          <p:nvPr/>
        </p:nvSpPr>
        <p:spPr>
          <a:xfrm>
            <a:off x="2659380" y="3648075"/>
            <a:ext cx="156943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リクエストA</a:t>
            </a:r>
          </a:p>
        </p:txBody>
      </p:sp>
      <p:sp>
        <p:nvSpPr>
          <p:cNvPr id="23" name="TextBox 23"/>
          <p:cNvSpPr txBox="1"/>
          <p:nvPr/>
        </p:nvSpPr>
        <p:spPr>
          <a:xfrm>
            <a:off x="2659761" y="3960971"/>
            <a:ext cx="35937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 a1f3 を入れ、消さずに終わる</a:t>
            </a:r>
          </a:p>
        </p:txBody>
      </p:sp>
      <p:sp>
        <p:nvSpPr>
          <p:cNvPr id="24" name="Polygon 24"/>
          <p:cNvSpPr/>
          <p:nvPr/>
        </p:nvSpPr>
        <p:spPr>
          <a:xfrm>
            <a:off x="6419850" y="3790950"/>
            <a:ext cx="342900" cy="266700"/>
          </a:xfrm>
          <a:custGeom>
            <a:avLst/>
            <a:gdLst/>
            <a:ahLst/>
            <a:cxnLst/>
            <a:rect l="l" t="t" r="r" b="b"/>
            <a:pathLst>
              <a:path w="342900" h="266700">
                <a:moveTo>
                  <a:pt x="0" y="76200"/>
                </a:moveTo>
                <a:lnTo>
                  <a:pt x="190500" y="76200"/>
                </a:lnTo>
                <a:lnTo>
                  <a:pt x="190500" y="0"/>
                </a:lnTo>
                <a:lnTo>
                  <a:pt x="342900" y="133350"/>
                </a:lnTo>
                <a:lnTo>
                  <a:pt x="190500" y="266700"/>
                </a:lnTo>
                <a:lnTo>
                  <a:pt x="190500" y="190500"/>
                </a:lnTo>
                <a:lnTo>
                  <a:pt x="0" y="190500"/>
                </a:lnTo>
                <a:close/>
              </a:path>
            </a:pathLst>
          </a:custGeom>
          <a:solidFill>
            <a:srgbClr val="999999"/>
          </a:solidFill>
          <a:ln>
            <a:noFill/>
          </a:ln>
        </p:spPr>
      </p:sp>
      <p:sp>
        <p:nvSpPr>
          <p:cNvPr id="25" name="Rectangle 25"/>
          <p:cNvSpPr/>
          <p:nvPr/>
        </p:nvSpPr>
        <p:spPr>
          <a:xfrm>
            <a:off x="6800850" y="3429000"/>
            <a:ext cx="4781550" cy="990600"/>
          </a:xfrm>
          <a:prstGeom prst="roundRect">
            <a:avLst>
              <a:gd name="adj" fmla="val 7692"/>
            </a:avLst>
          </a:prstGeom>
          <a:solidFill>
            <a:srgbClr val="F7F9FA"/>
          </a:solidFill>
          <a:ln w="14288">
            <a:solidFill>
              <a:srgbClr val="C9CFD4"/>
            </a:solidFill>
          </a:ln>
        </p:spPr>
      </p:sp>
      <p:sp>
        <p:nvSpPr>
          <p:cNvPr id="26" name="TextBox 26"/>
          <p:cNvSpPr txBox="1"/>
          <p:nvPr/>
        </p:nvSpPr>
        <p:spPr>
          <a:xfrm>
            <a:off x="7021830" y="3648075"/>
            <a:ext cx="156943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リクエストB</a:t>
            </a:r>
          </a:p>
        </p:txBody>
      </p:sp>
      <p:sp>
        <p:nvSpPr>
          <p:cNvPr id="27" name="TextBox 27"/>
          <p:cNvSpPr txBox="1"/>
          <p:nvPr/>
        </p:nvSpPr>
        <p:spPr>
          <a:xfrm>
            <a:off x="7022211" y="3960971"/>
            <a:ext cx="28607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ID a1f3 のまま記録される</a:t>
            </a:r>
          </a:p>
        </p:txBody>
      </p:sp>
      <p:sp>
        <p:nvSpPr>
          <p:cNvPr id="28" name="Rectangle 28"/>
          <p:cNvSpPr/>
          <p:nvPr/>
        </p:nvSpPr>
        <p:spPr>
          <a:xfrm>
            <a:off x="609600" y="4648200"/>
            <a:ext cx="5334000" cy="1047750"/>
          </a:xfrm>
          <a:prstGeom prst="roundRect">
            <a:avLst>
              <a:gd name="adj" fmla="val 7273"/>
            </a:avLst>
          </a:prstGeom>
          <a:solidFill>
            <a:srgbClr val="F7F9FA"/>
          </a:solidFill>
          <a:ln>
            <a:noFill/>
          </a:ln>
        </p:spPr>
      </p:sp>
      <p:sp>
        <p:nvSpPr>
          <p:cNvPr id="29" name="TextBox 29"/>
          <p:cNvSpPr txBox="1"/>
          <p:nvPr/>
        </p:nvSpPr>
        <p:spPr>
          <a:xfrm>
            <a:off x="868680" y="481012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完了時の処理が呼ばれない場合</a:t>
            </a:r>
          </a:p>
        </p:txBody>
      </p:sp>
      <p:sp>
        <p:nvSpPr>
          <p:cNvPr id="30" name="TextBox 30"/>
          <p:cNvSpPr txBox="1"/>
          <p:nvPr/>
        </p:nvSpPr>
        <p:spPr>
          <a:xfrm>
            <a:off x="869061" y="5123021"/>
            <a:ext cx="401402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開始の処理が正常に通ったときだけ、</a:t>
            </a:r>
          </a:p>
          <a:p>
            <a:pPr algn="l">
              <a:lnSpc>
                <a:spcPts val="2100"/>
              </a:lnSpc>
            </a:pPr>
            <a:r>
              <a:rPr lang="zh-CN" sz="1420" dirty="0">
                <a:solidFill>
                  <a:srgbClr val="484848"/>
                </a:solidFill>
                <a:latin typeface="Zen Kaku Gothic New"/>
                <a:ea typeface="Zen Kaku Gothic New"/>
                <a:cs typeface="Zen Kaku Gothic New"/>
              </a:rPr>
              <a:t>完了の処理が呼ばれます。</a:t>
            </a:r>
          </a:p>
        </p:txBody>
      </p:sp>
      <p:sp>
        <p:nvSpPr>
          <p:cNvPr id="31" name="Rectangle 31"/>
          <p:cNvSpPr/>
          <p:nvPr/>
        </p:nvSpPr>
        <p:spPr>
          <a:xfrm>
            <a:off x="6248400" y="4648200"/>
            <a:ext cx="5334000" cy="1047750"/>
          </a:xfrm>
          <a:prstGeom prst="roundRect">
            <a:avLst>
              <a:gd name="adj" fmla="val 7273"/>
            </a:avLst>
          </a:prstGeom>
          <a:solidFill>
            <a:srgbClr val="F7F9FA"/>
          </a:solidFill>
          <a:ln>
            <a:noFill/>
          </a:ln>
        </p:spPr>
      </p:sp>
      <p:sp>
        <p:nvSpPr>
          <p:cNvPr id="32" name="TextBox 32"/>
          <p:cNvSpPr txBox="1"/>
          <p:nvPr/>
        </p:nvSpPr>
        <p:spPr>
          <a:xfrm>
            <a:off x="6507480" y="48101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別スレッドに渡した場合</a:t>
            </a:r>
          </a:p>
        </p:txBody>
      </p:sp>
      <p:sp>
        <p:nvSpPr>
          <p:cNvPr id="33" name="TextBox 33"/>
          <p:cNvSpPr txBox="1"/>
          <p:nvPr/>
        </p:nvSpPr>
        <p:spPr>
          <a:xfrm>
            <a:off x="6507861" y="5123021"/>
            <a:ext cx="3778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IDは引き継がれません。渡す先に</a:t>
            </a:r>
          </a:p>
          <a:p>
            <a:pPr algn="l">
              <a:lnSpc>
                <a:spcPts val="2100"/>
              </a:lnSpc>
            </a:pPr>
            <a:r>
              <a:rPr lang="zh-CN" sz="1420" dirty="0">
                <a:solidFill>
                  <a:srgbClr val="484848"/>
                </a:solidFill>
                <a:latin typeface="Zen Kaku Gothic New"/>
                <a:ea typeface="Zen Kaku Gothic New"/>
                <a:cs typeface="Zen Kaku Gothic New"/>
              </a:rPr>
              <a:t>明示的に持たせる必要があります。</a:t>
            </a:r>
          </a:p>
        </p:txBody>
      </p:sp>
      <p:sp>
        <p:nvSpPr>
          <p:cNvPr id="34" name="TextBox 34"/>
          <p:cNvSpPr txBox="1"/>
          <p:nvPr/>
        </p:nvSpPr>
        <p:spPr>
          <a:xfrm>
            <a:off x="602361" y="5942171"/>
            <a:ext cx="767243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持ち帰りは1点です。消す処理を入れたかを、自分で気づけるかどうか。</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36</a:t>
            </a:r>
          </a:p>
        </p:txBody>
      </p:sp>
    </p:spTree>
  </p:cSld>
  <p:clrMapOvr>
    <a:masterClrMapping/>
  </p:clrMapOvr>
  <p:transition xmlns:p14="http://schemas.microsoft.com/office/powerpoint/2010/main" p14:dur="4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1305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/api/health が返すもの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69560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先に決めるのは、</a:t>
            </a:r>
            <a:r>
              <a:rPr lang="zh-CN" sz="2480" b="1" dirty="0">
                <a:solidFill>
                  <a:srgbClr val="264DBF"/>
                </a:solidFill>
                <a:latin typeface="Zen Kaku Gothic New"/>
                <a:ea typeface="Zen Kaku Gothic New"/>
                <a:cs typeface="Zen Kaku Gothic New"/>
              </a:rPr>
              <a:t>返す JSON の形</a:t>
            </a:r>
          </a:p>
        </p:txBody>
      </p:sp>
      <p:sp>
        <p:nvSpPr>
          <p:cNvPr id="7" name="Rectangle 7"/>
          <p:cNvSpPr/>
          <p:nvPr/>
        </p:nvSpPr>
        <p:spPr>
          <a:xfrm>
            <a:off x="609600" y="2114550"/>
            <a:ext cx="6096000" cy="3867150"/>
          </a:xfrm>
          <a:prstGeom prst="roundRect">
            <a:avLst>
              <a:gd name="adj" fmla="val 1970"/>
            </a:avLst>
          </a:prstGeom>
          <a:solidFill>
            <a:srgbClr val="F7F9FA"/>
          </a:solidFill>
          <a:ln>
            <a:noFill/>
          </a:ln>
        </p:spPr>
      </p:sp>
      <p:sp>
        <p:nvSpPr>
          <p:cNvPr id="8" name="TextBox 8"/>
          <p:cNvSpPr txBox="1"/>
          <p:nvPr/>
        </p:nvSpPr>
        <p:spPr>
          <a:xfrm>
            <a:off x="945261" y="2360771"/>
            <a:ext cx="790861"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status</a:t>
            </a:r>
          </a:p>
        </p:txBody>
      </p:sp>
      <p:sp>
        <p:nvSpPr>
          <p:cNvPr id="9" name="TextBox 9"/>
          <p:cNvSpPr txBox="1"/>
          <p:nvPr/>
        </p:nvSpPr>
        <p:spPr>
          <a:xfrm>
            <a:off x="3612261" y="236077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アプリ全体の状態</a:t>
            </a:r>
          </a:p>
        </p:txBody>
      </p:sp>
      <p:sp>
        <p:nvSpPr>
          <p:cNvPr id="10" name="TextBox 10"/>
          <p:cNvSpPr txBox="1"/>
          <p:nvPr/>
        </p:nvSpPr>
        <p:spPr>
          <a:xfrm>
            <a:off x="945261" y="2703671"/>
            <a:ext cx="1261396"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application</a:t>
            </a:r>
          </a:p>
        </p:txBody>
      </p:sp>
      <p:sp>
        <p:nvSpPr>
          <p:cNvPr id="11" name="TextBox 11"/>
          <p:cNvSpPr txBox="1"/>
          <p:nvPr/>
        </p:nvSpPr>
        <p:spPr>
          <a:xfrm>
            <a:off x="3612261" y="270367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アプリ名</a:t>
            </a:r>
          </a:p>
        </p:txBody>
      </p:sp>
      <p:sp>
        <p:nvSpPr>
          <p:cNvPr id="12" name="TextBox 12"/>
          <p:cNvSpPr txBox="1"/>
          <p:nvPr/>
        </p:nvSpPr>
        <p:spPr>
          <a:xfrm>
            <a:off x="945261" y="3046571"/>
            <a:ext cx="861441"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version</a:t>
            </a:r>
          </a:p>
        </p:txBody>
      </p:sp>
      <p:sp>
        <p:nvSpPr>
          <p:cNvPr id="13" name="TextBox 13"/>
          <p:cNvSpPr txBox="1"/>
          <p:nvPr/>
        </p:nvSpPr>
        <p:spPr>
          <a:xfrm>
            <a:off x="3612261" y="304657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バージョン</a:t>
            </a:r>
          </a:p>
        </p:txBody>
      </p:sp>
      <p:sp>
        <p:nvSpPr>
          <p:cNvPr id="14" name="TextBox 14"/>
          <p:cNvSpPr txBox="1"/>
          <p:nvPr/>
        </p:nvSpPr>
        <p:spPr>
          <a:xfrm>
            <a:off x="945261" y="3389471"/>
            <a:ext cx="110141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database</a:t>
            </a:r>
          </a:p>
        </p:txBody>
      </p:sp>
      <p:sp>
        <p:nvSpPr>
          <p:cNvPr id="15" name="TextBox 15"/>
          <p:cNvSpPr txBox="1"/>
          <p:nvPr/>
        </p:nvSpPr>
        <p:spPr>
          <a:xfrm>
            <a:off x="3612261" y="33894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データベースの状態</a:t>
            </a:r>
          </a:p>
        </p:txBody>
      </p:sp>
      <p:sp>
        <p:nvSpPr>
          <p:cNvPr id="16" name="Line 16"/>
          <p:cNvSpPr/>
          <p:nvPr/>
        </p:nvSpPr>
        <p:spPr>
          <a:xfrm>
            <a:off x="1066800" y="3638550"/>
            <a:ext cx="9525" cy="533400"/>
          </a:xfrm>
          <a:custGeom>
            <a:avLst/>
            <a:gdLst/>
            <a:ahLst/>
            <a:cxnLst/>
            <a:rect l="l" t="t" r="r" b="b"/>
            <a:pathLst>
              <a:path w="9525" h="533400">
                <a:moveTo>
                  <a:pt x="0" y="0"/>
                </a:moveTo>
                <a:lnTo>
                  <a:pt x="0" y="533400"/>
                </a:lnTo>
              </a:path>
            </a:pathLst>
          </a:custGeom>
          <a:noFill/>
          <a:ln w="19050">
            <a:solidFill>
              <a:srgbClr val="A3DDE3"/>
            </a:solidFill>
          </a:ln>
        </p:spPr>
      </p:sp>
      <p:sp>
        <p:nvSpPr>
          <p:cNvPr id="17" name="Line 17"/>
          <p:cNvSpPr/>
          <p:nvPr/>
        </p:nvSpPr>
        <p:spPr>
          <a:xfrm>
            <a:off x="1066800" y="3829050"/>
            <a:ext cx="133350" cy="9525"/>
          </a:xfrm>
          <a:custGeom>
            <a:avLst/>
            <a:gdLst/>
            <a:ahLst/>
            <a:cxnLst/>
            <a:rect l="l" t="t" r="r" b="b"/>
            <a:pathLst>
              <a:path w="133350" h="9525">
                <a:moveTo>
                  <a:pt x="0" y="0"/>
                </a:moveTo>
                <a:lnTo>
                  <a:pt x="133350" y="0"/>
                </a:lnTo>
              </a:path>
            </a:pathLst>
          </a:custGeom>
          <a:noFill/>
          <a:ln w="19050">
            <a:solidFill>
              <a:srgbClr val="A3DDE3"/>
            </a:solidFill>
          </a:ln>
        </p:spPr>
      </p:sp>
      <p:sp>
        <p:nvSpPr>
          <p:cNvPr id="18" name="Line 18"/>
          <p:cNvSpPr/>
          <p:nvPr/>
        </p:nvSpPr>
        <p:spPr>
          <a:xfrm>
            <a:off x="1066800" y="4171950"/>
            <a:ext cx="133350" cy="9525"/>
          </a:xfrm>
          <a:custGeom>
            <a:avLst/>
            <a:gdLst/>
            <a:ahLst/>
            <a:cxnLst/>
            <a:rect l="l" t="t" r="r" b="b"/>
            <a:pathLst>
              <a:path w="133350" h="9525">
                <a:moveTo>
                  <a:pt x="0" y="0"/>
                </a:moveTo>
                <a:lnTo>
                  <a:pt x="133350" y="0"/>
                </a:lnTo>
              </a:path>
            </a:pathLst>
          </a:custGeom>
          <a:noFill/>
          <a:ln w="19050">
            <a:solidFill>
              <a:srgbClr val="A3DDE3"/>
            </a:solidFill>
          </a:ln>
        </p:spPr>
      </p:sp>
      <p:sp>
        <p:nvSpPr>
          <p:cNvPr id="19" name="TextBox 19"/>
          <p:cNvSpPr txBox="1"/>
          <p:nvPr/>
        </p:nvSpPr>
        <p:spPr>
          <a:xfrm>
            <a:off x="1269111" y="3732371"/>
            <a:ext cx="790861"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status</a:t>
            </a:r>
          </a:p>
        </p:txBody>
      </p:sp>
      <p:sp>
        <p:nvSpPr>
          <p:cNvPr id="20" name="TextBox 20"/>
          <p:cNvSpPr txBox="1"/>
          <p:nvPr/>
        </p:nvSpPr>
        <p:spPr>
          <a:xfrm>
            <a:off x="3612261" y="373237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接続の可否</a:t>
            </a:r>
          </a:p>
        </p:txBody>
      </p:sp>
      <p:sp>
        <p:nvSpPr>
          <p:cNvPr id="21" name="TextBox 21"/>
          <p:cNvSpPr txBox="1"/>
          <p:nvPr/>
        </p:nvSpPr>
        <p:spPr>
          <a:xfrm>
            <a:off x="1269111" y="4075271"/>
            <a:ext cx="131840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orderCount</a:t>
            </a:r>
          </a:p>
        </p:txBody>
      </p:sp>
      <p:sp>
        <p:nvSpPr>
          <p:cNvPr id="22" name="TextBox 22"/>
          <p:cNvSpPr txBox="1"/>
          <p:nvPr/>
        </p:nvSpPr>
        <p:spPr>
          <a:xfrm>
            <a:off x="3612261" y="407527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受注の件数</a:t>
            </a:r>
          </a:p>
        </p:txBody>
      </p:sp>
      <p:sp>
        <p:nvSpPr>
          <p:cNvPr id="23" name="TextBox 23"/>
          <p:cNvSpPr txBox="1"/>
          <p:nvPr/>
        </p:nvSpPr>
        <p:spPr>
          <a:xfrm>
            <a:off x="945261" y="4418171"/>
            <a:ext cx="928492"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memory</a:t>
            </a:r>
          </a:p>
        </p:txBody>
      </p:sp>
      <p:sp>
        <p:nvSpPr>
          <p:cNvPr id="24" name="TextBox 24"/>
          <p:cNvSpPr txBox="1"/>
          <p:nvPr/>
        </p:nvSpPr>
        <p:spPr>
          <a:xfrm>
            <a:off x="3612261" y="4418171"/>
            <a:ext cx="14260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メモリの状況</a:t>
            </a:r>
          </a:p>
        </p:txBody>
      </p:sp>
      <p:sp>
        <p:nvSpPr>
          <p:cNvPr id="25" name="Line 25"/>
          <p:cNvSpPr/>
          <p:nvPr/>
        </p:nvSpPr>
        <p:spPr>
          <a:xfrm>
            <a:off x="1066800" y="4667250"/>
            <a:ext cx="9525" cy="876300"/>
          </a:xfrm>
          <a:custGeom>
            <a:avLst/>
            <a:gdLst/>
            <a:ahLst/>
            <a:cxnLst/>
            <a:rect l="l" t="t" r="r" b="b"/>
            <a:pathLst>
              <a:path w="9525" h="876300">
                <a:moveTo>
                  <a:pt x="0" y="0"/>
                </a:moveTo>
                <a:lnTo>
                  <a:pt x="0" y="876300"/>
                </a:lnTo>
              </a:path>
            </a:pathLst>
          </a:custGeom>
          <a:noFill/>
          <a:ln w="19050">
            <a:solidFill>
              <a:srgbClr val="A3DDE3"/>
            </a:solidFill>
          </a:ln>
        </p:spPr>
      </p:sp>
      <p:sp>
        <p:nvSpPr>
          <p:cNvPr id="26" name="Line 26"/>
          <p:cNvSpPr/>
          <p:nvPr/>
        </p:nvSpPr>
        <p:spPr>
          <a:xfrm>
            <a:off x="1066800" y="4857750"/>
            <a:ext cx="133350" cy="9525"/>
          </a:xfrm>
          <a:custGeom>
            <a:avLst/>
            <a:gdLst/>
            <a:ahLst/>
            <a:cxnLst/>
            <a:rect l="l" t="t" r="r" b="b"/>
            <a:pathLst>
              <a:path w="133350" h="9525">
                <a:moveTo>
                  <a:pt x="0" y="0"/>
                </a:moveTo>
                <a:lnTo>
                  <a:pt x="133350" y="0"/>
                </a:lnTo>
              </a:path>
            </a:pathLst>
          </a:custGeom>
          <a:noFill/>
          <a:ln w="19050">
            <a:solidFill>
              <a:srgbClr val="A3DDE3"/>
            </a:solidFill>
          </a:ln>
        </p:spPr>
      </p:sp>
      <p:sp>
        <p:nvSpPr>
          <p:cNvPr id="27" name="Line 27"/>
          <p:cNvSpPr/>
          <p:nvPr/>
        </p:nvSpPr>
        <p:spPr>
          <a:xfrm>
            <a:off x="1066800" y="5200650"/>
            <a:ext cx="133350" cy="9525"/>
          </a:xfrm>
          <a:custGeom>
            <a:avLst/>
            <a:gdLst/>
            <a:ahLst/>
            <a:cxnLst/>
            <a:rect l="l" t="t" r="r" b="b"/>
            <a:pathLst>
              <a:path w="133350" h="9525">
                <a:moveTo>
                  <a:pt x="0" y="0"/>
                </a:moveTo>
                <a:lnTo>
                  <a:pt x="133350" y="0"/>
                </a:lnTo>
              </a:path>
            </a:pathLst>
          </a:custGeom>
          <a:noFill/>
          <a:ln w="19050">
            <a:solidFill>
              <a:srgbClr val="A3DDE3"/>
            </a:solidFill>
          </a:ln>
        </p:spPr>
      </p:sp>
      <p:sp>
        <p:nvSpPr>
          <p:cNvPr id="28" name="Line 28"/>
          <p:cNvSpPr/>
          <p:nvPr/>
        </p:nvSpPr>
        <p:spPr>
          <a:xfrm>
            <a:off x="1066800" y="5543550"/>
            <a:ext cx="133350" cy="9525"/>
          </a:xfrm>
          <a:custGeom>
            <a:avLst/>
            <a:gdLst/>
            <a:ahLst/>
            <a:cxnLst/>
            <a:rect l="l" t="t" r="r" b="b"/>
            <a:pathLst>
              <a:path w="133350" h="9525">
                <a:moveTo>
                  <a:pt x="0" y="0"/>
                </a:moveTo>
                <a:lnTo>
                  <a:pt x="133350" y="0"/>
                </a:lnTo>
              </a:path>
            </a:pathLst>
          </a:custGeom>
          <a:noFill/>
          <a:ln w="19050">
            <a:solidFill>
              <a:srgbClr val="A3DDE3"/>
            </a:solidFill>
          </a:ln>
        </p:spPr>
      </p:sp>
      <p:sp>
        <p:nvSpPr>
          <p:cNvPr id="29" name="TextBox 29"/>
          <p:cNvSpPr txBox="1"/>
          <p:nvPr/>
        </p:nvSpPr>
        <p:spPr>
          <a:xfrm>
            <a:off x="1269111" y="4761071"/>
            <a:ext cx="5320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used</a:t>
            </a:r>
          </a:p>
        </p:txBody>
      </p:sp>
      <p:sp>
        <p:nvSpPr>
          <p:cNvPr id="30" name="TextBox 30"/>
          <p:cNvSpPr txBox="1"/>
          <p:nvPr/>
        </p:nvSpPr>
        <p:spPr>
          <a:xfrm>
            <a:off x="3612261" y="4761071"/>
            <a:ext cx="7202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使用量</a:t>
            </a:r>
          </a:p>
        </p:txBody>
      </p:sp>
      <p:sp>
        <p:nvSpPr>
          <p:cNvPr id="31" name="TextBox 31"/>
          <p:cNvSpPr txBox="1"/>
          <p:nvPr/>
        </p:nvSpPr>
        <p:spPr>
          <a:xfrm>
            <a:off x="1269111" y="5103971"/>
            <a:ext cx="44972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max</a:t>
            </a:r>
          </a:p>
        </p:txBody>
      </p:sp>
      <p:sp>
        <p:nvSpPr>
          <p:cNvPr id="32" name="TextBox 32"/>
          <p:cNvSpPr txBox="1"/>
          <p:nvPr/>
        </p:nvSpPr>
        <p:spPr>
          <a:xfrm>
            <a:off x="3612261" y="5103971"/>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上限</a:t>
            </a:r>
          </a:p>
        </p:txBody>
      </p:sp>
      <p:sp>
        <p:nvSpPr>
          <p:cNvPr id="33" name="TextBox 33"/>
          <p:cNvSpPr txBox="1"/>
          <p:nvPr/>
        </p:nvSpPr>
        <p:spPr>
          <a:xfrm>
            <a:off x="1269111" y="5446871"/>
            <a:ext cx="157719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usagePercent</a:t>
            </a:r>
          </a:p>
        </p:txBody>
      </p:sp>
      <p:sp>
        <p:nvSpPr>
          <p:cNvPr id="34" name="TextBox 34"/>
          <p:cNvSpPr txBox="1"/>
          <p:nvPr/>
        </p:nvSpPr>
        <p:spPr>
          <a:xfrm>
            <a:off x="3612261" y="5446871"/>
            <a:ext cx="7202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使用率</a:t>
            </a:r>
          </a:p>
        </p:txBody>
      </p:sp>
      <p:sp>
        <p:nvSpPr>
          <p:cNvPr id="35" name="Rectangle 35"/>
          <p:cNvSpPr/>
          <p:nvPr/>
        </p:nvSpPr>
        <p:spPr>
          <a:xfrm>
            <a:off x="7010400" y="2114550"/>
            <a:ext cx="4572000" cy="1123950"/>
          </a:xfrm>
          <a:prstGeom prst="roundRect">
            <a:avLst>
              <a:gd name="adj" fmla="val 6780"/>
            </a:avLst>
          </a:prstGeom>
          <a:solidFill>
            <a:srgbClr val="F3F3F3"/>
          </a:solidFill>
          <a:ln>
            <a:noFill/>
          </a:ln>
        </p:spPr>
      </p:sp>
      <p:sp>
        <p:nvSpPr>
          <p:cNvPr id="36" name="TextBox 36"/>
          <p:cNvSpPr txBox="1"/>
          <p:nvPr/>
        </p:nvSpPr>
        <p:spPr>
          <a:xfrm>
            <a:off x="7231761" y="2284571"/>
            <a:ext cx="205248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database.status</a:t>
            </a:r>
          </a:p>
        </p:txBody>
      </p:sp>
      <p:sp>
        <p:nvSpPr>
          <p:cNvPr id="37" name="TextBox 37"/>
          <p:cNvSpPr txBox="1"/>
          <p:nvPr/>
        </p:nvSpPr>
        <p:spPr>
          <a:xfrm>
            <a:off x="7231761" y="2589371"/>
            <a:ext cx="406107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接続確認は軽いクエリ1本です。</a:t>
            </a:r>
          </a:p>
          <a:p>
            <a:pPr algn="l">
              <a:lnSpc>
                <a:spcPts val="2100"/>
              </a:lnSpc>
            </a:pPr>
            <a:r>
              <a:rPr lang="zh-CN" sz="1420" dirty="0">
                <a:solidFill>
                  <a:srgbClr val="484848"/>
                </a:solidFill>
                <a:latin typeface="Zen Kaku Gothic New"/>
                <a:ea typeface="Zen Kaku Gothic New"/>
                <a:cs typeface="Zen Kaku Gothic New"/>
              </a:rPr>
              <a:t>つながらなければ DOWN を返します。</a:t>
            </a:r>
          </a:p>
        </p:txBody>
      </p:sp>
      <p:sp>
        <p:nvSpPr>
          <p:cNvPr id="38" name="Rectangle 38"/>
          <p:cNvSpPr/>
          <p:nvPr/>
        </p:nvSpPr>
        <p:spPr>
          <a:xfrm>
            <a:off x="7010400" y="3390900"/>
            <a:ext cx="4572000" cy="1123950"/>
          </a:xfrm>
          <a:prstGeom prst="roundRect">
            <a:avLst>
              <a:gd name="adj" fmla="val 6780"/>
            </a:avLst>
          </a:prstGeom>
          <a:solidFill>
            <a:srgbClr val="F3F3F3"/>
          </a:solidFill>
          <a:ln>
            <a:noFill/>
          </a:ln>
        </p:spPr>
      </p:sp>
      <p:sp>
        <p:nvSpPr>
          <p:cNvPr id="39" name="TextBox 39"/>
          <p:cNvSpPr txBox="1"/>
          <p:nvPr/>
        </p:nvSpPr>
        <p:spPr>
          <a:xfrm>
            <a:off x="7231761" y="3560921"/>
            <a:ext cx="260698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database.orderCount</a:t>
            </a:r>
          </a:p>
        </p:txBody>
      </p:sp>
      <p:sp>
        <p:nvSpPr>
          <p:cNvPr id="40" name="TextBox 40"/>
          <p:cNvSpPr txBox="1"/>
          <p:nvPr/>
        </p:nvSpPr>
        <p:spPr>
          <a:xfrm>
            <a:off x="7231761" y="3865721"/>
            <a:ext cx="362583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リポジトリの count を使います。</a:t>
            </a:r>
          </a:p>
          <a:p>
            <a:pPr algn="l">
              <a:lnSpc>
                <a:spcPts val="2100"/>
              </a:lnSpc>
            </a:pPr>
            <a:r>
              <a:rPr lang="zh-CN" sz="1420" dirty="0">
                <a:solidFill>
                  <a:srgbClr val="484848"/>
                </a:solidFill>
                <a:latin typeface="Zen Kaku Gothic New"/>
                <a:ea typeface="Zen Kaku Gothic New"/>
                <a:cs typeface="Zen Kaku Gothic New"/>
              </a:rPr>
              <a:t>配布データの受注は10件です。</a:t>
            </a:r>
          </a:p>
        </p:txBody>
      </p:sp>
      <p:sp>
        <p:nvSpPr>
          <p:cNvPr id="41" name="Rectangle 41"/>
          <p:cNvSpPr/>
          <p:nvPr/>
        </p:nvSpPr>
        <p:spPr>
          <a:xfrm>
            <a:off x="7010400" y="4667250"/>
            <a:ext cx="4572000" cy="1123950"/>
          </a:xfrm>
          <a:prstGeom prst="roundRect">
            <a:avLst>
              <a:gd name="adj" fmla="val 6780"/>
            </a:avLst>
          </a:prstGeom>
          <a:solidFill>
            <a:srgbClr val="F3F3F3"/>
          </a:solidFill>
          <a:ln>
            <a:noFill/>
          </a:ln>
        </p:spPr>
      </p:sp>
      <p:sp>
        <p:nvSpPr>
          <p:cNvPr id="42" name="TextBox 42"/>
          <p:cNvSpPr txBox="1"/>
          <p:nvPr/>
        </p:nvSpPr>
        <p:spPr>
          <a:xfrm>
            <a:off x="7231761" y="4837271"/>
            <a:ext cx="928492"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memory</a:t>
            </a:r>
          </a:p>
        </p:txBody>
      </p:sp>
      <p:sp>
        <p:nvSpPr>
          <p:cNvPr id="43" name="TextBox 43"/>
          <p:cNvSpPr txBox="1"/>
          <p:nvPr/>
        </p:nvSpPr>
        <p:spPr>
          <a:xfrm>
            <a:off x="7231761" y="5142071"/>
            <a:ext cx="367288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実行環境の値から算出します。</a:t>
            </a:r>
          </a:p>
          <a:p>
            <a:pPr algn="l">
              <a:lnSpc>
                <a:spcPts val="2100"/>
              </a:lnSpc>
            </a:pPr>
            <a:r>
              <a:rPr lang="zh-CN" sz="1420" dirty="0">
                <a:solidFill>
                  <a:srgbClr val="484848"/>
                </a:solidFill>
                <a:latin typeface="Zen Kaku Gothic New"/>
                <a:ea typeface="Zen Kaku Gothic New"/>
                <a:cs typeface="Zen Kaku Gothic New"/>
              </a:rPr>
              <a:t>使用量・上限・使用率の3つです。</a:t>
            </a:r>
          </a:p>
        </p:txBody>
      </p:sp>
      <p:sp>
        <p:nvSpPr>
          <p:cNvPr id="44" name="TextBox 44"/>
          <p:cNvSpPr txBox="1"/>
          <p:nvPr/>
        </p:nvSpPr>
        <p:spPr>
          <a:xfrm>
            <a:off x="602361" y="613267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項目を先に決めておくと、受け取る画面側の実装も同時に書けます。</a:t>
            </a:r>
          </a:p>
        </p:txBody>
      </p:sp>
      <p:pic>
        <p:nvPicPr>
          <p:cNvPr id="45" name="Image 45"/>
          <p:cNvPicPr>
            <a:picLocks noChangeAspect="1"/>
          </p:cNvPicPr>
          <p:nvPr/>
        </p:nvPicPr>
        <p:blipFill>
          <a:blip r:embed="rId2"/>
          <a:stretch>
            <a:fillRect/>
          </a:stretch>
        </p:blipFill>
        <p:spPr>
          <a:xfrm>
            <a:off x="232894" y="6486525"/>
            <a:ext cx="734363" cy="190500"/>
          </a:xfrm>
          <a:prstGeom prst="rect">
            <a:avLst/>
          </a:prstGeom>
        </p:spPr>
      </p:pic>
      <p:sp>
        <p:nvSpPr>
          <p:cNvPr id="46" name="TextBox 4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7" name="TextBox 4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8" name="TextBox 4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37</a:t>
            </a:r>
          </a:p>
        </p:txBody>
      </p:sp>
    </p:spTree>
  </p:cSld>
  <p:clrMapOvr>
    <a:masterClrMapping/>
  </p:clrMapOvr>
  <p:transition xmlns:p14="http://schemas.microsoft.com/office/powerpoint/2010/main" p14:dur="4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46597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実演 ヘルスチェックの応答</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027" y="146637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これから作るものの</a:t>
            </a:r>
            <a:r>
              <a:rPr lang="zh-CN" sz="2480" b="1" dirty="0">
                <a:solidFill>
                  <a:srgbClr val="264DBF"/>
                </a:solidFill>
                <a:latin typeface="Zen Kaku Gothic New"/>
                <a:ea typeface="Zen Kaku Gothic New"/>
                <a:cs typeface="Zen Kaku Gothic New"/>
              </a:rPr>
              <a:t>完成形</a:t>
            </a:r>
            <a:r>
              <a:rPr lang="zh-CN" sz="2480" b="1" dirty="0">
                <a:solidFill>
                  <a:srgbClr val="000000"/>
                </a:solidFill>
                <a:latin typeface="Zen Kaku Gothic New"/>
                <a:ea typeface="Zen Kaku Gothic New"/>
                <a:cs typeface="Zen Kaku Gothic New"/>
              </a:rPr>
              <a:t>を先に確認</a:t>
            </a:r>
          </a:p>
        </p:txBody>
      </p:sp>
      <p:sp>
        <p:nvSpPr>
          <p:cNvPr id="9" name="Rectangle 9"/>
          <p:cNvSpPr/>
          <p:nvPr/>
        </p:nvSpPr>
        <p:spPr>
          <a:xfrm>
            <a:off x="609600" y="2152650"/>
            <a:ext cx="5334000" cy="3238500"/>
          </a:xfrm>
          <a:prstGeom prst="roundRect">
            <a:avLst>
              <a:gd name="adj" fmla="val 2353"/>
            </a:avLst>
          </a:prstGeom>
          <a:solidFill>
            <a:srgbClr val="F2F4F8"/>
          </a:solidFill>
          <a:ln w="14288">
            <a:solidFill>
              <a:srgbClr val="9AA0B4"/>
            </a:solidFill>
            <a:custDash>
              <a:ds d="400000" sp="266666"/>
            </a:custDash>
          </a:ln>
        </p:spPr>
      </p:sp>
      <p:sp>
        <p:nvSpPr>
          <p:cNvPr id="10" name="TextBox 10"/>
          <p:cNvSpPr txBox="1"/>
          <p:nvPr/>
        </p:nvSpPr>
        <p:spPr>
          <a:xfrm>
            <a:off x="1334286" y="3084671"/>
            <a:ext cx="3884628" cy="14217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/api/health のレスポンス</a:t>
            </a:r>
          </a:p>
          <a:p>
            <a:pPr algn="ctr">
              <a:lnSpc>
                <a:spcPts val="2250"/>
              </a:lnSpc>
            </a:pPr>
            <a:r>
              <a:rPr lang="zh-CN" sz="1420" dirty="0">
                <a:solidFill>
                  <a:srgbClr val="5B6472"/>
                </a:solidFill>
                <a:latin typeface="Zen Kaku Gothic New"/>
                <a:ea typeface="Zen Kaku Gothic New"/>
                <a:cs typeface="Zen Kaku Gothic New"/>
              </a:rPr>
              <a:t>上部に status が UP と出ること</a:t>
            </a:r>
          </a:p>
          <a:p>
            <a:pPr algn="ctr">
              <a:lnSpc>
                <a:spcPts val="2250"/>
              </a:lnSpc>
            </a:pPr>
            <a:r>
              <a:rPr lang="zh-CN" sz="1420" dirty="0">
                <a:solidFill>
                  <a:srgbClr val="5B6472"/>
                </a:solidFill>
                <a:latin typeface="Zen Kaku Gothic New"/>
                <a:ea typeface="Zen Kaku Gothic New"/>
                <a:cs typeface="Zen Kaku Gothic New"/>
              </a:rPr>
              <a:t>database.orderCount が 10 のこと</a:t>
            </a:r>
          </a:p>
          <a:p>
            <a:pPr algn="ctr">
              <a:lnSpc>
                <a:spcPts val="2250"/>
              </a:lnSpc>
            </a:pPr>
            <a:r>
              <a:rPr lang="zh-CN" sz="1420" dirty="0">
                <a:solidFill>
                  <a:srgbClr val="5B6472"/>
                </a:solidFill>
                <a:latin typeface="Zen Kaku Gothic New"/>
                <a:ea typeface="Zen Kaku Gothic New"/>
                <a:cs typeface="Zen Kaku Gothic New"/>
              </a:rPr>
              <a:t>memory の使用量と割合も写ること</a:t>
            </a:r>
          </a:p>
        </p:txBody>
      </p:sp>
      <p:sp>
        <p:nvSpPr>
          <p:cNvPr id="11" name="TextBox 11"/>
          <p:cNvSpPr txBox="1"/>
          <p:nvPr/>
        </p:nvSpPr>
        <p:spPr>
          <a:xfrm>
            <a:off x="1757767" y="5523071"/>
            <a:ext cx="303766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ヘルスチェックの応答</a:t>
            </a:r>
          </a:p>
        </p:txBody>
      </p:sp>
      <p:sp>
        <p:nvSpPr>
          <p:cNvPr id="12" name="Rectangle 12"/>
          <p:cNvSpPr/>
          <p:nvPr/>
        </p:nvSpPr>
        <p:spPr>
          <a:xfrm>
            <a:off x="6248400" y="2152650"/>
            <a:ext cx="5334000" cy="3238500"/>
          </a:xfrm>
          <a:prstGeom prst="roundRect">
            <a:avLst>
              <a:gd name="adj" fmla="val 2353"/>
            </a:avLst>
          </a:prstGeom>
          <a:solidFill>
            <a:srgbClr val="F2F4F8"/>
          </a:solidFill>
          <a:ln w="14288">
            <a:solidFill>
              <a:srgbClr val="9AA0B4"/>
            </a:solidFill>
            <a:custDash>
              <a:ds d="400000" sp="266666"/>
            </a:custDash>
          </a:ln>
        </p:spPr>
      </p:sp>
      <p:sp>
        <p:nvSpPr>
          <p:cNvPr id="13" name="TextBox 13"/>
          <p:cNvSpPr txBox="1"/>
          <p:nvPr/>
        </p:nvSpPr>
        <p:spPr>
          <a:xfrm>
            <a:off x="7278934" y="3227546"/>
            <a:ext cx="3272933" cy="11359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同じリクエストIDと処理時間が</a:t>
            </a:r>
          </a:p>
          <a:p>
            <a:pPr algn="ctr">
              <a:lnSpc>
                <a:spcPts val="2250"/>
              </a:lnSpc>
            </a:pPr>
            <a:r>
              <a:rPr lang="zh-CN" sz="1420" dirty="0">
                <a:solidFill>
                  <a:srgbClr val="5B6472"/>
                </a:solidFill>
                <a:latin typeface="Zen Kaku Gothic New"/>
                <a:ea typeface="Zen Kaku Gothic New"/>
                <a:cs typeface="Zen Kaku Gothic New"/>
              </a:rPr>
              <a:t>付いた起動ログの画面</a:t>
            </a:r>
          </a:p>
          <a:p>
            <a:pPr algn="ctr">
              <a:lnSpc>
                <a:spcPts val="2250"/>
              </a:lnSpc>
            </a:pPr>
            <a:r>
              <a:rPr lang="zh-CN" sz="1420" dirty="0">
                <a:solidFill>
                  <a:srgbClr val="5B6472"/>
                </a:solidFill>
                <a:latin typeface="Zen Kaku Gothic New"/>
                <a:ea typeface="Zen Kaku Gothic New"/>
                <a:cs typeface="Zen Kaku Gothic New"/>
              </a:rPr>
              <a:t>終了行にミリ秒が写ること</a:t>
            </a:r>
          </a:p>
        </p:txBody>
      </p:sp>
      <p:sp>
        <p:nvSpPr>
          <p:cNvPr id="14" name="TextBox 14"/>
          <p:cNvSpPr txBox="1"/>
          <p:nvPr/>
        </p:nvSpPr>
        <p:spPr>
          <a:xfrm>
            <a:off x="8102370" y="5523071"/>
            <a:ext cx="162606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起動ログ</a:t>
            </a:r>
          </a:p>
        </p:txBody>
      </p:sp>
      <p:sp>
        <p:nvSpPr>
          <p:cNvPr id="15" name="TextBox 15"/>
          <p:cNvSpPr txBox="1"/>
          <p:nvPr/>
        </p:nvSpPr>
        <p:spPr>
          <a:xfrm>
            <a:off x="602361" y="6037421"/>
            <a:ext cx="801357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ここは手を止めて、画面だけ見てください。作るのはこのあとの演習です。</a:t>
            </a:r>
          </a:p>
        </p:txBody>
      </p:sp>
      <p:pic>
        <p:nvPicPr>
          <p:cNvPr id="16" name="Image 16"/>
          <p:cNvPicPr>
            <a:picLocks noChangeAspect="1"/>
          </p:cNvPicPr>
          <p:nvPr/>
        </p:nvPicPr>
        <p:blipFill>
          <a:blip r:embed="rId2"/>
          <a:stretch>
            <a:fillRect/>
          </a:stretch>
        </p:blipFill>
        <p:spPr>
          <a:xfrm>
            <a:off x="232894" y="6486525"/>
            <a:ext cx="734363" cy="190500"/>
          </a:xfrm>
          <a:prstGeom prst="rect">
            <a:avLst/>
          </a:prstGeom>
        </p:spPr>
      </p:pic>
      <p:sp>
        <p:nvSpPr>
          <p:cNvPr id="17" name="TextBox 1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18" name="TextBox 1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38</a:t>
            </a:r>
          </a:p>
        </p:txBody>
      </p:sp>
    </p:spTree>
  </p:cSld>
  <p:clrMapOvr>
    <a:masterClrMapping/>
  </p:clrMapOvr>
  <p:transition xmlns:p14="http://schemas.microsoft.com/office/powerpoint/2010/main" p14:dur="4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差分で必ず見る2点</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46637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見るのは、</a:t>
            </a:r>
            <a:r>
              <a:rPr lang="zh-CN" sz="2480" b="1" dirty="0">
                <a:solidFill>
                  <a:srgbClr val="264DBF"/>
                </a:solidFill>
                <a:latin typeface="Zen Kaku Gothic New"/>
                <a:ea typeface="Zen Kaku Gothic New"/>
                <a:cs typeface="Zen Kaku Gothic New"/>
              </a:rPr>
              <a:t>依存の受け取り方</a:t>
            </a:r>
            <a:r>
              <a:rPr lang="zh-CN" sz="2480" b="1" dirty="0">
                <a:solidFill>
                  <a:srgbClr val="000000"/>
                </a:solidFill>
                <a:latin typeface="Zen Kaku Gothic New"/>
                <a:ea typeface="Zen Kaku Gothic New"/>
                <a:cs typeface="Zen Kaku Gothic New"/>
              </a:rPr>
              <a:t>と例外処理の2点</a:t>
            </a:r>
          </a:p>
        </p:txBody>
      </p:sp>
      <p:sp>
        <p:nvSpPr>
          <p:cNvPr id="9" name="Rectangle 9"/>
          <p:cNvSpPr/>
          <p:nvPr/>
        </p:nvSpPr>
        <p:spPr>
          <a:xfrm>
            <a:off x="609600" y="2209800"/>
            <a:ext cx="10972800" cy="419100"/>
          </a:xfrm>
          <a:prstGeom prst="rect">
            <a:avLst/>
          </a:prstGeom>
          <a:solidFill>
            <a:srgbClr val="0B2E33"/>
          </a:solidFill>
          <a:ln>
            <a:noFill/>
          </a:ln>
        </p:spPr>
      </p:sp>
      <p:sp>
        <p:nvSpPr>
          <p:cNvPr id="10" name="TextBox 10"/>
          <p:cNvSpPr txBox="1"/>
          <p:nvPr/>
        </p:nvSpPr>
        <p:spPr>
          <a:xfrm>
            <a:off x="830961" y="23321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見る点</a:t>
            </a:r>
          </a:p>
        </p:txBody>
      </p:sp>
      <p:sp>
        <p:nvSpPr>
          <p:cNvPr id="11" name="TextBox 11"/>
          <p:cNvSpPr txBox="1"/>
          <p:nvPr/>
        </p:nvSpPr>
        <p:spPr>
          <a:xfrm>
            <a:off x="3688461" y="23321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採用できる形</a:t>
            </a:r>
          </a:p>
        </p:txBody>
      </p:sp>
      <p:sp>
        <p:nvSpPr>
          <p:cNvPr id="12" name="TextBox 12"/>
          <p:cNvSpPr txBox="1"/>
          <p:nvPr/>
        </p:nvSpPr>
        <p:spPr>
          <a:xfrm>
            <a:off x="7784211" y="2332196"/>
            <a:ext cx="1743694"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採用できない形</a:t>
            </a:r>
          </a:p>
        </p:txBody>
      </p:sp>
      <p:sp>
        <p:nvSpPr>
          <p:cNvPr id="13" name="Rectangle 13"/>
          <p:cNvSpPr/>
          <p:nvPr/>
        </p:nvSpPr>
        <p:spPr>
          <a:xfrm>
            <a:off x="609600" y="2628900"/>
            <a:ext cx="10972800" cy="1143000"/>
          </a:xfrm>
          <a:prstGeom prst="rect">
            <a:avLst/>
          </a:prstGeom>
          <a:solidFill>
            <a:srgbClr val="FFFFFF"/>
          </a:solidFill>
          <a:ln>
            <a:noFill/>
          </a:ln>
        </p:spPr>
      </p:sp>
      <p:sp>
        <p:nvSpPr>
          <p:cNvPr id="14" name="TextBox 14"/>
          <p:cNvSpPr txBox="1"/>
          <p:nvPr/>
        </p:nvSpPr>
        <p:spPr>
          <a:xfrm>
            <a:off x="830580" y="29813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依存の受け取り方</a:t>
            </a:r>
          </a:p>
        </p:txBody>
      </p:sp>
      <p:sp>
        <p:nvSpPr>
          <p:cNvPr id="15" name="TextBox 15"/>
          <p:cNvSpPr txBox="1"/>
          <p:nvPr/>
        </p:nvSpPr>
        <p:spPr>
          <a:xfrm>
            <a:off x="3688461" y="2856071"/>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コンストラクタで受け取る形</a:t>
            </a:r>
          </a:p>
        </p:txBody>
      </p:sp>
      <p:sp>
        <p:nvSpPr>
          <p:cNvPr id="16" name="TextBox 16"/>
          <p:cNvSpPr txBox="1"/>
          <p:nvPr/>
        </p:nvSpPr>
        <p:spPr>
          <a:xfrm>
            <a:off x="3688461" y="31608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テスト時に差し替えられます</a:t>
            </a:r>
          </a:p>
        </p:txBody>
      </p:sp>
      <p:sp>
        <p:nvSpPr>
          <p:cNvPr id="17" name="TextBox 17"/>
          <p:cNvSpPr txBox="1"/>
          <p:nvPr/>
        </p:nvSpPr>
        <p:spPr>
          <a:xfrm>
            <a:off x="7784211" y="2856071"/>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フィールドに直接注入する形</a:t>
            </a:r>
          </a:p>
        </p:txBody>
      </p:sp>
      <p:sp>
        <p:nvSpPr>
          <p:cNvPr id="18" name="TextBox 18"/>
          <p:cNvSpPr txBox="1"/>
          <p:nvPr/>
        </p:nvSpPr>
        <p:spPr>
          <a:xfrm>
            <a:off x="7784211" y="316087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配布物の規約で禁止しています</a:t>
            </a:r>
          </a:p>
        </p:txBody>
      </p:sp>
      <p:sp>
        <p:nvSpPr>
          <p:cNvPr id="19" name="Rectangle 19"/>
          <p:cNvSpPr/>
          <p:nvPr/>
        </p:nvSpPr>
        <p:spPr>
          <a:xfrm>
            <a:off x="609600" y="3771900"/>
            <a:ext cx="10972800" cy="1143000"/>
          </a:xfrm>
          <a:prstGeom prst="rect">
            <a:avLst/>
          </a:prstGeom>
          <a:solidFill>
            <a:srgbClr val="F7F9FA"/>
          </a:solidFill>
          <a:ln>
            <a:noFill/>
          </a:ln>
        </p:spPr>
      </p:sp>
      <p:sp>
        <p:nvSpPr>
          <p:cNvPr id="20" name="TextBox 20"/>
          <p:cNvSpPr txBox="1"/>
          <p:nvPr/>
        </p:nvSpPr>
        <p:spPr>
          <a:xfrm>
            <a:off x="830580" y="41243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接続確認の例外処理</a:t>
            </a:r>
          </a:p>
        </p:txBody>
      </p:sp>
      <p:sp>
        <p:nvSpPr>
          <p:cNvPr id="21" name="TextBox 21"/>
          <p:cNvSpPr txBox="1"/>
          <p:nvPr/>
        </p:nvSpPr>
        <p:spPr>
          <a:xfrm>
            <a:off x="3688461" y="3999071"/>
            <a:ext cx="310553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失敗したら DOWN を返す形</a:t>
            </a:r>
          </a:p>
        </p:txBody>
      </p:sp>
      <p:sp>
        <p:nvSpPr>
          <p:cNvPr id="22" name="TextBox 22"/>
          <p:cNvSpPr txBox="1"/>
          <p:nvPr/>
        </p:nvSpPr>
        <p:spPr>
          <a:xfrm>
            <a:off x="3688461" y="43038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状態が外から分かります</a:t>
            </a:r>
          </a:p>
        </p:txBody>
      </p:sp>
      <p:sp>
        <p:nvSpPr>
          <p:cNvPr id="23" name="TextBox 23"/>
          <p:cNvSpPr txBox="1"/>
          <p:nvPr/>
        </p:nvSpPr>
        <p:spPr>
          <a:xfrm>
            <a:off x="7784211" y="3999071"/>
            <a:ext cx="214364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catch の中が空の形</a:t>
            </a:r>
          </a:p>
        </p:txBody>
      </p:sp>
      <p:sp>
        <p:nvSpPr>
          <p:cNvPr id="24" name="TextBox 24"/>
          <p:cNvSpPr txBox="1"/>
          <p:nvPr/>
        </p:nvSpPr>
        <p:spPr>
          <a:xfrm>
            <a:off x="7784211" y="43038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失敗が握りつぶされます</a:t>
            </a:r>
          </a:p>
        </p:txBody>
      </p:sp>
      <p:sp>
        <p:nvSpPr>
          <p:cNvPr id="25" name="Line 25"/>
          <p:cNvSpPr/>
          <p:nvPr/>
        </p:nvSpPr>
        <p:spPr>
          <a:xfrm>
            <a:off x="3467100" y="2628900"/>
            <a:ext cx="9525" cy="2286000"/>
          </a:xfrm>
          <a:custGeom>
            <a:avLst/>
            <a:gdLst/>
            <a:ahLst/>
            <a:cxnLst/>
            <a:rect l="l" t="t" r="r" b="b"/>
            <a:pathLst>
              <a:path w="9525" h="2286000">
                <a:moveTo>
                  <a:pt x="0" y="0"/>
                </a:moveTo>
                <a:lnTo>
                  <a:pt x="0" y="2286000"/>
                </a:lnTo>
              </a:path>
            </a:pathLst>
          </a:custGeom>
          <a:noFill/>
          <a:ln w="9525">
            <a:solidFill>
              <a:srgbClr val="E3E7EA"/>
            </a:solidFill>
          </a:ln>
        </p:spPr>
      </p:sp>
      <p:sp>
        <p:nvSpPr>
          <p:cNvPr id="26" name="Line 26"/>
          <p:cNvSpPr/>
          <p:nvPr/>
        </p:nvSpPr>
        <p:spPr>
          <a:xfrm>
            <a:off x="7562850" y="2628900"/>
            <a:ext cx="9525" cy="2286000"/>
          </a:xfrm>
          <a:custGeom>
            <a:avLst/>
            <a:gdLst/>
            <a:ahLst/>
            <a:cxnLst/>
            <a:rect l="l" t="t" r="r" b="b"/>
            <a:pathLst>
              <a:path w="9525" h="2286000">
                <a:moveTo>
                  <a:pt x="0" y="0"/>
                </a:moveTo>
                <a:lnTo>
                  <a:pt x="0" y="2286000"/>
                </a:lnTo>
              </a:path>
            </a:pathLst>
          </a:custGeom>
          <a:noFill/>
          <a:ln w="9525">
            <a:solidFill>
              <a:srgbClr val="E3E7EA"/>
            </a:solidFill>
          </a:ln>
        </p:spPr>
      </p:sp>
      <p:sp>
        <p:nvSpPr>
          <p:cNvPr id="27" name="Rectangle 27"/>
          <p:cNvSpPr/>
          <p:nvPr/>
        </p:nvSpPr>
        <p:spPr>
          <a:xfrm>
            <a:off x="609600" y="5219700"/>
            <a:ext cx="10972800" cy="838200"/>
          </a:xfrm>
          <a:prstGeom prst="roundRect">
            <a:avLst>
              <a:gd name="adj" fmla="val 6818"/>
            </a:avLst>
          </a:prstGeom>
          <a:solidFill>
            <a:srgbClr val="EEF6F7"/>
          </a:solidFill>
          <a:ln>
            <a:noFill/>
          </a:ln>
        </p:spPr>
      </p:sp>
      <p:sp>
        <p:nvSpPr>
          <p:cNvPr id="28" name="Rectangle 28"/>
          <p:cNvSpPr/>
          <p:nvPr/>
        </p:nvSpPr>
        <p:spPr>
          <a:xfrm>
            <a:off x="609600" y="5219700"/>
            <a:ext cx="57150" cy="838200"/>
          </a:xfrm>
          <a:prstGeom prst="roundRect">
            <a:avLst>
              <a:gd name="adj" fmla="val 50000"/>
            </a:avLst>
          </a:prstGeom>
          <a:solidFill>
            <a:srgbClr val="47BCC6"/>
          </a:solidFill>
          <a:ln>
            <a:noFill/>
          </a:ln>
        </p:spPr>
      </p:sp>
      <p:sp>
        <p:nvSpPr>
          <p:cNvPr id="29" name="TextBox 29"/>
          <p:cNvSpPr txBox="1"/>
          <p:nvPr/>
        </p:nvSpPr>
        <p:spPr>
          <a:xfrm>
            <a:off x="869061" y="5446871"/>
            <a:ext cx="898993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あわせて、既存の CORS 設定を消していないかも見ます。</a:t>
            </a:r>
          </a:p>
          <a:p>
            <a:pPr algn="l">
              <a:lnSpc>
                <a:spcPts val="2250"/>
              </a:lnSpc>
            </a:pPr>
            <a:r>
              <a:rPr lang="zh-CN" sz="1420" dirty="0">
                <a:solidFill>
                  <a:srgbClr val="000000"/>
                </a:solidFill>
                <a:latin typeface="Zen Kaku Gothic New"/>
                <a:ea typeface="Zen Kaku Gothic New"/>
                <a:cs typeface="Zen Kaku Gothic New"/>
              </a:rPr>
              <a:t>AI が禁止パターンで書いてくる前提で、自分で見つけて直すところまでが演習です。</a:t>
            </a:r>
          </a:p>
        </p:txBody>
      </p:sp>
      <p:pic>
        <p:nvPicPr>
          <p:cNvPr id="30" name="Image 30"/>
          <p:cNvPicPr>
            <a:picLocks noChangeAspect="1"/>
          </p:cNvPicPr>
          <p:nvPr/>
        </p:nvPicPr>
        <p:blipFill>
          <a:blip r:embed="rId2"/>
          <a:stretch>
            <a:fillRect/>
          </a:stretch>
        </p:blipFill>
        <p:spPr>
          <a:xfrm>
            <a:off x="232894" y="6486525"/>
            <a:ext cx="734363" cy="190500"/>
          </a:xfrm>
          <a:prstGeom prst="rect">
            <a:avLst/>
          </a:prstGeom>
        </p:spPr>
      </p:pic>
      <p:sp>
        <p:nvSpPr>
          <p:cNvPr id="31" name="TextBox 3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2" name="TextBox 3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39</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228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3日間の流れと現在地</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6616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Day3 の主題は、</a:t>
            </a:r>
            <a:r>
              <a:rPr lang="zh-CN" sz="2480" b="1" dirty="0">
                <a:solidFill>
                  <a:srgbClr val="264DBF"/>
                </a:solidFill>
                <a:latin typeface="Zen Kaku Gothic New"/>
                <a:ea typeface="Zen Kaku Gothic New"/>
                <a:cs typeface="Zen Kaku Gothic New"/>
              </a:rPr>
              <a:t>動いたあとに起きること</a:t>
            </a:r>
          </a:p>
        </p:txBody>
      </p:sp>
      <p:sp>
        <p:nvSpPr>
          <p:cNvPr id="7" name="Rectangle 7"/>
          <p:cNvSpPr/>
          <p:nvPr/>
        </p:nvSpPr>
        <p:spPr>
          <a:xfrm>
            <a:off x="609600" y="1905000"/>
            <a:ext cx="3429000" cy="3619500"/>
          </a:xfrm>
          <a:prstGeom prst="roundRect">
            <a:avLst>
              <a:gd name="adj" fmla="val 2222"/>
            </a:avLst>
          </a:prstGeom>
          <a:solidFill>
            <a:srgbClr val="F3F3F3"/>
          </a:solidFill>
          <a:ln>
            <a:noFill/>
          </a:ln>
        </p:spPr>
      </p:sp>
      <p:sp>
        <p:nvSpPr>
          <p:cNvPr id="8" name="Rectangle 8"/>
          <p:cNvSpPr/>
          <p:nvPr/>
        </p:nvSpPr>
        <p:spPr>
          <a:xfrm>
            <a:off x="609600" y="1905000"/>
            <a:ext cx="3429000" cy="533400"/>
          </a:xfrm>
          <a:prstGeom prst="roundRect">
            <a:avLst>
              <a:gd name="adj" fmla="val 14286"/>
            </a:avLst>
          </a:prstGeom>
          <a:solidFill>
            <a:srgbClr val="999999"/>
          </a:solidFill>
          <a:ln>
            <a:noFill/>
          </a:ln>
        </p:spPr>
      </p:sp>
      <p:sp>
        <p:nvSpPr>
          <p:cNvPr id="9" name="Rectangle 9"/>
          <p:cNvSpPr/>
          <p:nvPr/>
        </p:nvSpPr>
        <p:spPr>
          <a:xfrm>
            <a:off x="609600" y="2286000"/>
            <a:ext cx="3429000" cy="152400"/>
          </a:xfrm>
          <a:prstGeom prst="rect">
            <a:avLst/>
          </a:prstGeom>
          <a:solidFill>
            <a:srgbClr val="999999"/>
          </a:solidFill>
          <a:ln>
            <a:noFill/>
          </a:ln>
        </p:spPr>
      </p:sp>
      <p:sp>
        <p:nvSpPr>
          <p:cNvPr id="10" name="TextBox 10"/>
          <p:cNvSpPr txBox="1"/>
          <p:nvPr/>
        </p:nvSpPr>
        <p:spPr>
          <a:xfrm>
            <a:off x="1686020" y="2077879"/>
            <a:ext cx="1276160"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Day1 書く</a:t>
            </a:r>
          </a:p>
        </p:txBody>
      </p:sp>
      <p:sp>
        <p:nvSpPr>
          <p:cNvPr id="11" name="TextBox 11"/>
          <p:cNvSpPr txBox="1"/>
          <p:nvPr/>
        </p:nvSpPr>
        <p:spPr>
          <a:xfrm>
            <a:off x="830961" y="266557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期間検索の追加</a:t>
            </a:r>
          </a:p>
        </p:txBody>
      </p:sp>
      <p:sp>
        <p:nvSpPr>
          <p:cNvPr id="12" name="TextBox 12"/>
          <p:cNvSpPr txBox="1"/>
          <p:nvPr/>
        </p:nvSpPr>
        <p:spPr>
          <a:xfrm>
            <a:off x="830961" y="2894171"/>
            <a:ext cx="1925574"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findByDateRange</a:t>
            </a:r>
          </a:p>
        </p:txBody>
      </p:sp>
      <p:sp>
        <p:nvSpPr>
          <p:cNvPr id="13" name="TextBox 13"/>
          <p:cNvSpPr txBox="1"/>
          <p:nvPr/>
        </p:nvSpPr>
        <p:spPr>
          <a:xfrm>
            <a:off x="830961" y="3218021"/>
            <a:ext cx="248478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検索用エンドポイント</a:t>
            </a:r>
          </a:p>
        </p:txBody>
      </p:sp>
      <p:sp>
        <p:nvSpPr>
          <p:cNvPr id="14" name="TextBox 14"/>
          <p:cNvSpPr txBox="1"/>
          <p:nvPr/>
        </p:nvSpPr>
        <p:spPr>
          <a:xfrm>
            <a:off x="830961" y="3446621"/>
            <a:ext cx="2802398"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/api/orders/date-range</a:t>
            </a:r>
          </a:p>
        </p:txBody>
      </p:sp>
      <p:sp>
        <p:nvSpPr>
          <p:cNvPr id="15" name="TextBox 15"/>
          <p:cNvSpPr txBox="1"/>
          <p:nvPr/>
        </p:nvSpPr>
        <p:spPr>
          <a:xfrm>
            <a:off x="830961" y="377047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一覧画面の作成</a:t>
            </a:r>
          </a:p>
        </p:txBody>
      </p:sp>
      <p:sp>
        <p:nvSpPr>
          <p:cNvPr id="16" name="TextBox 16"/>
          <p:cNvSpPr txBox="1"/>
          <p:nvPr/>
        </p:nvSpPr>
        <p:spPr>
          <a:xfrm>
            <a:off x="830961" y="3999071"/>
            <a:ext cx="2661237"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static/dashboard.html</a:t>
            </a:r>
          </a:p>
        </p:txBody>
      </p:sp>
      <p:sp>
        <p:nvSpPr>
          <p:cNvPr id="17" name="TextBox 17"/>
          <p:cNvSpPr txBox="1"/>
          <p:nvPr/>
        </p:nvSpPr>
        <p:spPr>
          <a:xfrm>
            <a:off x="830961" y="432292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明細つきの返却形</a:t>
            </a:r>
          </a:p>
        </p:txBody>
      </p:sp>
      <p:sp>
        <p:nvSpPr>
          <p:cNvPr id="18" name="TextBox 18"/>
          <p:cNvSpPr txBox="1"/>
          <p:nvPr/>
        </p:nvSpPr>
        <p:spPr>
          <a:xfrm>
            <a:off x="830961" y="4551521"/>
            <a:ext cx="1701994"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OrderItemDTO</a:t>
            </a:r>
          </a:p>
        </p:txBody>
      </p:sp>
      <p:sp>
        <p:nvSpPr>
          <p:cNvPr id="19" name="TextBox 19"/>
          <p:cNvSpPr txBox="1"/>
          <p:nvPr/>
        </p:nvSpPr>
        <p:spPr>
          <a:xfrm>
            <a:off x="830961" y="487537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遷移チェックの追加</a:t>
            </a:r>
          </a:p>
        </p:txBody>
      </p:sp>
      <p:sp>
        <p:nvSpPr>
          <p:cNvPr id="20" name="TextBox 20"/>
          <p:cNvSpPr txBox="1"/>
          <p:nvPr/>
        </p:nvSpPr>
        <p:spPr>
          <a:xfrm>
            <a:off x="830961" y="5103971"/>
            <a:ext cx="2903141"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validateStatusTransition</a:t>
            </a:r>
          </a:p>
        </p:txBody>
      </p:sp>
      <p:sp>
        <p:nvSpPr>
          <p:cNvPr id="21" name="Polygon 21"/>
          <p:cNvSpPr/>
          <p:nvPr/>
        </p:nvSpPr>
        <p:spPr>
          <a:xfrm>
            <a:off x="4114800" y="3581400"/>
            <a:ext cx="228600" cy="266700"/>
          </a:xfrm>
          <a:custGeom>
            <a:avLst/>
            <a:gdLst/>
            <a:ahLst/>
            <a:cxnLst/>
            <a:rect l="l" t="t" r="r" b="b"/>
            <a:pathLst>
              <a:path w="228600" h="266700">
                <a:moveTo>
                  <a:pt x="0" y="0"/>
                </a:moveTo>
                <a:lnTo>
                  <a:pt x="228600" y="133350"/>
                </a:lnTo>
                <a:lnTo>
                  <a:pt x="0" y="266700"/>
                </a:lnTo>
                <a:close/>
              </a:path>
            </a:pathLst>
          </a:custGeom>
          <a:solidFill>
            <a:srgbClr val="A3DDE3"/>
          </a:solidFill>
          <a:ln>
            <a:noFill/>
          </a:ln>
        </p:spPr>
      </p:sp>
      <p:sp>
        <p:nvSpPr>
          <p:cNvPr id="22" name="Rectangle 22"/>
          <p:cNvSpPr/>
          <p:nvPr/>
        </p:nvSpPr>
        <p:spPr>
          <a:xfrm>
            <a:off x="4381500" y="1905000"/>
            <a:ext cx="3429000" cy="3619500"/>
          </a:xfrm>
          <a:prstGeom prst="roundRect">
            <a:avLst>
              <a:gd name="adj" fmla="val 2222"/>
            </a:avLst>
          </a:prstGeom>
          <a:solidFill>
            <a:srgbClr val="F3F3F3"/>
          </a:solidFill>
          <a:ln>
            <a:noFill/>
          </a:ln>
        </p:spPr>
      </p:sp>
      <p:sp>
        <p:nvSpPr>
          <p:cNvPr id="23" name="Rectangle 23"/>
          <p:cNvSpPr/>
          <p:nvPr/>
        </p:nvSpPr>
        <p:spPr>
          <a:xfrm>
            <a:off x="4381500" y="1905000"/>
            <a:ext cx="3429000" cy="533400"/>
          </a:xfrm>
          <a:prstGeom prst="roundRect">
            <a:avLst>
              <a:gd name="adj" fmla="val 14286"/>
            </a:avLst>
          </a:prstGeom>
          <a:solidFill>
            <a:srgbClr val="999999"/>
          </a:solidFill>
          <a:ln>
            <a:noFill/>
          </a:ln>
        </p:spPr>
      </p:sp>
      <p:sp>
        <p:nvSpPr>
          <p:cNvPr id="24" name="Rectangle 24"/>
          <p:cNvSpPr/>
          <p:nvPr/>
        </p:nvSpPr>
        <p:spPr>
          <a:xfrm>
            <a:off x="4381500" y="2286000"/>
            <a:ext cx="3429000" cy="152400"/>
          </a:xfrm>
          <a:prstGeom prst="rect">
            <a:avLst/>
          </a:prstGeom>
          <a:solidFill>
            <a:srgbClr val="999999"/>
          </a:solidFill>
          <a:ln>
            <a:noFill/>
          </a:ln>
        </p:spPr>
      </p:sp>
      <p:sp>
        <p:nvSpPr>
          <p:cNvPr id="25" name="TextBox 25"/>
          <p:cNvSpPr txBox="1"/>
          <p:nvPr/>
        </p:nvSpPr>
        <p:spPr>
          <a:xfrm>
            <a:off x="5177885" y="2077879"/>
            <a:ext cx="1836230"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Day2 確かめる</a:t>
            </a:r>
          </a:p>
        </p:txBody>
      </p:sp>
      <p:sp>
        <p:nvSpPr>
          <p:cNvPr id="26" name="TextBox 26"/>
          <p:cNvSpPr txBox="1"/>
          <p:nvPr/>
        </p:nvSpPr>
        <p:spPr>
          <a:xfrm>
            <a:off x="4602861" y="266557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異常系テストの追加</a:t>
            </a:r>
          </a:p>
        </p:txBody>
      </p:sp>
      <p:sp>
        <p:nvSpPr>
          <p:cNvPr id="27" name="TextBox 27"/>
          <p:cNvSpPr txBox="1"/>
          <p:nvPr/>
        </p:nvSpPr>
        <p:spPr>
          <a:xfrm>
            <a:off x="4602861" y="2894171"/>
            <a:ext cx="2558625"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OrderServiceImplTest</a:t>
            </a:r>
          </a:p>
        </p:txBody>
      </p:sp>
      <p:sp>
        <p:nvSpPr>
          <p:cNvPr id="28" name="TextBox 28"/>
          <p:cNvSpPr txBox="1"/>
          <p:nvPr/>
        </p:nvSpPr>
        <p:spPr>
          <a:xfrm>
            <a:off x="4602861" y="3218021"/>
            <a:ext cx="237362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仕込みバグ3件の修正</a:t>
            </a:r>
          </a:p>
        </p:txBody>
      </p:sp>
      <p:sp>
        <p:nvSpPr>
          <p:cNvPr id="29" name="TextBox 29"/>
          <p:cNvSpPr txBox="1"/>
          <p:nvPr/>
        </p:nvSpPr>
        <p:spPr>
          <a:xfrm>
            <a:off x="4602861" y="3446621"/>
            <a:ext cx="2560887"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BuggyOrderCalculator</a:t>
            </a:r>
          </a:p>
        </p:txBody>
      </p:sp>
      <p:sp>
        <p:nvSpPr>
          <p:cNvPr id="30" name="TextBox 30"/>
          <p:cNvSpPr txBox="1"/>
          <p:nvPr/>
        </p:nvSpPr>
        <p:spPr>
          <a:xfrm>
            <a:off x="4602861" y="37704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長いクラスの整理</a:t>
            </a:r>
          </a:p>
        </p:txBody>
      </p:sp>
      <p:sp>
        <p:nvSpPr>
          <p:cNvPr id="31" name="TextBox 31"/>
          <p:cNvSpPr txBox="1"/>
          <p:nvPr/>
        </p:nvSpPr>
        <p:spPr>
          <a:xfrm>
            <a:off x="4602861" y="3999071"/>
            <a:ext cx="2443353" cy="278702"/>
          </a:xfrm>
          <a:prstGeom prst="rect">
            <a:avLst/>
          </a:prstGeom>
          <a:noFill/>
          <a:ln>
            <a:noFill/>
          </a:ln>
        </p:spPr>
        <p:txBody>
          <a:bodyPr wrap="none" lIns="0" tIns="0" rIns="0" bIns="0" anchor="t" anchorCtr="0">
            <a:spAutoFit/>
          </a:bodyPr>
          <a:lstStyle/>
          <a:p>
            <a:pPr algn="l"/>
            <a:r>
              <a:rPr lang="en-US" sz="1420" dirty="0">
                <a:solidFill>
                  <a:srgbClr val="6E6E6E"/>
                </a:solidFill>
                <a:latin typeface="Source Code Pro"/>
                <a:ea typeface="Source Code Pro"/>
                <a:cs typeface="Source Code Pro"/>
              </a:rPr>
              <a:t>LegacyReportService</a:t>
            </a:r>
          </a:p>
        </p:txBody>
      </p:sp>
      <p:sp>
        <p:nvSpPr>
          <p:cNvPr id="32" name="Polygon 32"/>
          <p:cNvSpPr/>
          <p:nvPr/>
        </p:nvSpPr>
        <p:spPr>
          <a:xfrm>
            <a:off x="7886700" y="3581400"/>
            <a:ext cx="228600" cy="266700"/>
          </a:xfrm>
          <a:custGeom>
            <a:avLst/>
            <a:gdLst/>
            <a:ahLst/>
            <a:cxnLst/>
            <a:rect l="l" t="t" r="r" b="b"/>
            <a:pathLst>
              <a:path w="228600" h="266700">
                <a:moveTo>
                  <a:pt x="0" y="0"/>
                </a:moveTo>
                <a:lnTo>
                  <a:pt x="228600" y="133350"/>
                </a:lnTo>
                <a:lnTo>
                  <a:pt x="0" y="266700"/>
                </a:lnTo>
                <a:close/>
              </a:path>
            </a:pathLst>
          </a:custGeom>
          <a:solidFill>
            <a:srgbClr val="47BCC6"/>
          </a:solidFill>
          <a:ln>
            <a:noFill/>
          </a:ln>
        </p:spPr>
      </p:sp>
      <p:sp>
        <p:nvSpPr>
          <p:cNvPr id="33" name="Rectangle 33"/>
          <p:cNvSpPr/>
          <p:nvPr/>
        </p:nvSpPr>
        <p:spPr>
          <a:xfrm>
            <a:off x="8153400" y="1905000"/>
            <a:ext cx="3429000" cy="3619500"/>
          </a:xfrm>
          <a:prstGeom prst="roundRect">
            <a:avLst>
              <a:gd name="adj" fmla="val 2222"/>
            </a:avLst>
          </a:prstGeom>
          <a:solidFill>
            <a:srgbClr val="EAF6F8"/>
          </a:solidFill>
          <a:ln>
            <a:noFill/>
          </a:ln>
        </p:spPr>
      </p:sp>
      <p:sp>
        <p:nvSpPr>
          <p:cNvPr id="34" name="Rectangle 34"/>
          <p:cNvSpPr/>
          <p:nvPr/>
        </p:nvSpPr>
        <p:spPr>
          <a:xfrm>
            <a:off x="8153400" y="1905000"/>
            <a:ext cx="3429000" cy="533400"/>
          </a:xfrm>
          <a:prstGeom prst="roundRect">
            <a:avLst>
              <a:gd name="adj" fmla="val 14286"/>
            </a:avLst>
          </a:prstGeom>
          <a:solidFill>
            <a:srgbClr val="47BCC6"/>
          </a:solidFill>
          <a:ln>
            <a:noFill/>
          </a:ln>
        </p:spPr>
      </p:sp>
      <p:sp>
        <p:nvSpPr>
          <p:cNvPr id="35" name="Rectangle 35"/>
          <p:cNvSpPr/>
          <p:nvPr/>
        </p:nvSpPr>
        <p:spPr>
          <a:xfrm>
            <a:off x="8153400" y="2286000"/>
            <a:ext cx="3429000" cy="152400"/>
          </a:xfrm>
          <a:prstGeom prst="rect">
            <a:avLst/>
          </a:prstGeom>
          <a:solidFill>
            <a:srgbClr val="47BCC6"/>
          </a:solidFill>
          <a:ln>
            <a:noFill/>
          </a:ln>
        </p:spPr>
      </p:sp>
      <p:sp>
        <p:nvSpPr>
          <p:cNvPr id="36" name="TextBox 36"/>
          <p:cNvSpPr txBox="1"/>
          <p:nvPr/>
        </p:nvSpPr>
        <p:spPr>
          <a:xfrm>
            <a:off x="7969663" y="2077879"/>
            <a:ext cx="3796474"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Day3 直す・見えるようにする</a:t>
            </a:r>
          </a:p>
        </p:txBody>
      </p:sp>
      <p:sp>
        <p:nvSpPr>
          <p:cNvPr id="37" name="TextBox 37"/>
          <p:cNvSpPr txBox="1"/>
          <p:nvPr/>
        </p:nvSpPr>
        <p:spPr>
          <a:xfrm>
            <a:off x="8374761" y="266557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無限再帰の特定</a:t>
            </a:r>
          </a:p>
        </p:txBody>
      </p:sp>
      <p:sp>
        <p:nvSpPr>
          <p:cNvPr id="38" name="TextBox 38"/>
          <p:cNvSpPr txBox="1"/>
          <p:nvPr/>
        </p:nvSpPr>
        <p:spPr>
          <a:xfrm>
            <a:off x="8374761" y="2894171"/>
            <a:ext cx="3014901" cy="278702"/>
          </a:xfrm>
          <a:prstGeom prst="rect">
            <a:avLst/>
          </a:prstGeom>
          <a:noFill/>
          <a:ln>
            <a:noFill/>
          </a:ln>
        </p:spPr>
        <p:txBody>
          <a:bodyPr wrap="none" lIns="0" tIns="0" rIns="0" bIns="0" anchor="t" anchorCtr="0">
            <a:spAutoFit/>
          </a:bodyPr>
          <a:lstStyle/>
          <a:p>
            <a:pPr algn="l"/>
            <a:r>
              <a:rPr lang="en-US" sz="1420" dirty="0">
                <a:solidFill>
                  <a:srgbClr val="2E8A94"/>
                </a:solidFill>
                <a:latin typeface="Source Code Pro"/>
                <a:ea typeface="Source Code Pro"/>
                <a:cs typeface="Source Code Pro"/>
              </a:rPr>
              <a:t>D3-1 StackOverflowError</a:t>
            </a:r>
          </a:p>
        </p:txBody>
      </p:sp>
      <p:sp>
        <p:nvSpPr>
          <p:cNvPr id="39" name="TextBox 39"/>
          <p:cNvSpPr txBox="1"/>
          <p:nvPr/>
        </p:nvSpPr>
        <p:spPr>
          <a:xfrm>
            <a:off x="8374761" y="32180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ログからの切り分け</a:t>
            </a:r>
          </a:p>
        </p:txBody>
      </p:sp>
      <p:sp>
        <p:nvSpPr>
          <p:cNvPr id="40" name="TextBox 40"/>
          <p:cNvSpPr txBox="1"/>
          <p:nvPr/>
        </p:nvSpPr>
        <p:spPr>
          <a:xfrm>
            <a:off x="8374761" y="3446621"/>
            <a:ext cx="2168080" cy="278702"/>
          </a:xfrm>
          <a:prstGeom prst="rect">
            <a:avLst/>
          </a:prstGeom>
          <a:noFill/>
          <a:ln>
            <a:noFill/>
          </a:ln>
        </p:spPr>
        <p:txBody>
          <a:bodyPr wrap="none" lIns="0" tIns="0" rIns="0" bIns="0" anchor="t" anchorCtr="0">
            <a:spAutoFit/>
          </a:bodyPr>
          <a:lstStyle/>
          <a:p>
            <a:pPr algn="l"/>
            <a:r>
              <a:rPr lang="zh-CN" sz="1420" dirty="0">
                <a:solidFill>
                  <a:srgbClr val="2E8A94"/>
                </a:solidFill>
                <a:latin typeface="Source Code Pro"/>
                <a:ea typeface="Microsoft YaHei"/>
                <a:cs typeface="Source Code Pro"/>
              </a:rPr>
              <a:t>D3-2 性能劣化ログ</a:t>
            </a:r>
          </a:p>
        </p:txBody>
      </p:sp>
      <p:sp>
        <p:nvSpPr>
          <p:cNvPr id="41" name="TextBox 41"/>
          <p:cNvSpPr txBox="1"/>
          <p:nvPr/>
        </p:nvSpPr>
        <p:spPr>
          <a:xfrm>
            <a:off x="8374761" y="377047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監視の追加</a:t>
            </a:r>
          </a:p>
        </p:txBody>
      </p:sp>
      <p:sp>
        <p:nvSpPr>
          <p:cNvPr id="42" name="TextBox 42"/>
          <p:cNvSpPr txBox="1"/>
          <p:nvPr/>
        </p:nvSpPr>
        <p:spPr>
          <a:xfrm>
            <a:off x="8374761" y="3999071"/>
            <a:ext cx="2421446" cy="278702"/>
          </a:xfrm>
          <a:prstGeom prst="rect">
            <a:avLst/>
          </a:prstGeom>
          <a:noFill/>
          <a:ln>
            <a:noFill/>
          </a:ln>
        </p:spPr>
        <p:txBody>
          <a:bodyPr wrap="none" lIns="0" tIns="0" rIns="0" bIns="0" anchor="t" anchorCtr="0">
            <a:spAutoFit/>
          </a:bodyPr>
          <a:lstStyle/>
          <a:p>
            <a:pPr algn="l"/>
            <a:r>
              <a:rPr lang="zh-CN" sz="1420" dirty="0">
                <a:solidFill>
                  <a:srgbClr val="2E8A94"/>
                </a:solidFill>
                <a:latin typeface="Source Code Pro"/>
                <a:ea typeface="Microsoft YaHei"/>
                <a:cs typeface="Source Code Pro"/>
              </a:rPr>
              <a:t>D3-3 ヘルスチェック</a:t>
            </a:r>
          </a:p>
        </p:txBody>
      </p:sp>
      <p:sp>
        <p:nvSpPr>
          <p:cNvPr id="43" name="TextBox 43"/>
          <p:cNvSpPr txBox="1"/>
          <p:nvPr/>
        </p:nvSpPr>
        <p:spPr>
          <a:xfrm>
            <a:off x="8374761" y="432292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レビューの裏取り</a:t>
            </a:r>
          </a:p>
        </p:txBody>
      </p:sp>
      <p:sp>
        <p:nvSpPr>
          <p:cNvPr id="44" name="TextBox 44"/>
          <p:cNvSpPr txBox="1"/>
          <p:nvPr/>
        </p:nvSpPr>
        <p:spPr>
          <a:xfrm>
            <a:off x="8374761" y="4551521"/>
            <a:ext cx="2421446" cy="278702"/>
          </a:xfrm>
          <a:prstGeom prst="rect">
            <a:avLst/>
          </a:prstGeom>
          <a:noFill/>
          <a:ln>
            <a:noFill/>
          </a:ln>
        </p:spPr>
        <p:txBody>
          <a:bodyPr wrap="none" lIns="0" tIns="0" rIns="0" bIns="0" anchor="t" anchorCtr="0">
            <a:spAutoFit/>
          </a:bodyPr>
          <a:lstStyle/>
          <a:p>
            <a:pPr algn="l"/>
            <a:r>
              <a:rPr lang="zh-CN" sz="1420" dirty="0">
                <a:solidFill>
                  <a:srgbClr val="2E8A94"/>
                </a:solidFill>
                <a:latin typeface="Source Code Pro"/>
                <a:ea typeface="Microsoft YaHei"/>
                <a:cs typeface="Source Code Pro"/>
              </a:rPr>
              <a:t>D3-4 チェックリスト</a:t>
            </a:r>
          </a:p>
        </p:txBody>
      </p:sp>
      <p:sp>
        <p:nvSpPr>
          <p:cNvPr id="45" name="TextBox 45"/>
          <p:cNvSpPr txBox="1"/>
          <p:nvPr/>
        </p:nvSpPr>
        <p:spPr>
          <a:xfrm>
            <a:off x="601599" y="5830729"/>
            <a:ext cx="783031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Day1 と Day2 で作ったものが、そのまま今日の題材になります。</a:t>
            </a:r>
          </a:p>
        </p:txBody>
      </p:sp>
      <p:pic>
        <p:nvPicPr>
          <p:cNvPr id="46" name="Image 46"/>
          <p:cNvPicPr>
            <a:picLocks noChangeAspect="1"/>
          </p:cNvPicPr>
          <p:nvPr/>
        </p:nvPicPr>
        <p:blipFill>
          <a:blip r:embed="rId2"/>
          <a:stretch>
            <a:fillRect/>
          </a:stretch>
        </p:blipFill>
        <p:spPr>
          <a:xfrm>
            <a:off x="232894" y="6486525"/>
            <a:ext cx="734363" cy="190500"/>
          </a:xfrm>
          <a:prstGeom prst="rect">
            <a:avLst/>
          </a:prstGeom>
        </p:spPr>
      </p:pic>
      <p:sp>
        <p:nvSpPr>
          <p:cNvPr id="47" name="TextBox 4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8" name="TextBox 4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9" name="TextBox 49"/>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a:t>
            </a:r>
          </a:p>
        </p:txBody>
      </p:sp>
    </p:spTree>
  </p:cSld>
  <p:clrMapOvr>
    <a:masterClrMapping/>
  </p:clrMapOvr>
  <p:transition xmlns:p14="http://schemas.microsoft.com/office/powerpoint/2010/main" p14:dur="4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00139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 D3-3 監視の追加</a:t>
            </a:r>
          </a:p>
        </p:txBody>
      </p:sp>
      <p:sp>
        <p:nvSpPr>
          <p:cNvPr id="7" name="TextBox 7"/>
          <p:cNvSpPr txBox="1"/>
          <p:nvPr/>
        </p:nvSpPr>
        <p:spPr>
          <a:xfrm>
            <a:off x="10310241" y="698182"/>
            <a:ext cx="1051941" cy="322707"/>
          </a:xfrm>
          <a:prstGeom prst="rect">
            <a:avLst/>
          </a:prstGeom>
          <a:noFill/>
          <a:ln>
            <a:noFill/>
          </a:ln>
        </p:spPr>
        <p:txBody>
          <a:bodyPr wrap="none" lIns="0" tIns="0" rIns="0" bIns="0" anchor="t" anchorCtr="0">
            <a:spAutoFit/>
          </a:bodyPr>
          <a:lstStyle/>
          <a:p>
            <a:pPr algn="r"/>
            <a:r>
              <a:rPr lang="en-US" sz="1650" dirty="0">
                <a:solidFill>
                  <a:srgbClr val="484848"/>
                </a:solidFill>
                <a:latin typeface="Zen Kaku Gothic New"/>
                <a:ea typeface="Zen Kaku Gothic New"/>
                <a:cs typeface="Zen Kaku Gothic New"/>
              </a:rPr>
              <a:t>[30min]</a:t>
            </a:r>
          </a:p>
        </p:txBody>
      </p:sp>
      <p:sp>
        <p:nvSpPr>
          <p:cNvPr id="8" name="Rectangle 8"/>
          <p:cNvSpPr/>
          <p:nvPr/>
        </p:nvSpPr>
        <p:spPr>
          <a:xfrm>
            <a:off x="2000250" y="1028700"/>
            <a:ext cx="9582150" cy="19050"/>
          </a:xfrm>
          <a:prstGeom prst="rect">
            <a:avLst/>
          </a:prstGeom>
          <a:solidFill>
            <a:srgbClr val="2F72DC"/>
          </a:solidFill>
          <a:ln>
            <a:noFill/>
          </a:ln>
        </p:spPr>
      </p:sp>
      <p:sp>
        <p:nvSpPr>
          <p:cNvPr id="9" name="TextBox 9"/>
          <p:cNvSpPr txBox="1"/>
          <p:nvPr/>
        </p:nvSpPr>
        <p:spPr>
          <a:xfrm>
            <a:off x="597027" y="146637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処理時間ログとヘルスチェックを</a:t>
            </a:r>
            <a:r>
              <a:rPr lang="zh-CN" sz="2480" b="1" dirty="0">
                <a:solidFill>
                  <a:srgbClr val="264DBF"/>
                </a:solidFill>
                <a:latin typeface="Zen Kaku Gothic New"/>
                <a:ea typeface="Zen Kaku Gothic New"/>
                <a:cs typeface="Zen Kaku Gothic New"/>
              </a:rPr>
              <a:t>1本ずつ追加</a:t>
            </a:r>
          </a:p>
        </p:txBody>
      </p:sp>
      <p:sp>
        <p:nvSpPr>
          <p:cNvPr id="10" name="Rectangle 10"/>
          <p:cNvSpPr/>
          <p:nvPr/>
        </p:nvSpPr>
        <p:spPr>
          <a:xfrm>
            <a:off x="609600" y="2114550"/>
            <a:ext cx="5334000" cy="2133600"/>
          </a:xfrm>
          <a:prstGeom prst="roundRect">
            <a:avLst>
              <a:gd name="adj" fmla="val 3571"/>
            </a:avLst>
          </a:prstGeom>
          <a:solidFill>
            <a:srgbClr val="F7F9FA"/>
          </a:solidFill>
          <a:ln>
            <a:noFill/>
          </a:ln>
        </p:spPr>
      </p:sp>
      <p:sp>
        <p:nvSpPr>
          <p:cNvPr id="11" name="TextBox 11"/>
          <p:cNvSpPr txBox="1"/>
          <p:nvPr/>
        </p:nvSpPr>
        <p:spPr>
          <a:xfrm>
            <a:off x="830580" y="227647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さわる</a:t>
            </a:r>
          </a:p>
        </p:txBody>
      </p:sp>
      <p:sp>
        <p:nvSpPr>
          <p:cNvPr id="12" name="TextBox 12"/>
          <p:cNvSpPr txBox="1"/>
          <p:nvPr/>
        </p:nvSpPr>
        <p:spPr>
          <a:xfrm>
            <a:off x="830961" y="26274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新規</a:t>
            </a:r>
          </a:p>
        </p:txBody>
      </p:sp>
      <p:sp>
        <p:nvSpPr>
          <p:cNvPr id="13" name="TextBox 13"/>
          <p:cNvSpPr txBox="1"/>
          <p:nvPr/>
        </p:nvSpPr>
        <p:spPr>
          <a:xfrm>
            <a:off x="830961" y="2894171"/>
            <a:ext cx="459692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config/RequestLoggingInterceptor.java</a:t>
            </a:r>
          </a:p>
        </p:txBody>
      </p:sp>
      <p:sp>
        <p:nvSpPr>
          <p:cNvPr id="14" name="TextBox 14"/>
          <p:cNvSpPr txBox="1"/>
          <p:nvPr/>
        </p:nvSpPr>
        <p:spPr>
          <a:xfrm>
            <a:off x="830961" y="3160871"/>
            <a:ext cx="382170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controller/HealthController.java</a:t>
            </a:r>
          </a:p>
        </p:txBody>
      </p:sp>
      <p:sp>
        <p:nvSpPr>
          <p:cNvPr id="15" name="TextBox 15"/>
          <p:cNvSpPr txBox="1"/>
          <p:nvPr/>
        </p:nvSpPr>
        <p:spPr>
          <a:xfrm>
            <a:off x="830961" y="35037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追記</a:t>
            </a:r>
          </a:p>
        </p:txBody>
      </p:sp>
      <p:sp>
        <p:nvSpPr>
          <p:cNvPr id="16" name="TextBox 16"/>
          <p:cNvSpPr txBox="1"/>
          <p:nvPr/>
        </p:nvSpPr>
        <p:spPr>
          <a:xfrm>
            <a:off x="830961" y="3770471"/>
            <a:ext cx="262337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config/WebConfig.java</a:t>
            </a:r>
          </a:p>
        </p:txBody>
      </p:sp>
      <p:sp>
        <p:nvSpPr>
          <p:cNvPr id="17" name="Rectangle 17"/>
          <p:cNvSpPr/>
          <p:nvPr/>
        </p:nvSpPr>
        <p:spPr>
          <a:xfrm>
            <a:off x="609600" y="4438650"/>
            <a:ext cx="5334000" cy="1543050"/>
          </a:xfrm>
          <a:prstGeom prst="roundRect">
            <a:avLst>
              <a:gd name="adj" fmla="val 4938"/>
            </a:avLst>
          </a:prstGeom>
          <a:solidFill>
            <a:srgbClr val="EEF6F7"/>
          </a:solidFill>
          <a:ln>
            <a:noFill/>
          </a:ln>
        </p:spPr>
      </p:sp>
      <p:sp>
        <p:nvSpPr>
          <p:cNvPr id="18" name="TextBox 18"/>
          <p:cNvSpPr txBox="1"/>
          <p:nvPr/>
        </p:nvSpPr>
        <p:spPr>
          <a:xfrm>
            <a:off x="830580" y="46005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できたら</a:t>
            </a:r>
          </a:p>
        </p:txBody>
      </p:sp>
      <p:sp>
        <p:nvSpPr>
          <p:cNvPr id="19" name="TextBox 19"/>
          <p:cNvSpPr txBox="1"/>
          <p:nvPr/>
        </p:nvSpPr>
        <p:spPr>
          <a:xfrm>
            <a:off x="830961" y="4970621"/>
            <a:ext cx="3543490"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同じ処理のログ行に同じIDが並ぶ</a:t>
            </a:r>
          </a:p>
          <a:p>
            <a:pPr algn="l">
              <a:lnSpc>
                <a:spcPts val="2400"/>
              </a:lnSpc>
            </a:pPr>
            <a:r>
              <a:rPr lang="zh-CN" sz="1420" dirty="0">
                <a:solidFill>
                  <a:srgbClr val="484848"/>
                </a:solidFill>
                <a:latin typeface="Zen Kaku Gothic New"/>
                <a:ea typeface="Zen Kaku Gothic New"/>
                <a:cs typeface="Zen Kaku Gothic New"/>
              </a:rPr>
              <a:t>終了行に処理時間のミリ秒が出る</a:t>
            </a:r>
          </a:p>
          <a:p>
            <a:pPr algn="l">
              <a:lnSpc>
                <a:spcPts val="2400"/>
              </a:lnSpc>
            </a:pPr>
            <a:r>
              <a:rPr lang="zh-CN" sz="1420" dirty="0">
                <a:solidFill>
                  <a:srgbClr val="484848"/>
                </a:solidFill>
                <a:latin typeface="Zen Kaku Gothic New"/>
                <a:ea typeface="Zen Kaku Gothic New"/>
                <a:cs typeface="Zen Kaku Gothic New"/>
              </a:rPr>
              <a:t>状態は UP、件数は10と一致</a:t>
            </a:r>
          </a:p>
        </p:txBody>
      </p:sp>
      <p:sp>
        <p:nvSpPr>
          <p:cNvPr id="20" name="Rectangle 20"/>
          <p:cNvSpPr/>
          <p:nvPr/>
        </p:nvSpPr>
        <p:spPr>
          <a:xfrm>
            <a:off x="6248400" y="2114550"/>
            <a:ext cx="5334000" cy="3867150"/>
          </a:xfrm>
          <a:prstGeom prst="roundRect">
            <a:avLst>
              <a:gd name="adj" fmla="val 1970"/>
            </a:avLst>
          </a:prstGeom>
          <a:solidFill>
            <a:srgbClr val="F7F9FA"/>
          </a:solidFill>
          <a:ln>
            <a:noFill/>
          </a:ln>
        </p:spPr>
      </p:sp>
      <p:sp>
        <p:nvSpPr>
          <p:cNvPr id="21" name="TextBox 21"/>
          <p:cNvSpPr txBox="1"/>
          <p:nvPr/>
        </p:nvSpPr>
        <p:spPr>
          <a:xfrm>
            <a:off x="6469380" y="22764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流れ</a:t>
            </a:r>
          </a:p>
        </p:txBody>
      </p:sp>
      <p:sp>
        <p:nvSpPr>
          <p:cNvPr id="22" name="Ellipse 22"/>
          <p:cNvSpPr/>
          <p:nvPr/>
        </p:nvSpPr>
        <p:spPr>
          <a:xfrm>
            <a:off x="6362700" y="2876550"/>
            <a:ext cx="304800" cy="304800"/>
          </a:xfrm>
          <a:prstGeom prst="ellipse">
            <a:avLst/>
          </a:prstGeom>
          <a:solidFill>
            <a:srgbClr val="47BCC6"/>
          </a:solidFill>
          <a:ln>
            <a:noFill/>
          </a:ln>
        </p:spPr>
      </p:sp>
      <p:sp>
        <p:nvSpPr>
          <p:cNvPr id="23" name="TextBox 23"/>
          <p:cNvSpPr txBox="1"/>
          <p:nvPr/>
        </p:nvSpPr>
        <p:spPr>
          <a:xfrm>
            <a:off x="6439928" y="2941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4" name="TextBox 24"/>
          <p:cNvSpPr txBox="1"/>
          <p:nvPr/>
        </p:nvSpPr>
        <p:spPr>
          <a:xfrm>
            <a:off x="6812661" y="2932271"/>
            <a:ext cx="40683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返す JSON の形を先に自分で決める</a:t>
            </a:r>
          </a:p>
        </p:txBody>
      </p:sp>
      <p:sp>
        <p:nvSpPr>
          <p:cNvPr id="25" name="Ellipse 25"/>
          <p:cNvSpPr/>
          <p:nvPr/>
        </p:nvSpPr>
        <p:spPr>
          <a:xfrm>
            <a:off x="6362700" y="3581400"/>
            <a:ext cx="304800" cy="304800"/>
          </a:xfrm>
          <a:prstGeom prst="ellipse">
            <a:avLst/>
          </a:prstGeom>
          <a:solidFill>
            <a:srgbClr val="47BCC6"/>
          </a:solidFill>
          <a:ln>
            <a:noFill/>
          </a:ln>
        </p:spPr>
      </p:sp>
      <p:sp>
        <p:nvSpPr>
          <p:cNvPr id="26" name="TextBox 26"/>
          <p:cNvSpPr txBox="1"/>
          <p:nvPr/>
        </p:nvSpPr>
        <p:spPr>
          <a:xfrm>
            <a:off x="6439928" y="3646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7" name="TextBox 27"/>
          <p:cNvSpPr txBox="1"/>
          <p:nvPr/>
        </p:nvSpPr>
        <p:spPr>
          <a:xfrm>
            <a:off x="6812661" y="3637121"/>
            <a:ext cx="455853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Planモードで計画を確認してから承認する</a:t>
            </a:r>
          </a:p>
        </p:txBody>
      </p:sp>
      <p:sp>
        <p:nvSpPr>
          <p:cNvPr id="28" name="Ellipse 28"/>
          <p:cNvSpPr/>
          <p:nvPr/>
        </p:nvSpPr>
        <p:spPr>
          <a:xfrm>
            <a:off x="6362700" y="4286250"/>
            <a:ext cx="304800" cy="304800"/>
          </a:xfrm>
          <a:prstGeom prst="ellipse">
            <a:avLst/>
          </a:prstGeom>
          <a:solidFill>
            <a:srgbClr val="47BCC6"/>
          </a:solidFill>
          <a:ln>
            <a:noFill/>
          </a:ln>
        </p:spPr>
      </p:sp>
      <p:sp>
        <p:nvSpPr>
          <p:cNvPr id="29" name="TextBox 29"/>
          <p:cNvSpPr txBox="1"/>
          <p:nvPr/>
        </p:nvSpPr>
        <p:spPr>
          <a:xfrm>
            <a:off x="6439928" y="4351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30" name="TextBox 30"/>
          <p:cNvSpPr txBox="1"/>
          <p:nvPr/>
        </p:nvSpPr>
        <p:spPr>
          <a:xfrm>
            <a:off x="6812661" y="4341971"/>
            <a:ext cx="424929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差分で後始末と依存の受け取り方を見る</a:t>
            </a:r>
          </a:p>
        </p:txBody>
      </p:sp>
      <p:sp>
        <p:nvSpPr>
          <p:cNvPr id="31" name="Ellipse 31"/>
          <p:cNvSpPr/>
          <p:nvPr/>
        </p:nvSpPr>
        <p:spPr>
          <a:xfrm>
            <a:off x="6362700" y="4991100"/>
            <a:ext cx="304800" cy="304800"/>
          </a:xfrm>
          <a:prstGeom prst="ellipse">
            <a:avLst/>
          </a:prstGeom>
          <a:solidFill>
            <a:srgbClr val="47BCC6"/>
          </a:solidFill>
          <a:ln>
            <a:noFill/>
          </a:ln>
        </p:spPr>
      </p:sp>
      <p:sp>
        <p:nvSpPr>
          <p:cNvPr id="32" name="TextBox 32"/>
          <p:cNvSpPr txBox="1"/>
          <p:nvPr/>
        </p:nvSpPr>
        <p:spPr>
          <a:xfrm>
            <a:off x="6439928" y="5056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3" name="TextBox 33"/>
          <p:cNvSpPr txBox="1"/>
          <p:nvPr/>
        </p:nvSpPr>
        <p:spPr>
          <a:xfrm>
            <a:off x="6812661" y="5046821"/>
            <a:ext cx="310824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起動して /api/health を叩く</a:t>
            </a:r>
          </a:p>
        </p:txBody>
      </p:sp>
      <p:sp>
        <p:nvSpPr>
          <p:cNvPr id="34" name="TextBox 34"/>
          <p:cNvSpPr txBox="1"/>
          <p:nvPr/>
        </p:nvSpPr>
        <p:spPr>
          <a:xfrm>
            <a:off x="602361" y="6132671"/>
            <a:ext cx="528447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詳細は教材サイトの D3-3 カードにあります。</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40</a:t>
            </a:r>
          </a:p>
        </p:txBody>
      </p:sp>
    </p:spTree>
  </p:cSld>
  <p:clrMapOvr>
    <a:masterClrMapping/>
  </p:clrMapOvr>
  <p:transition xmlns:p14="http://schemas.microsoft.com/office/powerpoint/2010/main" p14:dur="4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7352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D3-3 の答え合わせ</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9243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ログが同じIDで束ねられ、</a:t>
            </a:r>
            <a:r>
              <a:rPr lang="zh-CN" sz="2480" b="1" dirty="0">
                <a:solidFill>
                  <a:srgbClr val="264DBF"/>
                </a:solidFill>
                <a:latin typeface="Zen Kaku Gothic New"/>
                <a:ea typeface="Zen Kaku Gothic New"/>
                <a:cs typeface="Zen Kaku Gothic New"/>
              </a:rPr>
              <a:t>件数は10件と一致</a:t>
            </a:r>
          </a:p>
        </p:txBody>
      </p:sp>
      <p:sp>
        <p:nvSpPr>
          <p:cNvPr id="9" name="Rectangle 9"/>
          <p:cNvSpPr/>
          <p:nvPr/>
        </p:nvSpPr>
        <p:spPr>
          <a:xfrm>
            <a:off x="609600" y="2114550"/>
            <a:ext cx="4953000" cy="2857500"/>
          </a:xfrm>
          <a:prstGeom prst="roundRect">
            <a:avLst>
              <a:gd name="adj" fmla="val 2667"/>
            </a:avLst>
          </a:prstGeom>
          <a:solidFill>
            <a:srgbClr val="F2F4F8"/>
          </a:solidFill>
          <a:ln w="14288">
            <a:solidFill>
              <a:srgbClr val="9AA0B4"/>
            </a:solidFill>
            <a:custDash>
              <a:ds d="400000" sp="266666"/>
            </a:custDash>
          </a:ln>
        </p:spPr>
      </p:sp>
      <p:sp>
        <p:nvSpPr>
          <p:cNvPr id="10" name="TextBox 10"/>
          <p:cNvSpPr txBox="1"/>
          <p:nvPr/>
        </p:nvSpPr>
        <p:spPr>
          <a:xfrm>
            <a:off x="1332000" y="2989421"/>
            <a:ext cx="3508200" cy="11359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リクエストIDと処理時間が付いた</a:t>
            </a:r>
          </a:p>
          <a:p>
            <a:pPr algn="ctr">
              <a:lnSpc>
                <a:spcPts val="2250"/>
              </a:lnSpc>
            </a:pPr>
            <a:r>
              <a:rPr lang="zh-CN" sz="1420" dirty="0">
                <a:solidFill>
                  <a:srgbClr val="5B6472"/>
                </a:solidFill>
                <a:latin typeface="Zen Kaku Gothic New"/>
                <a:ea typeface="Zen Kaku Gothic New"/>
                <a:cs typeface="Zen Kaku Gothic New"/>
              </a:rPr>
              <a:t>アプリ起動ログの画面</a:t>
            </a:r>
          </a:p>
          <a:p>
            <a:pPr algn="ctr">
              <a:lnSpc>
                <a:spcPts val="2250"/>
              </a:lnSpc>
            </a:pPr>
            <a:r>
              <a:rPr lang="zh-CN" sz="1420" dirty="0">
                <a:solidFill>
                  <a:srgbClr val="5B6472"/>
                </a:solidFill>
                <a:latin typeface="Zen Kaku Gothic New"/>
                <a:ea typeface="Zen Kaku Gothic New"/>
                <a:cs typeface="Zen Kaku Gothic New"/>
              </a:rPr>
              <a:t>終了行のミリ秒が写ること</a:t>
            </a:r>
          </a:p>
        </p:txBody>
      </p:sp>
      <p:sp>
        <p:nvSpPr>
          <p:cNvPr id="11" name="Ellipse 11"/>
          <p:cNvSpPr/>
          <p:nvPr/>
        </p:nvSpPr>
        <p:spPr>
          <a:xfrm>
            <a:off x="5886450" y="2286000"/>
            <a:ext cx="190500" cy="190500"/>
          </a:xfrm>
          <a:prstGeom prst="ellipse">
            <a:avLst/>
          </a:prstGeom>
          <a:solidFill>
            <a:srgbClr val="47BCC6"/>
          </a:solidFill>
          <a:ln>
            <a:noFill/>
          </a:ln>
        </p:spPr>
      </p:sp>
      <p:sp>
        <p:nvSpPr>
          <p:cNvPr id="12" name="TextBox 12"/>
          <p:cNvSpPr txBox="1"/>
          <p:nvPr/>
        </p:nvSpPr>
        <p:spPr>
          <a:xfrm>
            <a:off x="6221730" y="2276475"/>
            <a:ext cx="389372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同じIDでログが束ねられている</a:t>
            </a:r>
          </a:p>
        </p:txBody>
      </p:sp>
      <p:sp>
        <p:nvSpPr>
          <p:cNvPr id="13" name="TextBox 13"/>
          <p:cNvSpPr txBox="1"/>
          <p:nvPr/>
        </p:nvSpPr>
        <p:spPr>
          <a:xfrm>
            <a:off x="6222111" y="2551271"/>
            <a:ext cx="39081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1リクエストぶんだけを絞り込めます</a:t>
            </a:r>
          </a:p>
        </p:txBody>
      </p:sp>
      <p:sp>
        <p:nvSpPr>
          <p:cNvPr id="14" name="Ellipse 14"/>
          <p:cNvSpPr/>
          <p:nvPr/>
        </p:nvSpPr>
        <p:spPr>
          <a:xfrm>
            <a:off x="5886450" y="3048000"/>
            <a:ext cx="190500" cy="190500"/>
          </a:xfrm>
          <a:prstGeom prst="ellipse">
            <a:avLst/>
          </a:prstGeom>
          <a:solidFill>
            <a:srgbClr val="47BCC6"/>
          </a:solidFill>
          <a:ln>
            <a:noFill/>
          </a:ln>
        </p:spPr>
      </p:sp>
      <p:sp>
        <p:nvSpPr>
          <p:cNvPr id="15" name="TextBox 15"/>
          <p:cNvSpPr txBox="1"/>
          <p:nvPr/>
        </p:nvSpPr>
        <p:spPr>
          <a:xfrm>
            <a:off x="6221730" y="3038475"/>
            <a:ext cx="33956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終了行に処理時間が出ている</a:t>
            </a:r>
          </a:p>
        </p:txBody>
      </p:sp>
      <p:sp>
        <p:nvSpPr>
          <p:cNvPr id="16" name="TextBox 16"/>
          <p:cNvSpPr txBox="1"/>
          <p:nvPr/>
        </p:nvSpPr>
        <p:spPr>
          <a:xfrm>
            <a:off x="6222111" y="33132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ミリ秒まで記録されています</a:t>
            </a:r>
          </a:p>
        </p:txBody>
      </p:sp>
      <p:sp>
        <p:nvSpPr>
          <p:cNvPr id="17" name="Ellipse 17"/>
          <p:cNvSpPr/>
          <p:nvPr/>
        </p:nvSpPr>
        <p:spPr>
          <a:xfrm>
            <a:off x="5886450" y="3810000"/>
            <a:ext cx="190500" cy="190500"/>
          </a:xfrm>
          <a:prstGeom prst="ellipse">
            <a:avLst/>
          </a:prstGeom>
          <a:solidFill>
            <a:srgbClr val="47BCC6"/>
          </a:solidFill>
          <a:ln>
            <a:noFill/>
          </a:ln>
        </p:spPr>
      </p:sp>
      <p:sp>
        <p:nvSpPr>
          <p:cNvPr id="18" name="TextBox 18"/>
          <p:cNvSpPr txBox="1"/>
          <p:nvPr/>
        </p:nvSpPr>
        <p:spPr>
          <a:xfrm>
            <a:off x="6221730" y="3800475"/>
            <a:ext cx="39357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ヘルスチェックが JSON を返す</a:t>
            </a:r>
          </a:p>
        </p:txBody>
      </p:sp>
      <p:sp>
        <p:nvSpPr>
          <p:cNvPr id="19" name="TextBox 19"/>
          <p:cNvSpPr txBox="1"/>
          <p:nvPr/>
        </p:nvSpPr>
        <p:spPr>
          <a:xfrm>
            <a:off x="6222111" y="4075271"/>
            <a:ext cx="42330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200 で応答し、状態は UP になります</a:t>
            </a:r>
          </a:p>
        </p:txBody>
      </p:sp>
      <p:sp>
        <p:nvSpPr>
          <p:cNvPr id="20" name="Ellipse 20"/>
          <p:cNvSpPr/>
          <p:nvPr/>
        </p:nvSpPr>
        <p:spPr>
          <a:xfrm>
            <a:off x="5886450" y="4572000"/>
            <a:ext cx="190500" cy="190500"/>
          </a:xfrm>
          <a:prstGeom prst="ellipse">
            <a:avLst/>
          </a:prstGeom>
          <a:solidFill>
            <a:srgbClr val="47BCC6"/>
          </a:solidFill>
          <a:ln>
            <a:noFill/>
          </a:ln>
        </p:spPr>
      </p:sp>
      <p:sp>
        <p:nvSpPr>
          <p:cNvPr id="21" name="TextBox 21"/>
          <p:cNvSpPr txBox="1"/>
          <p:nvPr/>
        </p:nvSpPr>
        <p:spPr>
          <a:xfrm>
            <a:off x="6221730" y="456247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件数が配布データと一致</a:t>
            </a:r>
          </a:p>
        </p:txBody>
      </p:sp>
      <p:sp>
        <p:nvSpPr>
          <p:cNvPr id="22" name="TextBox 22"/>
          <p:cNvSpPr txBox="1"/>
          <p:nvPr/>
        </p:nvSpPr>
        <p:spPr>
          <a:xfrm>
            <a:off x="6222111" y="4837271"/>
            <a:ext cx="168487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受注は10件です</a:t>
            </a:r>
          </a:p>
        </p:txBody>
      </p:sp>
      <p:sp>
        <p:nvSpPr>
          <p:cNvPr id="23" name="TextBox 23"/>
          <p:cNvSpPr txBox="1"/>
          <p:nvPr/>
        </p:nvSpPr>
        <p:spPr>
          <a:xfrm>
            <a:off x="602361" y="5199221"/>
            <a:ext cx="273181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ダッシュボードの育ち方</a:t>
            </a:r>
          </a:p>
        </p:txBody>
      </p:sp>
      <p:sp>
        <p:nvSpPr>
          <p:cNvPr id="24" name="TextBox 24"/>
          <p:cNvSpPr txBox="1"/>
          <p:nvPr/>
        </p:nvSpPr>
        <p:spPr>
          <a:xfrm>
            <a:off x="602361" y="5465921"/>
            <a:ext cx="76154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発展として、Day1 で作ったダッシュボードにこの表示欄を足せます。</a:t>
            </a:r>
          </a:p>
        </p:txBody>
      </p:sp>
      <p:sp>
        <p:nvSpPr>
          <p:cNvPr id="25" name="Rectangle 25"/>
          <p:cNvSpPr/>
          <p:nvPr/>
        </p:nvSpPr>
        <p:spPr>
          <a:xfrm>
            <a:off x="609600" y="5772150"/>
            <a:ext cx="2428875" cy="533400"/>
          </a:xfrm>
          <a:prstGeom prst="roundRect">
            <a:avLst>
              <a:gd name="adj" fmla="val 10714"/>
            </a:avLst>
          </a:prstGeom>
          <a:solidFill>
            <a:srgbClr val="F3F3F3"/>
          </a:solidFill>
          <a:ln>
            <a:noFill/>
          </a:ln>
        </p:spPr>
      </p:sp>
      <p:sp>
        <p:nvSpPr>
          <p:cNvPr id="26" name="TextBox 26"/>
          <p:cNvSpPr txBox="1"/>
          <p:nvPr/>
        </p:nvSpPr>
        <p:spPr>
          <a:xfrm>
            <a:off x="1341501" y="5951696"/>
            <a:ext cx="95554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一覧の表</a:t>
            </a:r>
          </a:p>
        </p:txBody>
      </p:sp>
      <p:sp>
        <p:nvSpPr>
          <p:cNvPr id="27" name="Polygon 27"/>
          <p:cNvSpPr/>
          <p:nvPr/>
        </p:nvSpPr>
        <p:spPr>
          <a:xfrm>
            <a:off x="3133725" y="5905500"/>
            <a:ext cx="266700" cy="266700"/>
          </a:xfrm>
          <a:custGeom>
            <a:avLst/>
            <a:gdLst/>
            <a:ahLst/>
            <a:cxnLst/>
            <a:rect l="l" t="t" r="r" b="b"/>
            <a:pathLst>
              <a:path w="266700" h="266700">
                <a:moveTo>
                  <a:pt x="0" y="57150"/>
                </a:moveTo>
                <a:lnTo>
                  <a:pt x="152400" y="57150"/>
                </a:lnTo>
                <a:lnTo>
                  <a:pt x="152400" y="0"/>
                </a:lnTo>
                <a:lnTo>
                  <a:pt x="266700" y="133350"/>
                </a:lnTo>
                <a:lnTo>
                  <a:pt x="152400" y="266700"/>
                </a:lnTo>
                <a:lnTo>
                  <a:pt x="152400" y="209550"/>
                </a:lnTo>
                <a:lnTo>
                  <a:pt x="0" y="209550"/>
                </a:lnTo>
                <a:close/>
              </a:path>
            </a:pathLst>
          </a:custGeom>
          <a:solidFill>
            <a:srgbClr val="A3DDE3"/>
          </a:solidFill>
          <a:ln>
            <a:noFill/>
          </a:ln>
        </p:spPr>
      </p:sp>
      <p:sp>
        <p:nvSpPr>
          <p:cNvPr id="28" name="Rectangle 28"/>
          <p:cNvSpPr/>
          <p:nvPr/>
        </p:nvSpPr>
        <p:spPr>
          <a:xfrm>
            <a:off x="3457575" y="5772150"/>
            <a:ext cx="2428875" cy="533400"/>
          </a:xfrm>
          <a:prstGeom prst="roundRect">
            <a:avLst>
              <a:gd name="adj" fmla="val 10714"/>
            </a:avLst>
          </a:prstGeom>
          <a:solidFill>
            <a:srgbClr val="F3F3F3"/>
          </a:solidFill>
          <a:ln>
            <a:noFill/>
          </a:ln>
        </p:spPr>
      </p:sp>
      <p:sp>
        <p:nvSpPr>
          <p:cNvPr id="29" name="TextBox 29"/>
          <p:cNvSpPr txBox="1"/>
          <p:nvPr/>
        </p:nvSpPr>
        <p:spPr>
          <a:xfrm>
            <a:off x="4307110" y="5951696"/>
            <a:ext cx="72028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明細欄</a:t>
            </a:r>
          </a:p>
        </p:txBody>
      </p:sp>
      <p:sp>
        <p:nvSpPr>
          <p:cNvPr id="30" name="Polygon 30"/>
          <p:cNvSpPr/>
          <p:nvPr/>
        </p:nvSpPr>
        <p:spPr>
          <a:xfrm>
            <a:off x="5981700" y="5905500"/>
            <a:ext cx="266700" cy="266700"/>
          </a:xfrm>
          <a:custGeom>
            <a:avLst/>
            <a:gdLst/>
            <a:ahLst/>
            <a:cxnLst/>
            <a:rect l="l" t="t" r="r" b="b"/>
            <a:pathLst>
              <a:path w="266700" h="266700">
                <a:moveTo>
                  <a:pt x="0" y="57150"/>
                </a:moveTo>
                <a:lnTo>
                  <a:pt x="152400" y="57150"/>
                </a:lnTo>
                <a:lnTo>
                  <a:pt x="152400" y="0"/>
                </a:lnTo>
                <a:lnTo>
                  <a:pt x="266700" y="133350"/>
                </a:lnTo>
                <a:lnTo>
                  <a:pt x="152400" y="266700"/>
                </a:lnTo>
                <a:lnTo>
                  <a:pt x="152400" y="209550"/>
                </a:lnTo>
                <a:lnTo>
                  <a:pt x="0" y="209550"/>
                </a:lnTo>
                <a:close/>
              </a:path>
            </a:pathLst>
          </a:custGeom>
          <a:solidFill>
            <a:srgbClr val="A3DDE3"/>
          </a:solidFill>
          <a:ln>
            <a:noFill/>
          </a:ln>
        </p:spPr>
      </p:sp>
      <p:sp>
        <p:nvSpPr>
          <p:cNvPr id="31" name="Rectangle 31"/>
          <p:cNvSpPr/>
          <p:nvPr/>
        </p:nvSpPr>
        <p:spPr>
          <a:xfrm>
            <a:off x="6305550" y="5772150"/>
            <a:ext cx="2428875" cy="533400"/>
          </a:xfrm>
          <a:prstGeom prst="roundRect">
            <a:avLst>
              <a:gd name="adj" fmla="val 10714"/>
            </a:avLst>
          </a:prstGeom>
          <a:solidFill>
            <a:srgbClr val="F3F3F3"/>
          </a:solidFill>
          <a:ln>
            <a:noFill/>
          </a:ln>
        </p:spPr>
      </p:sp>
      <p:sp>
        <p:nvSpPr>
          <p:cNvPr id="32" name="TextBox 32"/>
          <p:cNvSpPr txBox="1"/>
          <p:nvPr/>
        </p:nvSpPr>
        <p:spPr>
          <a:xfrm>
            <a:off x="6684550" y="5951696"/>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ステータス変更</a:t>
            </a:r>
          </a:p>
        </p:txBody>
      </p:sp>
      <p:sp>
        <p:nvSpPr>
          <p:cNvPr id="33" name="Polygon 33"/>
          <p:cNvSpPr/>
          <p:nvPr/>
        </p:nvSpPr>
        <p:spPr>
          <a:xfrm>
            <a:off x="8829675" y="5905500"/>
            <a:ext cx="266700" cy="266700"/>
          </a:xfrm>
          <a:custGeom>
            <a:avLst/>
            <a:gdLst/>
            <a:ahLst/>
            <a:cxnLst/>
            <a:rect l="l" t="t" r="r" b="b"/>
            <a:pathLst>
              <a:path w="266700" h="266700">
                <a:moveTo>
                  <a:pt x="0" y="57150"/>
                </a:moveTo>
                <a:lnTo>
                  <a:pt x="152400" y="57150"/>
                </a:lnTo>
                <a:lnTo>
                  <a:pt x="152400" y="0"/>
                </a:lnTo>
                <a:lnTo>
                  <a:pt x="266700" y="133350"/>
                </a:lnTo>
                <a:lnTo>
                  <a:pt x="152400" y="266700"/>
                </a:lnTo>
                <a:lnTo>
                  <a:pt x="152400" y="209550"/>
                </a:lnTo>
                <a:lnTo>
                  <a:pt x="0" y="209550"/>
                </a:lnTo>
                <a:close/>
              </a:path>
            </a:pathLst>
          </a:custGeom>
          <a:solidFill>
            <a:srgbClr val="A3DDE3"/>
          </a:solidFill>
          <a:ln>
            <a:noFill/>
          </a:ln>
        </p:spPr>
      </p:sp>
      <p:sp>
        <p:nvSpPr>
          <p:cNvPr id="34" name="Rectangle 34"/>
          <p:cNvSpPr/>
          <p:nvPr/>
        </p:nvSpPr>
        <p:spPr>
          <a:xfrm>
            <a:off x="9153525" y="5772150"/>
            <a:ext cx="2428875" cy="533400"/>
          </a:xfrm>
          <a:prstGeom prst="roundRect">
            <a:avLst>
              <a:gd name="adj" fmla="val 10714"/>
            </a:avLst>
          </a:prstGeom>
          <a:solidFill>
            <a:srgbClr val="47BCC6"/>
          </a:solidFill>
          <a:ln>
            <a:noFill/>
          </a:ln>
        </p:spPr>
      </p:sp>
      <p:sp>
        <p:nvSpPr>
          <p:cNvPr id="35" name="TextBox 35"/>
          <p:cNvSpPr txBox="1"/>
          <p:nvPr/>
        </p:nvSpPr>
        <p:spPr>
          <a:xfrm>
            <a:off x="9738384" y="5951696"/>
            <a:ext cx="124963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ヘルス表示</a:t>
            </a:r>
          </a:p>
        </p:txBody>
      </p:sp>
      <p:pic>
        <p:nvPicPr>
          <p:cNvPr id="36" name="Image 36"/>
          <p:cNvPicPr>
            <a:picLocks noChangeAspect="1"/>
          </p:cNvPicPr>
          <p:nvPr/>
        </p:nvPicPr>
        <p:blipFill>
          <a:blip r:embed="rId2"/>
          <a:stretch>
            <a:fillRect/>
          </a:stretch>
        </p:blipFill>
        <p:spPr>
          <a:xfrm>
            <a:off x="232894" y="6486525"/>
            <a:ext cx="734363" cy="190500"/>
          </a:xfrm>
          <a:prstGeom prst="rect">
            <a:avLst/>
          </a:prstGeom>
        </p:spPr>
      </p:pic>
      <p:sp>
        <p:nvSpPr>
          <p:cNvPr id="37" name="TextBox 3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8" name="TextBox 3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41</a:t>
            </a:r>
          </a:p>
        </p:txBody>
      </p:sp>
    </p:spTree>
  </p:cSld>
  <p:clrMapOvr>
    <a:masterClrMapping/>
  </p:clrMapOvr>
  <p:transition xmlns:p14="http://schemas.microsoft.com/office/powerpoint/2010/main" p14:dur="4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1788795"/>
            <a:ext cx="4104208" cy="1905000"/>
          </a:xfrm>
          <a:prstGeom prst="rect">
            <a:avLst/>
          </a:prstGeom>
          <a:noFill/>
          <a:ln>
            <a:noFill/>
          </a:ln>
        </p:spPr>
        <p:txBody>
          <a:bodyPr wrap="none" lIns="0" tIns="0" rIns="0" bIns="0" anchor="t" anchorCtr="0">
            <a:spAutoFit/>
          </a:bodyPr>
          <a:lstStyle/>
          <a:p>
            <a:pPr algn="l"/>
            <a:r>
              <a:rPr lang="en-US" sz="9900" b="1" dirty="0">
                <a:solidFill>
                  <a:srgbClr val="47BCC6"/>
                </a:solidFill>
                <a:latin typeface="Zen Kaku Gothic New"/>
                <a:ea typeface="Zen Kaku Gothic New"/>
                <a:cs typeface="Zen Kaku Gothic New"/>
              </a:rPr>
              <a:t>D3-4</a:t>
            </a:r>
          </a:p>
        </p:txBody>
      </p:sp>
      <p:sp>
        <p:nvSpPr>
          <p:cNvPr id="6" name="TextBox 6"/>
          <p:cNvSpPr txBox="1"/>
          <p:nvPr/>
        </p:nvSpPr>
        <p:spPr>
          <a:xfrm>
            <a:off x="1163574" y="3208972"/>
            <a:ext cx="840809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セキュリティと規約のレビュー</a:t>
            </a:r>
          </a:p>
        </p:txBody>
      </p:sp>
      <p:sp>
        <p:nvSpPr>
          <p:cNvPr id="7" name="Rectangle 7"/>
          <p:cNvSpPr/>
          <p:nvPr/>
        </p:nvSpPr>
        <p:spPr>
          <a:xfrm>
            <a:off x="1200150" y="3829050"/>
            <a:ext cx="4000500" cy="28575"/>
          </a:xfrm>
          <a:prstGeom prst="rect">
            <a:avLst/>
          </a:prstGeom>
          <a:solidFill>
            <a:srgbClr val="47BCC6"/>
          </a:solidFill>
          <a:ln>
            <a:noFill/>
          </a:ln>
        </p:spPr>
      </p:sp>
      <p:sp>
        <p:nvSpPr>
          <p:cNvPr id="8" name="TextBox 8"/>
          <p:cNvSpPr txBox="1"/>
          <p:nvPr/>
        </p:nvSpPr>
        <p:spPr>
          <a:xfrm>
            <a:off x="1192149" y="4116229"/>
            <a:ext cx="6776847" cy="955738"/>
          </a:xfrm>
          <a:prstGeom prst="rect">
            <a:avLst/>
          </a:prstGeom>
          <a:noFill/>
          <a:ln>
            <a:noFill/>
          </a:ln>
        </p:spPr>
        <p:txBody>
          <a:bodyPr wrap="square" lIns="0" tIns="0" rIns="0" bIns="0" anchor="t" anchorCtr="0"/>
          <a:lstStyle/>
          <a:p>
            <a:pPr algn="l">
              <a:lnSpc>
                <a:spcPts val="2550"/>
              </a:lnSpc>
            </a:pPr>
            <a:r>
              <a:rPr lang="zh-CN" sz="1580" dirty="0">
                <a:solidFill>
                  <a:srgbClr val="484848"/>
                </a:solidFill>
                <a:latin typeface="Zen Kaku Gothic New"/>
                <a:ea typeface="Zen Kaku Gothic New"/>
                <a:cs typeface="Zen Kaku Gothic New"/>
              </a:rPr>
              <a:t>Claude Code は存在しない問題を挙げ、本当のリスクを</a:t>
            </a:r>
          </a:p>
          <a:p>
            <a:pPr algn="l">
              <a:lnSpc>
                <a:spcPts val="2550"/>
              </a:lnSpc>
            </a:pPr>
            <a:r>
              <a:rPr lang="zh-CN" sz="1580" dirty="0">
                <a:solidFill>
                  <a:srgbClr val="484848"/>
                </a:solidFill>
                <a:latin typeface="Zen Kaku Gothic New"/>
                <a:ea typeface="Zen Kaku Gothic New"/>
                <a:cs typeface="Zen Kaku Gothic New"/>
              </a:rPr>
              <a:t>見落とすことがあります。だから物差しを先に持ちます。</a:t>
            </a:r>
          </a:p>
          <a:p>
            <a:pPr algn="l">
              <a:lnSpc>
                <a:spcPts val="2550"/>
              </a:lnSpc>
            </a:pPr>
            <a:r>
              <a:rPr lang="zh-CN" sz="1580" dirty="0">
                <a:solidFill>
                  <a:srgbClr val="484848"/>
                </a:solidFill>
                <a:latin typeface="Zen Kaku Gothic New"/>
                <a:ea typeface="Zen Kaku Gothic New"/>
                <a:cs typeface="Zen Kaku Gothic New"/>
              </a:rPr>
              <a:t>指摘の実物は、演習に入る前に見せます。</a:t>
            </a:r>
          </a:p>
        </p:txBody>
      </p:sp>
      <p:sp>
        <p:nvSpPr>
          <p:cNvPr id="9" name="TextBox 9"/>
          <p:cNvSpPr txBox="1"/>
          <p:nvPr/>
        </p:nvSpPr>
        <p:spPr>
          <a:xfrm>
            <a:off x="1192911" y="5237321"/>
            <a:ext cx="14496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所要 [20min]</a:t>
            </a:r>
          </a:p>
        </p:txBody>
      </p:sp>
      <p:sp>
        <p:nvSpPr>
          <p:cNvPr id="10" name="Rectangle 10"/>
          <p:cNvSpPr/>
          <p:nvPr/>
        </p:nvSpPr>
        <p:spPr>
          <a:xfrm>
            <a:off x="609600" y="5676900"/>
            <a:ext cx="1752600" cy="457200"/>
          </a:xfrm>
          <a:prstGeom prst="roundRect">
            <a:avLst>
              <a:gd name="adj" fmla="val 12500"/>
            </a:avLst>
          </a:prstGeom>
          <a:solidFill>
            <a:srgbClr val="F3F3F3"/>
          </a:solidFill>
          <a:ln>
            <a:noFill/>
          </a:ln>
        </p:spPr>
      </p:sp>
      <p:sp>
        <p:nvSpPr>
          <p:cNvPr id="11" name="TextBox 11"/>
          <p:cNvSpPr txBox="1"/>
          <p:nvPr/>
        </p:nvSpPr>
        <p:spPr>
          <a:xfrm>
            <a:off x="1008126" y="5808821"/>
            <a:ext cx="95554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振り返り</a:t>
            </a:r>
          </a:p>
        </p:txBody>
      </p:sp>
      <p:sp>
        <p:nvSpPr>
          <p:cNvPr id="12" name="Rectangle 12"/>
          <p:cNvSpPr/>
          <p:nvPr/>
        </p:nvSpPr>
        <p:spPr>
          <a:xfrm>
            <a:off x="2438400" y="5676900"/>
            <a:ext cx="1752600" cy="457200"/>
          </a:xfrm>
          <a:prstGeom prst="roundRect">
            <a:avLst>
              <a:gd name="adj" fmla="val 12500"/>
            </a:avLst>
          </a:prstGeom>
          <a:solidFill>
            <a:srgbClr val="F3F3F3"/>
          </a:solidFill>
          <a:ln>
            <a:noFill/>
          </a:ln>
        </p:spPr>
      </p:sp>
      <p:sp>
        <p:nvSpPr>
          <p:cNvPr id="13" name="TextBox 13"/>
          <p:cNvSpPr txBox="1"/>
          <p:nvPr/>
        </p:nvSpPr>
        <p:spPr>
          <a:xfrm>
            <a:off x="30287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D3-1</a:t>
            </a:r>
          </a:p>
        </p:txBody>
      </p:sp>
      <p:sp>
        <p:nvSpPr>
          <p:cNvPr id="14" name="Rectangle 14"/>
          <p:cNvSpPr/>
          <p:nvPr/>
        </p:nvSpPr>
        <p:spPr>
          <a:xfrm>
            <a:off x="4267200" y="5676900"/>
            <a:ext cx="1752600" cy="457200"/>
          </a:xfrm>
          <a:prstGeom prst="roundRect">
            <a:avLst>
              <a:gd name="adj" fmla="val 12500"/>
            </a:avLst>
          </a:prstGeom>
          <a:solidFill>
            <a:srgbClr val="F3F3F3"/>
          </a:solidFill>
          <a:ln>
            <a:noFill/>
          </a:ln>
        </p:spPr>
      </p:sp>
      <p:sp>
        <p:nvSpPr>
          <p:cNvPr id="15" name="TextBox 15"/>
          <p:cNvSpPr txBox="1"/>
          <p:nvPr/>
        </p:nvSpPr>
        <p:spPr>
          <a:xfrm>
            <a:off x="48575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D3-2</a:t>
            </a:r>
          </a:p>
        </p:txBody>
      </p:sp>
      <p:sp>
        <p:nvSpPr>
          <p:cNvPr id="16" name="Rectangle 16"/>
          <p:cNvSpPr/>
          <p:nvPr/>
        </p:nvSpPr>
        <p:spPr>
          <a:xfrm>
            <a:off x="6096000" y="5676900"/>
            <a:ext cx="1752600" cy="457200"/>
          </a:xfrm>
          <a:prstGeom prst="roundRect">
            <a:avLst>
              <a:gd name="adj" fmla="val 12500"/>
            </a:avLst>
          </a:prstGeom>
          <a:solidFill>
            <a:srgbClr val="F3F3F3"/>
          </a:solidFill>
          <a:ln>
            <a:noFill/>
          </a:ln>
        </p:spPr>
      </p:sp>
      <p:sp>
        <p:nvSpPr>
          <p:cNvPr id="17" name="TextBox 17"/>
          <p:cNvSpPr txBox="1"/>
          <p:nvPr/>
        </p:nvSpPr>
        <p:spPr>
          <a:xfrm>
            <a:off x="6686360" y="5808821"/>
            <a:ext cx="571881"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D3-3</a:t>
            </a:r>
          </a:p>
        </p:txBody>
      </p:sp>
      <p:sp>
        <p:nvSpPr>
          <p:cNvPr id="18" name="Rectangle 18"/>
          <p:cNvSpPr/>
          <p:nvPr/>
        </p:nvSpPr>
        <p:spPr>
          <a:xfrm>
            <a:off x="7924800" y="5676900"/>
            <a:ext cx="1752600" cy="457200"/>
          </a:xfrm>
          <a:prstGeom prst="roundRect">
            <a:avLst>
              <a:gd name="adj" fmla="val 12500"/>
            </a:avLst>
          </a:prstGeom>
          <a:solidFill>
            <a:srgbClr val="47BCC6"/>
          </a:solidFill>
          <a:ln>
            <a:noFill/>
          </a:ln>
        </p:spPr>
      </p:sp>
      <p:sp>
        <p:nvSpPr>
          <p:cNvPr id="19" name="TextBox 19"/>
          <p:cNvSpPr txBox="1"/>
          <p:nvPr/>
        </p:nvSpPr>
        <p:spPr>
          <a:xfrm>
            <a:off x="85012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D3-4</a:t>
            </a:r>
          </a:p>
        </p:txBody>
      </p:sp>
      <p:sp>
        <p:nvSpPr>
          <p:cNvPr id="20" name="Rectangle 20"/>
          <p:cNvSpPr/>
          <p:nvPr/>
        </p:nvSpPr>
        <p:spPr>
          <a:xfrm>
            <a:off x="9753600" y="5676900"/>
            <a:ext cx="1828800" cy="457200"/>
          </a:xfrm>
          <a:prstGeom prst="roundRect">
            <a:avLst>
              <a:gd name="adj" fmla="val 12500"/>
            </a:avLst>
          </a:prstGeom>
          <a:solidFill>
            <a:srgbClr val="F3F3F3"/>
          </a:solidFill>
          <a:ln>
            <a:noFill/>
          </a:ln>
        </p:spPr>
      </p:sp>
      <p:sp>
        <p:nvSpPr>
          <p:cNvPr id="21" name="TextBox 21"/>
          <p:cNvSpPr txBox="1"/>
          <p:nvPr/>
        </p:nvSpPr>
        <p:spPr>
          <a:xfrm>
            <a:off x="10307860" y="5808821"/>
            <a:ext cx="7202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まとめ</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42</a:t>
            </a:r>
          </a:p>
        </p:txBody>
      </p:sp>
    </p:spTree>
  </p:cSld>
  <p:clrMapOvr>
    <a:masterClrMapping/>
  </p:clrMapOvr>
  <p:transition xmlns:p14="http://schemas.microsoft.com/office/powerpoint/2010/main" p14:dur="4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374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AI レビューの外し方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979766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AI を下書き役に使い、</a:t>
            </a:r>
            <a:r>
              <a:rPr lang="zh-CN" sz="2480" b="1" dirty="0">
                <a:solidFill>
                  <a:srgbClr val="264DBF"/>
                </a:solidFill>
                <a:latin typeface="Zen Kaku Gothic New"/>
                <a:ea typeface="Zen Kaku Gothic New"/>
                <a:cs typeface="Zen Kaku Gothic New"/>
              </a:rPr>
              <a:t>最終判断は自分</a:t>
            </a:r>
            <a:r>
              <a:rPr lang="zh-CN" sz="2480" b="1" dirty="0">
                <a:solidFill>
                  <a:srgbClr val="000000"/>
                </a:solidFill>
                <a:latin typeface="Zen Kaku Gothic New"/>
                <a:ea typeface="Zen Kaku Gothic New"/>
                <a:cs typeface="Zen Kaku Gothic New"/>
              </a:rPr>
              <a:t>で持つ型</a:t>
            </a:r>
          </a:p>
        </p:txBody>
      </p:sp>
      <p:sp>
        <p:nvSpPr>
          <p:cNvPr id="7" name="Rectangle 7"/>
          <p:cNvSpPr/>
          <p:nvPr/>
        </p:nvSpPr>
        <p:spPr>
          <a:xfrm>
            <a:off x="609600" y="2133600"/>
            <a:ext cx="5334000" cy="1447800"/>
          </a:xfrm>
          <a:prstGeom prst="roundRect">
            <a:avLst>
              <a:gd name="adj" fmla="val 5263"/>
            </a:avLst>
          </a:prstGeom>
          <a:solidFill>
            <a:srgbClr val="F3F3F3"/>
          </a:solidFill>
          <a:ln>
            <a:noFill/>
          </a:ln>
        </p:spPr>
      </p:sp>
      <p:sp>
        <p:nvSpPr>
          <p:cNvPr id="8" name="Rectangle 8"/>
          <p:cNvSpPr/>
          <p:nvPr/>
        </p:nvSpPr>
        <p:spPr>
          <a:xfrm>
            <a:off x="609600" y="2133600"/>
            <a:ext cx="5334000" cy="495300"/>
          </a:xfrm>
          <a:prstGeom prst="roundRect">
            <a:avLst>
              <a:gd name="adj" fmla="val 15385"/>
            </a:avLst>
          </a:prstGeom>
          <a:solidFill>
            <a:srgbClr val="0B2E33"/>
          </a:solidFill>
          <a:ln>
            <a:noFill/>
          </a:ln>
        </p:spPr>
      </p:sp>
      <p:sp>
        <p:nvSpPr>
          <p:cNvPr id="9" name="Rectangle 9"/>
          <p:cNvSpPr/>
          <p:nvPr/>
        </p:nvSpPr>
        <p:spPr>
          <a:xfrm>
            <a:off x="609600" y="2476500"/>
            <a:ext cx="5334000" cy="152400"/>
          </a:xfrm>
          <a:prstGeom prst="rect">
            <a:avLst/>
          </a:prstGeom>
          <a:solidFill>
            <a:srgbClr val="0B2E33"/>
          </a:solidFill>
          <a:ln>
            <a:noFill/>
          </a:ln>
        </p:spPr>
      </p:sp>
      <p:sp>
        <p:nvSpPr>
          <p:cNvPr id="10" name="TextBox 10"/>
          <p:cNvSpPr txBox="1"/>
          <p:nvPr/>
        </p:nvSpPr>
        <p:spPr>
          <a:xfrm>
            <a:off x="830199" y="2287429"/>
            <a:ext cx="301937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実在しない問題を挙げる</a:t>
            </a:r>
          </a:p>
        </p:txBody>
      </p:sp>
      <p:sp>
        <p:nvSpPr>
          <p:cNvPr id="11" name="TextBox 11"/>
          <p:cNvSpPr txBox="1"/>
          <p:nvPr/>
        </p:nvSpPr>
        <p:spPr>
          <a:xfrm>
            <a:off x="830961" y="2856071"/>
            <a:ext cx="424929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配布物に無いコードを前提にした指摘が</a:t>
            </a:r>
          </a:p>
          <a:p>
            <a:pPr algn="l">
              <a:lnSpc>
                <a:spcPts val="2250"/>
              </a:lnSpc>
            </a:pPr>
            <a:r>
              <a:rPr lang="zh-CN" sz="1420" dirty="0">
                <a:solidFill>
                  <a:srgbClr val="000000"/>
                </a:solidFill>
                <a:latin typeface="Zen Kaku Gothic New"/>
                <a:ea typeface="Zen Kaku Gothic New"/>
                <a:cs typeface="Zen Kaku Gothic New"/>
              </a:rPr>
              <a:t>混じることがあります。</a:t>
            </a:r>
          </a:p>
        </p:txBody>
      </p:sp>
      <p:sp>
        <p:nvSpPr>
          <p:cNvPr id="12" name="Rectangle 12"/>
          <p:cNvSpPr/>
          <p:nvPr/>
        </p:nvSpPr>
        <p:spPr>
          <a:xfrm>
            <a:off x="6248400" y="2133600"/>
            <a:ext cx="5334000" cy="1447800"/>
          </a:xfrm>
          <a:prstGeom prst="roundRect">
            <a:avLst>
              <a:gd name="adj" fmla="val 5263"/>
            </a:avLst>
          </a:prstGeom>
          <a:solidFill>
            <a:srgbClr val="F3F3F3"/>
          </a:solidFill>
          <a:ln>
            <a:noFill/>
          </a:ln>
        </p:spPr>
      </p:sp>
      <p:sp>
        <p:nvSpPr>
          <p:cNvPr id="13" name="Rectangle 13"/>
          <p:cNvSpPr/>
          <p:nvPr/>
        </p:nvSpPr>
        <p:spPr>
          <a:xfrm>
            <a:off x="6248400" y="2133600"/>
            <a:ext cx="5334000" cy="495300"/>
          </a:xfrm>
          <a:prstGeom prst="roundRect">
            <a:avLst>
              <a:gd name="adj" fmla="val 15385"/>
            </a:avLst>
          </a:prstGeom>
          <a:solidFill>
            <a:srgbClr val="0B2E33"/>
          </a:solidFill>
          <a:ln>
            <a:noFill/>
          </a:ln>
        </p:spPr>
      </p:sp>
      <p:sp>
        <p:nvSpPr>
          <p:cNvPr id="14" name="Rectangle 14"/>
          <p:cNvSpPr/>
          <p:nvPr/>
        </p:nvSpPr>
        <p:spPr>
          <a:xfrm>
            <a:off x="6248400" y="2476500"/>
            <a:ext cx="5334000" cy="152400"/>
          </a:xfrm>
          <a:prstGeom prst="rect">
            <a:avLst/>
          </a:prstGeom>
          <a:solidFill>
            <a:srgbClr val="0B2E33"/>
          </a:solidFill>
          <a:ln>
            <a:noFill/>
          </a:ln>
        </p:spPr>
      </p:sp>
      <p:sp>
        <p:nvSpPr>
          <p:cNvPr id="15" name="TextBox 15"/>
          <p:cNvSpPr txBox="1"/>
          <p:nvPr/>
        </p:nvSpPr>
        <p:spPr>
          <a:xfrm>
            <a:off x="6468999" y="2287429"/>
            <a:ext cx="301937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本当のリスクを見落とす</a:t>
            </a:r>
          </a:p>
        </p:txBody>
      </p:sp>
      <p:sp>
        <p:nvSpPr>
          <p:cNvPr id="16" name="TextBox 16"/>
          <p:cNvSpPr txBox="1"/>
          <p:nvPr/>
        </p:nvSpPr>
        <p:spPr>
          <a:xfrm>
            <a:off x="6469761" y="2856071"/>
            <a:ext cx="3543490"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認証なしの公開や全許可の設定を</a:t>
            </a:r>
          </a:p>
          <a:p>
            <a:pPr algn="l">
              <a:lnSpc>
                <a:spcPts val="2250"/>
              </a:lnSpc>
            </a:pPr>
            <a:r>
              <a:rPr lang="zh-CN" sz="1420" dirty="0">
                <a:solidFill>
                  <a:srgbClr val="000000"/>
                </a:solidFill>
                <a:latin typeface="Zen Kaku Gothic New"/>
                <a:ea typeface="Zen Kaku Gothic New"/>
                <a:cs typeface="Zen Kaku Gothic New"/>
              </a:rPr>
              <a:t>挙げないことがあります。</a:t>
            </a:r>
          </a:p>
        </p:txBody>
      </p:sp>
      <p:sp>
        <p:nvSpPr>
          <p:cNvPr id="17" name="Rectangle 17"/>
          <p:cNvSpPr/>
          <p:nvPr/>
        </p:nvSpPr>
        <p:spPr>
          <a:xfrm>
            <a:off x="609600" y="4000500"/>
            <a:ext cx="5334000" cy="1047750"/>
          </a:xfrm>
          <a:prstGeom prst="roundRect">
            <a:avLst>
              <a:gd name="adj" fmla="val 7273"/>
            </a:avLst>
          </a:prstGeom>
          <a:solidFill>
            <a:srgbClr val="EEF6F7"/>
          </a:solidFill>
          <a:ln>
            <a:noFill/>
          </a:ln>
        </p:spPr>
      </p:sp>
      <p:sp>
        <p:nvSpPr>
          <p:cNvPr id="18" name="Rectangle 18"/>
          <p:cNvSpPr/>
          <p:nvPr/>
        </p:nvSpPr>
        <p:spPr>
          <a:xfrm>
            <a:off x="609600" y="4000500"/>
            <a:ext cx="57150" cy="1047750"/>
          </a:xfrm>
          <a:prstGeom prst="roundRect">
            <a:avLst>
              <a:gd name="adj" fmla="val 50000"/>
            </a:avLst>
          </a:prstGeom>
          <a:solidFill>
            <a:srgbClr val="47BCC6"/>
          </a:solidFill>
          <a:ln>
            <a:noFill/>
          </a:ln>
        </p:spPr>
      </p:sp>
      <p:sp>
        <p:nvSpPr>
          <p:cNvPr id="19" name="TextBox 19"/>
          <p:cNvSpPr txBox="1"/>
          <p:nvPr/>
        </p:nvSpPr>
        <p:spPr>
          <a:xfrm>
            <a:off x="830961" y="4151471"/>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見分け方</a:t>
            </a:r>
          </a:p>
        </p:txBody>
      </p:sp>
      <p:sp>
        <p:nvSpPr>
          <p:cNvPr id="20" name="TextBox 20"/>
          <p:cNvSpPr txBox="1"/>
          <p:nvPr/>
        </p:nvSpPr>
        <p:spPr>
          <a:xfrm>
            <a:off x="830961" y="4475321"/>
            <a:ext cx="354349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チェックリストに該当項目がない</a:t>
            </a:r>
          </a:p>
          <a:p>
            <a:pPr algn="l">
              <a:lnSpc>
                <a:spcPts val="2250"/>
              </a:lnSpc>
            </a:pPr>
            <a:r>
              <a:rPr lang="zh-CN" sz="1420" dirty="0">
                <a:solidFill>
                  <a:srgbClr val="484848"/>
                </a:solidFill>
                <a:latin typeface="Zen Kaku Gothic New"/>
                <a:ea typeface="Zen Kaku Gothic New"/>
                <a:cs typeface="Zen Kaku Gothic New"/>
              </a:rPr>
              <a:t>指摘は、いったん保留にします。</a:t>
            </a:r>
          </a:p>
        </p:txBody>
      </p:sp>
      <p:sp>
        <p:nvSpPr>
          <p:cNvPr id="21" name="Rectangle 21"/>
          <p:cNvSpPr/>
          <p:nvPr/>
        </p:nvSpPr>
        <p:spPr>
          <a:xfrm>
            <a:off x="6248400" y="4000500"/>
            <a:ext cx="5334000" cy="1047750"/>
          </a:xfrm>
          <a:prstGeom prst="roundRect">
            <a:avLst>
              <a:gd name="adj" fmla="val 7273"/>
            </a:avLst>
          </a:prstGeom>
          <a:solidFill>
            <a:srgbClr val="EEF6F7"/>
          </a:solidFill>
          <a:ln>
            <a:noFill/>
          </a:ln>
        </p:spPr>
      </p:sp>
      <p:sp>
        <p:nvSpPr>
          <p:cNvPr id="22" name="Rectangle 22"/>
          <p:cNvSpPr/>
          <p:nvPr/>
        </p:nvSpPr>
        <p:spPr>
          <a:xfrm>
            <a:off x="6248400" y="4000500"/>
            <a:ext cx="57150" cy="1047750"/>
          </a:xfrm>
          <a:prstGeom prst="roundRect">
            <a:avLst>
              <a:gd name="adj" fmla="val 50000"/>
            </a:avLst>
          </a:prstGeom>
          <a:solidFill>
            <a:srgbClr val="47BCC6"/>
          </a:solidFill>
          <a:ln>
            <a:noFill/>
          </a:ln>
        </p:spPr>
      </p:sp>
      <p:sp>
        <p:nvSpPr>
          <p:cNvPr id="23" name="TextBox 23"/>
          <p:cNvSpPr txBox="1"/>
          <p:nvPr/>
        </p:nvSpPr>
        <p:spPr>
          <a:xfrm>
            <a:off x="6469761" y="4151471"/>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見分け方</a:t>
            </a:r>
          </a:p>
        </p:txBody>
      </p:sp>
      <p:sp>
        <p:nvSpPr>
          <p:cNvPr id="24" name="TextBox 24"/>
          <p:cNvSpPr txBox="1"/>
          <p:nvPr/>
        </p:nvSpPr>
        <p:spPr>
          <a:xfrm>
            <a:off x="6469761" y="4475321"/>
            <a:ext cx="401402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AI が拾わなければ自分で足します。</a:t>
            </a:r>
          </a:p>
          <a:p>
            <a:pPr algn="l">
              <a:lnSpc>
                <a:spcPts val="2250"/>
              </a:lnSpc>
            </a:pPr>
            <a:r>
              <a:rPr lang="zh-CN" sz="1420" dirty="0">
                <a:solidFill>
                  <a:srgbClr val="484848"/>
                </a:solidFill>
                <a:latin typeface="Zen Kaku Gothic New"/>
                <a:ea typeface="Zen Kaku Gothic New"/>
                <a:cs typeface="Zen Kaku Gothic New"/>
              </a:rPr>
              <a:t>チェックリスト側が根拠になります。</a:t>
            </a:r>
          </a:p>
        </p:txBody>
      </p:sp>
      <p:sp>
        <p:nvSpPr>
          <p:cNvPr id="25" name="TextBox 25"/>
          <p:cNvSpPr txBox="1"/>
          <p:nvPr/>
        </p:nvSpPr>
        <p:spPr>
          <a:xfrm>
            <a:off x="8323374" y="5199221"/>
            <a:ext cx="303766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 各ロゴは各社の商標です。</a:t>
            </a:r>
          </a:p>
        </p:txBody>
      </p:sp>
      <p:sp>
        <p:nvSpPr>
          <p:cNvPr id="26" name="Rectangle 26"/>
          <p:cNvSpPr/>
          <p:nvPr/>
        </p:nvSpPr>
        <p:spPr>
          <a:xfrm>
            <a:off x="609600" y="5524500"/>
            <a:ext cx="10972800" cy="838200"/>
          </a:xfrm>
          <a:prstGeom prst="roundRect">
            <a:avLst>
              <a:gd name="adj" fmla="val 9091"/>
            </a:avLst>
          </a:prstGeom>
          <a:solidFill>
            <a:srgbClr val="EEF6F7"/>
          </a:solidFill>
          <a:ln>
            <a:noFill/>
          </a:ln>
        </p:spPr>
      </p:sp>
      <p:sp>
        <p:nvSpPr>
          <p:cNvPr id="27" name="Rectangle 27"/>
          <p:cNvSpPr/>
          <p:nvPr/>
        </p:nvSpPr>
        <p:spPr>
          <a:xfrm>
            <a:off x="609600" y="5524500"/>
            <a:ext cx="57150" cy="838200"/>
          </a:xfrm>
          <a:prstGeom prst="roundRect">
            <a:avLst>
              <a:gd name="adj" fmla="val 50000"/>
            </a:avLst>
          </a:prstGeom>
          <a:solidFill>
            <a:srgbClr val="47BCC6"/>
          </a:solidFill>
          <a:ln>
            <a:noFill/>
          </a:ln>
        </p:spPr>
      </p:sp>
      <p:sp>
        <p:nvSpPr>
          <p:cNvPr id="28" name="Freeform 28"/>
          <p:cNvSpPr/>
          <p:nvPr/>
        </p:nvSpPr>
        <p:spPr>
          <a:xfrm>
            <a:off x="914521" y="5715000"/>
            <a:ext cx="319797" cy="320040"/>
          </a:xfrm>
          <a:custGeom>
            <a:avLst/>
            <a:gdLst/>
            <a:ahLst/>
            <a:cxnLst/>
            <a:rect l="l" t="t" r="r" b="b"/>
            <a:pathLst>
              <a:path w="319797" h="320040">
                <a:moveTo>
                  <a:pt x="62745" y="212767"/>
                </a:moveTo>
                <a:lnTo>
                  <a:pt x="125652" y="177468"/>
                </a:lnTo>
                <a:lnTo>
                  <a:pt x="126705" y="174391"/>
                </a:lnTo>
                <a:lnTo>
                  <a:pt x="125652" y="172691"/>
                </a:lnTo>
                <a:lnTo>
                  <a:pt x="122575" y="172691"/>
                </a:lnTo>
                <a:lnTo>
                  <a:pt x="112050" y="172043"/>
                </a:lnTo>
                <a:lnTo>
                  <a:pt x="76104" y="171071"/>
                </a:lnTo>
                <a:lnTo>
                  <a:pt x="44934" y="169776"/>
                </a:lnTo>
                <a:lnTo>
                  <a:pt x="14735" y="168157"/>
                </a:lnTo>
                <a:lnTo>
                  <a:pt x="7125" y="166537"/>
                </a:lnTo>
                <a:lnTo>
                  <a:pt x="0" y="157146"/>
                </a:lnTo>
                <a:lnTo>
                  <a:pt x="728" y="152450"/>
                </a:lnTo>
                <a:lnTo>
                  <a:pt x="7125" y="148159"/>
                </a:lnTo>
                <a:lnTo>
                  <a:pt x="16273" y="148969"/>
                </a:lnTo>
                <a:lnTo>
                  <a:pt x="36514" y="150345"/>
                </a:lnTo>
                <a:lnTo>
                  <a:pt x="66874" y="152450"/>
                </a:lnTo>
                <a:lnTo>
                  <a:pt x="88895" y="153746"/>
                </a:lnTo>
                <a:lnTo>
                  <a:pt x="121523" y="157146"/>
                </a:lnTo>
                <a:lnTo>
                  <a:pt x="126705" y="157146"/>
                </a:lnTo>
                <a:lnTo>
                  <a:pt x="127433" y="155041"/>
                </a:lnTo>
                <a:lnTo>
                  <a:pt x="125652" y="153746"/>
                </a:lnTo>
                <a:lnTo>
                  <a:pt x="124276" y="152450"/>
                </a:lnTo>
                <a:lnTo>
                  <a:pt x="92864" y="131158"/>
                </a:lnTo>
                <a:lnTo>
                  <a:pt x="58859" y="108650"/>
                </a:lnTo>
                <a:lnTo>
                  <a:pt x="41049" y="95696"/>
                </a:lnTo>
                <a:lnTo>
                  <a:pt x="31415" y="89138"/>
                </a:lnTo>
                <a:lnTo>
                  <a:pt x="26557" y="82985"/>
                </a:lnTo>
                <a:lnTo>
                  <a:pt x="24452" y="69546"/>
                </a:lnTo>
                <a:lnTo>
                  <a:pt x="33196" y="59911"/>
                </a:lnTo>
                <a:lnTo>
                  <a:pt x="44935" y="60721"/>
                </a:lnTo>
                <a:lnTo>
                  <a:pt x="47930" y="61530"/>
                </a:lnTo>
                <a:lnTo>
                  <a:pt x="59831" y="70678"/>
                </a:lnTo>
                <a:lnTo>
                  <a:pt x="85253" y="90353"/>
                </a:lnTo>
                <a:lnTo>
                  <a:pt x="118448" y="114804"/>
                </a:lnTo>
                <a:lnTo>
                  <a:pt x="123306" y="118851"/>
                </a:lnTo>
                <a:lnTo>
                  <a:pt x="125249" y="117475"/>
                </a:lnTo>
                <a:lnTo>
                  <a:pt x="125492" y="116504"/>
                </a:lnTo>
                <a:lnTo>
                  <a:pt x="123305" y="112859"/>
                </a:lnTo>
                <a:lnTo>
                  <a:pt x="105250" y="80233"/>
                </a:lnTo>
                <a:lnTo>
                  <a:pt x="85981" y="47038"/>
                </a:lnTo>
                <a:lnTo>
                  <a:pt x="77400" y="33276"/>
                </a:lnTo>
                <a:lnTo>
                  <a:pt x="75133" y="25016"/>
                </a:lnTo>
                <a:cubicBezTo>
                  <a:pt x="74324" y="21616"/>
                  <a:pt x="73757" y="18784"/>
                  <a:pt x="73757" y="15302"/>
                </a:cubicBezTo>
                <a:lnTo>
                  <a:pt x="83716" y="1780"/>
                </a:lnTo>
                <a:lnTo>
                  <a:pt x="89219" y="0"/>
                </a:lnTo>
                <a:lnTo>
                  <a:pt x="102497" y="1782"/>
                </a:lnTo>
                <a:lnTo>
                  <a:pt x="108084" y="6638"/>
                </a:lnTo>
                <a:lnTo>
                  <a:pt x="116341" y="25503"/>
                </a:lnTo>
                <a:lnTo>
                  <a:pt x="129700" y="55216"/>
                </a:lnTo>
                <a:lnTo>
                  <a:pt x="150427" y="95616"/>
                </a:lnTo>
                <a:lnTo>
                  <a:pt x="156498" y="107597"/>
                </a:lnTo>
                <a:lnTo>
                  <a:pt x="159737" y="118690"/>
                </a:lnTo>
                <a:lnTo>
                  <a:pt x="160951" y="122090"/>
                </a:lnTo>
                <a:lnTo>
                  <a:pt x="163056" y="122090"/>
                </a:lnTo>
                <a:lnTo>
                  <a:pt x="163056" y="120147"/>
                </a:lnTo>
                <a:lnTo>
                  <a:pt x="164757" y="97398"/>
                </a:lnTo>
                <a:lnTo>
                  <a:pt x="167914" y="69465"/>
                </a:lnTo>
                <a:lnTo>
                  <a:pt x="170991" y="33518"/>
                </a:lnTo>
                <a:lnTo>
                  <a:pt x="172043" y="23398"/>
                </a:lnTo>
                <a:lnTo>
                  <a:pt x="177062" y="11253"/>
                </a:lnTo>
                <a:lnTo>
                  <a:pt x="187021" y="4695"/>
                </a:lnTo>
                <a:lnTo>
                  <a:pt x="194792" y="8420"/>
                </a:lnTo>
                <a:lnTo>
                  <a:pt x="201189" y="17568"/>
                </a:lnTo>
                <a:lnTo>
                  <a:pt x="200298" y="23479"/>
                </a:lnTo>
                <a:lnTo>
                  <a:pt x="196494" y="48171"/>
                </a:lnTo>
                <a:lnTo>
                  <a:pt x="189045" y="86871"/>
                </a:lnTo>
                <a:lnTo>
                  <a:pt x="184187" y="112779"/>
                </a:lnTo>
                <a:lnTo>
                  <a:pt x="187021" y="112779"/>
                </a:lnTo>
                <a:lnTo>
                  <a:pt x="190260" y="109540"/>
                </a:lnTo>
                <a:lnTo>
                  <a:pt x="203375" y="92134"/>
                </a:lnTo>
                <a:lnTo>
                  <a:pt x="225396" y="64607"/>
                </a:lnTo>
                <a:lnTo>
                  <a:pt x="235112" y="53677"/>
                </a:lnTo>
                <a:lnTo>
                  <a:pt x="246447" y="41615"/>
                </a:lnTo>
                <a:lnTo>
                  <a:pt x="253733" y="35866"/>
                </a:lnTo>
                <a:lnTo>
                  <a:pt x="267496" y="35866"/>
                </a:lnTo>
                <a:lnTo>
                  <a:pt x="277617" y="50925"/>
                </a:lnTo>
                <a:lnTo>
                  <a:pt x="273083" y="66470"/>
                </a:lnTo>
                <a:lnTo>
                  <a:pt x="258915" y="84443"/>
                </a:lnTo>
                <a:lnTo>
                  <a:pt x="247175" y="99663"/>
                </a:lnTo>
                <a:lnTo>
                  <a:pt x="230335" y="122333"/>
                </a:lnTo>
                <a:lnTo>
                  <a:pt x="219810" y="140468"/>
                </a:lnTo>
                <a:lnTo>
                  <a:pt x="220782" y="141926"/>
                </a:lnTo>
                <a:lnTo>
                  <a:pt x="223292" y="141682"/>
                </a:lnTo>
                <a:lnTo>
                  <a:pt x="261343" y="133587"/>
                </a:lnTo>
                <a:lnTo>
                  <a:pt x="281907" y="129862"/>
                </a:lnTo>
                <a:lnTo>
                  <a:pt x="306438" y="125652"/>
                </a:lnTo>
                <a:lnTo>
                  <a:pt x="317530" y="130834"/>
                </a:lnTo>
                <a:lnTo>
                  <a:pt x="318744" y="136096"/>
                </a:lnTo>
                <a:lnTo>
                  <a:pt x="314373" y="146864"/>
                </a:lnTo>
                <a:lnTo>
                  <a:pt x="288143" y="153340"/>
                </a:lnTo>
                <a:lnTo>
                  <a:pt x="257376" y="159493"/>
                </a:lnTo>
                <a:lnTo>
                  <a:pt x="211552" y="170343"/>
                </a:lnTo>
                <a:lnTo>
                  <a:pt x="210985" y="170748"/>
                </a:lnTo>
                <a:lnTo>
                  <a:pt x="211633" y="171557"/>
                </a:lnTo>
                <a:lnTo>
                  <a:pt x="232278" y="173500"/>
                </a:lnTo>
                <a:lnTo>
                  <a:pt x="241103" y="173986"/>
                </a:lnTo>
                <a:lnTo>
                  <a:pt x="262720" y="173986"/>
                </a:lnTo>
                <a:lnTo>
                  <a:pt x="302958" y="176982"/>
                </a:lnTo>
                <a:lnTo>
                  <a:pt x="313482" y="183943"/>
                </a:lnTo>
                <a:lnTo>
                  <a:pt x="319797" y="192445"/>
                </a:lnTo>
                <a:lnTo>
                  <a:pt x="318744" y="198922"/>
                </a:lnTo>
                <a:lnTo>
                  <a:pt x="302552" y="207181"/>
                </a:lnTo>
                <a:lnTo>
                  <a:pt x="280692" y="201999"/>
                </a:lnTo>
                <a:lnTo>
                  <a:pt x="229686" y="189854"/>
                </a:lnTo>
                <a:lnTo>
                  <a:pt x="212200" y="185482"/>
                </a:lnTo>
                <a:lnTo>
                  <a:pt x="209770" y="185482"/>
                </a:lnTo>
                <a:lnTo>
                  <a:pt x="209770" y="186939"/>
                </a:lnTo>
                <a:lnTo>
                  <a:pt x="224344" y="201189"/>
                </a:lnTo>
                <a:lnTo>
                  <a:pt x="251061" y="225315"/>
                </a:lnTo>
                <a:lnTo>
                  <a:pt x="284498" y="256404"/>
                </a:lnTo>
                <a:lnTo>
                  <a:pt x="286198" y="264096"/>
                </a:lnTo>
                <a:lnTo>
                  <a:pt x="281907" y="270168"/>
                </a:lnTo>
                <a:lnTo>
                  <a:pt x="277373" y="269520"/>
                </a:lnTo>
                <a:lnTo>
                  <a:pt x="247984" y="247418"/>
                </a:lnTo>
                <a:lnTo>
                  <a:pt x="236650" y="237459"/>
                </a:lnTo>
                <a:lnTo>
                  <a:pt x="210985" y="215843"/>
                </a:lnTo>
                <a:lnTo>
                  <a:pt x="209285" y="215843"/>
                </a:lnTo>
                <a:lnTo>
                  <a:pt x="209285" y="218110"/>
                </a:lnTo>
                <a:lnTo>
                  <a:pt x="215195" y="226772"/>
                </a:lnTo>
                <a:lnTo>
                  <a:pt x="246447" y="273730"/>
                </a:lnTo>
                <a:lnTo>
                  <a:pt x="248066" y="288141"/>
                </a:lnTo>
                <a:lnTo>
                  <a:pt x="245799" y="292837"/>
                </a:lnTo>
                <a:lnTo>
                  <a:pt x="237703" y="295670"/>
                </a:lnTo>
                <a:lnTo>
                  <a:pt x="228797" y="294051"/>
                </a:lnTo>
                <a:lnTo>
                  <a:pt x="210500" y="268387"/>
                </a:lnTo>
                <a:lnTo>
                  <a:pt x="191636" y="239483"/>
                </a:lnTo>
                <a:lnTo>
                  <a:pt x="176415" y="213576"/>
                </a:lnTo>
                <a:lnTo>
                  <a:pt x="174552" y="214629"/>
                </a:lnTo>
                <a:lnTo>
                  <a:pt x="165565" y="311378"/>
                </a:lnTo>
                <a:lnTo>
                  <a:pt x="161356" y="316316"/>
                </a:lnTo>
                <a:lnTo>
                  <a:pt x="151640" y="320040"/>
                </a:lnTo>
                <a:lnTo>
                  <a:pt x="143545" y="313887"/>
                </a:lnTo>
                <a:lnTo>
                  <a:pt x="139253" y="303929"/>
                </a:lnTo>
                <a:lnTo>
                  <a:pt x="143545" y="284256"/>
                </a:lnTo>
                <a:lnTo>
                  <a:pt x="148727" y="258591"/>
                </a:lnTo>
                <a:lnTo>
                  <a:pt x="152936" y="238188"/>
                </a:lnTo>
                <a:lnTo>
                  <a:pt x="156741" y="212847"/>
                </a:lnTo>
                <a:lnTo>
                  <a:pt x="159008" y="204427"/>
                </a:lnTo>
                <a:lnTo>
                  <a:pt x="158847" y="203860"/>
                </a:lnTo>
                <a:lnTo>
                  <a:pt x="156984" y="204103"/>
                </a:lnTo>
                <a:lnTo>
                  <a:pt x="137877" y="230335"/>
                </a:lnTo>
                <a:lnTo>
                  <a:pt x="108812" y="269602"/>
                </a:lnTo>
                <a:lnTo>
                  <a:pt x="85819" y="294213"/>
                </a:lnTo>
                <a:lnTo>
                  <a:pt x="80314" y="296400"/>
                </a:lnTo>
                <a:lnTo>
                  <a:pt x="70761" y="291460"/>
                </a:lnTo>
                <a:lnTo>
                  <a:pt x="71650" y="282635"/>
                </a:lnTo>
                <a:lnTo>
                  <a:pt x="76995" y="274782"/>
                </a:lnTo>
                <a:lnTo>
                  <a:pt x="108812" y="234301"/>
                </a:lnTo>
                <a:lnTo>
                  <a:pt x="128000" y="209205"/>
                </a:lnTo>
                <a:lnTo>
                  <a:pt x="140388" y="194712"/>
                </a:lnTo>
                <a:lnTo>
                  <a:pt x="140306" y="192607"/>
                </a:lnTo>
                <a:lnTo>
                  <a:pt x="139577" y="192607"/>
                </a:lnTo>
                <a:lnTo>
                  <a:pt x="55054" y="247499"/>
                </a:lnTo>
                <a:lnTo>
                  <a:pt x="39994" y="249442"/>
                </a:lnTo>
                <a:lnTo>
                  <a:pt x="33518" y="243369"/>
                </a:lnTo>
                <a:lnTo>
                  <a:pt x="34328" y="233412"/>
                </a:lnTo>
                <a:lnTo>
                  <a:pt x="37405" y="230173"/>
                </a:lnTo>
                <a:lnTo>
                  <a:pt x="62827" y="212685"/>
                </a:lnTo>
                <a:close/>
              </a:path>
            </a:pathLst>
          </a:custGeom>
          <a:solidFill>
            <a:srgbClr val="D97757"/>
          </a:solidFill>
          <a:ln>
            <a:noFill/>
          </a:ln>
        </p:spPr>
      </p:sp>
      <p:sp>
        <p:nvSpPr>
          <p:cNvPr id="29" name="TextBox 29"/>
          <p:cNvSpPr txBox="1"/>
          <p:nvPr/>
        </p:nvSpPr>
        <p:spPr>
          <a:xfrm>
            <a:off x="1383030" y="5724525"/>
            <a:ext cx="340806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Claude Code の指摘は下書き</a:t>
            </a:r>
          </a:p>
        </p:txBody>
      </p:sp>
      <p:sp>
        <p:nvSpPr>
          <p:cNvPr id="30" name="TextBox 30"/>
          <p:cNvSpPr txBox="1"/>
          <p:nvPr/>
        </p:nvSpPr>
        <p:spPr>
          <a:xfrm>
            <a:off x="1383411" y="6018371"/>
            <a:ext cx="780183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見える成功は、指摘が3件以上出て、そのうち1件を直せている状態です。</a:t>
            </a:r>
          </a:p>
        </p:txBody>
      </p:sp>
      <p:pic>
        <p:nvPicPr>
          <p:cNvPr id="31" name="Image 31"/>
          <p:cNvPicPr>
            <a:picLocks noChangeAspect="1"/>
          </p:cNvPicPr>
          <p:nvPr/>
        </p:nvPicPr>
        <p:blipFill>
          <a:blip r:embed="rId2"/>
          <a:stretch>
            <a:fillRect/>
          </a:stretch>
        </p:blipFill>
        <p:spPr>
          <a:xfrm>
            <a:off x="232894" y="6486525"/>
            <a:ext cx="734363" cy="190500"/>
          </a:xfrm>
          <a:prstGeom prst="rect">
            <a:avLst/>
          </a:prstGeom>
        </p:spPr>
      </p:pic>
      <p:sp>
        <p:nvSpPr>
          <p:cNvPr id="32" name="TextBox 32"/>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3" name="TextBox 33"/>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43</a:t>
            </a:r>
          </a:p>
        </p:txBody>
      </p:sp>
    </p:spTree>
  </p:cSld>
  <p:clrMapOvr>
    <a:masterClrMapping/>
  </p:clrMapOvr>
  <p:transition xmlns:p14="http://schemas.microsoft.com/office/powerpoint/2010/main" p14:dur="4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指摘と物差しの突き合わせ</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紐づく物差しが無い指摘は、</a:t>
            </a:r>
            <a:r>
              <a:rPr lang="zh-CN" sz="2480" b="1" dirty="0">
                <a:solidFill>
                  <a:srgbClr val="264DBF"/>
                </a:solidFill>
                <a:latin typeface="Zen Kaku Gothic New"/>
                <a:ea typeface="Zen Kaku Gothic New"/>
                <a:cs typeface="Zen Kaku Gothic New"/>
              </a:rPr>
              <a:t>いったん保留</a:t>
            </a:r>
          </a:p>
        </p:txBody>
      </p:sp>
      <p:sp>
        <p:nvSpPr>
          <p:cNvPr id="7" name="Rectangle 7"/>
          <p:cNvSpPr/>
          <p:nvPr/>
        </p:nvSpPr>
        <p:spPr>
          <a:xfrm>
            <a:off x="609600" y="2133600"/>
            <a:ext cx="4476750" cy="4152900"/>
          </a:xfrm>
          <a:prstGeom prst="roundRect">
            <a:avLst>
              <a:gd name="adj" fmla="val 1835"/>
            </a:avLst>
          </a:prstGeom>
          <a:solidFill>
            <a:srgbClr val="F3F3F3"/>
          </a:solidFill>
          <a:ln>
            <a:noFill/>
          </a:ln>
        </p:spPr>
      </p:sp>
      <p:sp>
        <p:nvSpPr>
          <p:cNvPr id="8" name="Rectangle 8"/>
          <p:cNvSpPr/>
          <p:nvPr/>
        </p:nvSpPr>
        <p:spPr>
          <a:xfrm>
            <a:off x="609600" y="2133600"/>
            <a:ext cx="47625" cy="4152900"/>
          </a:xfrm>
          <a:prstGeom prst="roundRect">
            <a:avLst>
              <a:gd name="adj" fmla="val 40000"/>
            </a:avLst>
          </a:prstGeom>
          <a:solidFill>
            <a:srgbClr val="999999"/>
          </a:solidFill>
          <a:ln>
            <a:noFill/>
          </a:ln>
        </p:spPr>
      </p:sp>
      <p:sp>
        <p:nvSpPr>
          <p:cNvPr id="9" name="TextBox 9"/>
          <p:cNvSpPr txBox="1"/>
          <p:nvPr/>
        </p:nvSpPr>
        <p:spPr>
          <a:xfrm>
            <a:off x="830199" y="2344579"/>
            <a:ext cx="246952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Claude Code の指摘</a:t>
            </a:r>
          </a:p>
        </p:txBody>
      </p:sp>
      <p:sp>
        <p:nvSpPr>
          <p:cNvPr id="10" name="TextBox 10"/>
          <p:cNvSpPr txBox="1"/>
          <p:nvPr/>
        </p:nvSpPr>
        <p:spPr>
          <a:xfrm>
            <a:off x="830961" y="2817971"/>
            <a:ext cx="508540"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分類</a:t>
            </a:r>
          </a:p>
        </p:txBody>
      </p:sp>
      <p:sp>
        <p:nvSpPr>
          <p:cNvPr id="11" name="Rectangle 11"/>
          <p:cNvSpPr/>
          <p:nvPr/>
        </p:nvSpPr>
        <p:spPr>
          <a:xfrm>
            <a:off x="838200" y="3105150"/>
            <a:ext cx="1257300" cy="419100"/>
          </a:xfrm>
          <a:prstGeom prst="roundRect">
            <a:avLst>
              <a:gd name="adj" fmla="val 13636"/>
            </a:avLst>
          </a:prstGeom>
          <a:solidFill>
            <a:srgbClr val="2E9AA4"/>
          </a:solidFill>
          <a:ln>
            <a:noFill/>
          </a:ln>
        </p:spPr>
      </p:sp>
      <p:sp>
        <p:nvSpPr>
          <p:cNvPr id="12" name="TextBox 12"/>
          <p:cNvSpPr txBox="1"/>
          <p:nvPr/>
        </p:nvSpPr>
        <p:spPr>
          <a:xfrm>
            <a:off x="1004445" y="3227546"/>
            <a:ext cx="92481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Critical</a:t>
            </a:r>
          </a:p>
        </p:txBody>
      </p:sp>
      <p:sp>
        <p:nvSpPr>
          <p:cNvPr id="13" name="Rectangle 13"/>
          <p:cNvSpPr/>
          <p:nvPr/>
        </p:nvSpPr>
        <p:spPr>
          <a:xfrm>
            <a:off x="2209800" y="3105150"/>
            <a:ext cx="1257300" cy="419100"/>
          </a:xfrm>
          <a:prstGeom prst="roundRect">
            <a:avLst>
              <a:gd name="adj" fmla="val 13636"/>
            </a:avLst>
          </a:prstGeom>
          <a:solidFill>
            <a:srgbClr val="8FD3DB"/>
          </a:solidFill>
          <a:ln>
            <a:noFill/>
          </a:ln>
        </p:spPr>
      </p:sp>
      <p:sp>
        <p:nvSpPr>
          <p:cNvPr id="14" name="TextBox 14"/>
          <p:cNvSpPr txBox="1"/>
          <p:nvPr/>
        </p:nvSpPr>
        <p:spPr>
          <a:xfrm>
            <a:off x="2356695" y="3227546"/>
            <a:ext cx="96351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Warning</a:t>
            </a:r>
          </a:p>
        </p:txBody>
      </p:sp>
      <p:sp>
        <p:nvSpPr>
          <p:cNvPr id="15" name="Rectangle 15"/>
          <p:cNvSpPr/>
          <p:nvPr/>
        </p:nvSpPr>
        <p:spPr>
          <a:xfrm>
            <a:off x="3581400" y="3105150"/>
            <a:ext cx="952500" cy="419100"/>
          </a:xfrm>
          <a:prstGeom prst="roundRect">
            <a:avLst>
              <a:gd name="adj" fmla="val 13636"/>
            </a:avLst>
          </a:prstGeom>
          <a:solidFill>
            <a:srgbClr val="DCEEF1"/>
          </a:solidFill>
          <a:ln>
            <a:noFill/>
          </a:ln>
        </p:spPr>
      </p:sp>
      <p:sp>
        <p:nvSpPr>
          <p:cNvPr id="16" name="TextBox 16"/>
          <p:cNvSpPr txBox="1"/>
          <p:nvPr/>
        </p:nvSpPr>
        <p:spPr>
          <a:xfrm>
            <a:off x="3804924" y="3227546"/>
            <a:ext cx="505452"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Info</a:t>
            </a:r>
          </a:p>
        </p:txBody>
      </p:sp>
      <p:sp>
        <p:nvSpPr>
          <p:cNvPr id="17" name="TextBox 17"/>
          <p:cNvSpPr txBox="1"/>
          <p:nvPr/>
        </p:nvSpPr>
        <p:spPr>
          <a:xfrm>
            <a:off x="830961" y="3846671"/>
            <a:ext cx="2373623"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各指摘にそろえる3点</a:t>
            </a:r>
          </a:p>
        </p:txBody>
      </p:sp>
      <p:sp>
        <p:nvSpPr>
          <p:cNvPr id="18" name="Ellipse 18"/>
          <p:cNvSpPr/>
          <p:nvPr/>
        </p:nvSpPr>
        <p:spPr>
          <a:xfrm>
            <a:off x="857250" y="4210050"/>
            <a:ext cx="152400" cy="152400"/>
          </a:xfrm>
          <a:prstGeom prst="ellipse">
            <a:avLst/>
          </a:prstGeom>
          <a:solidFill>
            <a:srgbClr val="47BCC6"/>
          </a:solidFill>
          <a:ln>
            <a:noFill/>
          </a:ln>
        </p:spPr>
      </p:sp>
      <p:sp>
        <p:nvSpPr>
          <p:cNvPr id="19" name="TextBox 19"/>
          <p:cNvSpPr txBox="1"/>
          <p:nvPr/>
        </p:nvSpPr>
        <p:spPr>
          <a:xfrm>
            <a:off x="1135761" y="4189571"/>
            <a:ext cx="95554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該当箇所</a:t>
            </a:r>
          </a:p>
        </p:txBody>
      </p:sp>
      <p:sp>
        <p:nvSpPr>
          <p:cNvPr id="20" name="Ellipse 20"/>
          <p:cNvSpPr/>
          <p:nvPr/>
        </p:nvSpPr>
        <p:spPr>
          <a:xfrm>
            <a:off x="857250" y="4629150"/>
            <a:ext cx="152400" cy="152400"/>
          </a:xfrm>
          <a:prstGeom prst="ellipse">
            <a:avLst/>
          </a:prstGeom>
          <a:solidFill>
            <a:srgbClr val="47BCC6"/>
          </a:solidFill>
          <a:ln>
            <a:noFill/>
          </a:ln>
        </p:spPr>
      </p:sp>
      <p:sp>
        <p:nvSpPr>
          <p:cNvPr id="21" name="TextBox 21"/>
          <p:cNvSpPr txBox="1"/>
          <p:nvPr/>
        </p:nvSpPr>
        <p:spPr>
          <a:xfrm>
            <a:off x="1135761" y="4608671"/>
            <a:ext cx="48501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理由</a:t>
            </a:r>
          </a:p>
        </p:txBody>
      </p:sp>
      <p:sp>
        <p:nvSpPr>
          <p:cNvPr id="22" name="Ellipse 22"/>
          <p:cNvSpPr/>
          <p:nvPr/>
        </p:nvSpPr>
        <p:spPr>
          <a:xfrm>
            <a:off x="857250" y="5048250"/>
            <a:ext cx="152400" cy="152400"/>
          </a:xfrm>
          <a:prstGeom prst="ellipse">
            <a:avLst/>
          </a:prstGeom>
          <a:solidFill>
            <a:srgbClr val="47BCC6"/>
          </a:solidFill>
          <a:ln>
            <a:noFill/>
          </a:ln>
        </p:spPr>
      </p:sp>
      <p:sp>
        <p:nvSpPr>
          <p:cNvPr id="23" name="TextBox 23"/>
          <p:cNvSpPr txBox="1"/>
          <p:nvPr/>
        </p:nvSpPr>
        <p:spPr>
          <a:xfrm>
            <a:off x="1135761" y="5027771"/>
            <a:ext cx="95554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修正方針</a:t>
            </a:r>
          </a:p>
        </p:txBody>
      </p:sp>
      <p:sp>
        <p:nvSpPr>
          <p:cNvPr id="24" name="TextBox 24"/>
          <p:cNvSpPr txBox="1"/>
          <p:nvPr/>
        </p:nvSpPr>
        <p:spPr>
          <a:xfrm>
            <a:off x="830961" y="552307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指摘は仮説です。物差しに当てて</a:t>
            </a:r>
          </a:p>
          <a:p>
            <a:pPr algn="l">
              <a:lnSpc>
                <a:spcPts val="2100"/>
              </a:lnSpc>
            </a:pPr>
            <a:r>
              <a:rPr lang="zh-CN" sz="1420" dirty="0">
                <a:solidFill>
                  <a:srgbClr val="484848"/>
                </a:solidFill>
                <a:latin typeface="Zen Kaku Gothic New"/>
                <a:ea typeface="Zen Kaku Gothic New"/>
                <a:cs typeface="Zen Kaku Gothic New"/>
              </a:rPr>
              <a:t>から採否を決めます。</a:t>
            </a:r>
          </a:p>
        </p:txBody>
      </p:sp>
      <p:sp>
        <p:nvSpPr>
          <p:cNvPr id="25" name="Polygon 25"/>
          <p:cNvSpPr/>
          <p:nvPr/>
        </p:nvSpPr>
        <p:spPr>
          <a:xfrm>
            <a:off x="5219700" y="4038600"/>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26" name="Rectangle 26"/>
          <p:cNvSpPr/>
          <p:nvPr/>
        </p:nvSpPr>
        <p:spPr>
          <a:xfrm>
            <a:off x="5810250" y="2133600"/>
            <a:ext cx="5772150" cy="4152900"/>
          </a:xfrm>
          <a:prstGeom prst="roundRect">
            <a:avLst>
              <a:gd name="adj" fmla="val 1835"/>
            </a:avLst>
          </a:prstGeom>
          <a:solidFill>
            <a:srgbClr val="EEF6F7"/>
          </a:solidFill>
          <a:ln>
            <a:noFill/>
          </a:ln>
        </p:spPr>
      </p:sp>
      <p:sp>
        <p:nvSpPr>
          <p:cNvPr id="27" name="Rectangle 27"/>
          <p:cNvSpPr/>
          <p:nvPr/>
        </p:nvSpPr>
        <p:spPr>
          <a:xfrm>
            <a:off x="5810250" y="2133600"/>
            <a:ext cx="47625" cy="4152900"/>
          </a:xfrm>
          <a:prstGeom prst="roundRect">
            <a:avLst>
              <a:gd name="adj" fmla="val 40000"/>
            </a:avLst>
          </a:prstGeom>
          <a:solidFill>
            <a:srgbClr val="47BCC6"/>
          </a:solidFill>
          <a:ln>
            <a:noFill/>
          </a:ln>
        </p:spPr>
      </p:sp>
      <p:sp>
        <p:nvSpPr>
          <p:cNvPr id="28" name="TextBox 28"/>
          <p:cNvSpPr txBox="1"/>
          <p:nvPr/>
        </p:nvSpPr>
        <p:spPr>
          <a:xfrm>
            <a:off x="6031611" y="2303621"/>
            <a:ext cx="436222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docs/セキュリティチェックリスト.md</a:t>
            </a:r>
          </a:p>
        </p:txBody>
      </p:sp>
      <p:sp>
        <p:nvSpPr>
          <p:cNvPr id="29" name="TextBox 29"/>
          <p:cNvSpPr txBox="1"/>
          <p:nvPr/>
        </p:nvSpPr>
        <p:spPr>
          <a:xfrm>
            <a:off x="6031611" y="2589371"/>
            <a:ext cx="4014026" cy="17646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・SQL のパラメータ化</a:t>
            </a:r>
          </a:p>
          <a:p>
            <a:pPr algn="l">
              <a:lnSpc>
                <a:spcPts val="1950"/>
              </a:lnSpc>
            </a:pPr>
            <a:r>
              <a:rPr lang="zh-CN" sz="1420" dirty="0">
                <a:solidFill>
                  <a:srgbClr val="484848"/>
                </a:solidFill>
                <a:latin typeface="Zen Kaku Gothic New"/>
                <a:ea typeface="Zen Kaku Gothic New"/>
                <a:cs typeface="Zen Kaku Gothic New"/>
              </a:rPr>
              <a:t>・入力の検証</a:t>
            </a:r>
          </a:p>
          <a:p>
            <a:pPr algn="l">
              <a:lnSpc>
                <a:spcPts val="1950"/>
              </a:lnSpc>
            </a:pPr>
            <a:r>
              <a:rPr lang="zh-CN" sz="1420" dirty="0">
                <a:solidFill>
                  <a:srgbClr val="484848"/>
                </a:solidFill>
                <a:latin typeface="Zen Kaku Gothic New"/>
                <a:ea typeface="Zen Kaku Gothic New"/>
                <a:cs typeface="Zen Kaku Gothic New"/>
              </a:rPr>
              <a:t>・個人情報をログや例外に出さない</a:t>
            </a:r>
          </a:p>
          <a:p>
            <a:pPr algn="l">
              <a:lnSpc>
                <a:spcPts val="1950"/>
              </a:lnSpc>
            </a:pPr>
            <a:r>
              <a:rPr lang="zh-CN" sz="1420" dirty="0">
                <a:solidFill>
                  <a:srgbClr val="484848"/>
                </a:solidFill>
                <a:latin typeface="Zen Kaku Gothic New"/>
                <a:ea typeface="Zen Kaku Gothic New"/>
                <a:cs typeface="Zen Kaku Gothic New"/>
              </a:rPr>
              <a:t>・例外の詳細をレスポンスに出さない</a:t>
            </a:r>
          </a:p>
          <a:p>
            <a:pPr algn="l">
              <a:lnSpc>
                <a:spcPts val="1950"/>
              </a:lnSpc>
            </a:pPr>
            <a:r>
              <a:rPr lang="zh-CN" sz="1420" dirty="0">
                <a:solidFill>
                  <a:srgbClr val="484848"/>
                </a:solidFill>
                <a:latin typeface="Zen Kaku Gothic New"/>
                <a:ea typeface="Zen Kaku Gothic New"/>
                <a:cs typeface="Zen Kaku Gothic New"/>
              </a:rPr>
              <a:t>・DTO と Entity の分離</a:t>
            </a:r>
          </a:p>
          <a:p>
            <a:pPr algn="l">
              <a:lnSpc>
                <a:spcPts val="1950"/>
              </a:lnSpc>
            </a:pPr>
            <a:r>
              <a:rPr lang="zh-CN" sz="1420" dirty="0">
                <a:solidFill>
                  <a:srgbClr val="484848"/>
                </a:solidFill>
                <a:latin typeface="Zen Kaku Gothic New"/>
                <a:ea typeface="Zen Kaku Gothic New"/>
                <a:cs typeface="Zen Kaku Gothic New"/>
              </a:rPr>
              <a:t>・H2 コンソールの本番無効化</a:t>
            </a:r>
          </a:p>
          <a:p>
            <a:pPr algn="l">
              <a:lnSpc>
                <a:spcPts val="1950"/>
              </a:lnSpc>
            </a:pPr>
            <a:r>
              <a:rPr lang="zh-CN" sz="1420" dirty="0">
                <a:solidFill>
                  <a:srgbClr val="484848"/>
                </a:solidFill>
                <a:latin typeface="Zen Kaku Gothic New"/>
                <a:ea typeface="Zen Kaku Gothic New"/>
                <a:cs typeface="Zen Kaku Gothic New"/>
              </a:rPr>
              <a:t>・CORS を必要最小限に</a:t>
            </a:r>
          </a:p>
        </p:txBody>
      </p:sp>
      <p:sp>
        <p:nvSpPr>
          <p:cNvPr id="30" name="TextBox 30"/>
          <p:cNvSpPr txBox="1"/>
          <p:nvPr/>
        </p:nvSpPr>
        <p:spPr>
          <a:xfrm>
            <a:off x="6031611" y="4475321"/>
            <a:ext cx="312706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docs/コーディング規約.md</a:t>
            </a:r>
          </a:p>
        </p:txBody>
      </p:sp>
      <p:sp>
        <p:nvSpPr>
          <p:cNvPr id="31" name="TextBox 31"/>
          <p:cNvSpPr txBox="1"/>
          <p:nvPr/>
        </p:nvSpPr>
        <p:spPr>
          <a:xfrm>
            <a:off x="6031611" y="4761071"/>
            <a:ext cx="4355163" cy="12693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・命名の統一</a:t>
            </a:r>
          </a:p>
          <a:p>
            <a:pPr algn="l">
              <a:lnSpc>
                <a:spcPts val="1950"/>
              </a:lnSpc>
            </a:pPr>
            <a:r>
              <a:rPr lang="zh-CN" sz="1420" dirty="0">
                <a:solidFill>
                  <a:srgbClr val="484848"/>
                </a:solidFill>
                <a:latin typeface="Zen Kaku Gothic New"/>
                <a:ea typeface="Zen Kaku Gothic New"/>
                <a:cs typeface="Zen Kaku Gothic New"/>
              </a:rPr>
              <a:t>・層の責務の分離</a:t>
            </a:r>
          </a:p>
          <a:p>
            <a:pPr algn="l">
              <a:lnSpc>
                <a:spcPts val="1950"/>
              </a:lnSpc>
            </a:pPr>
            <a:r>
              <a:rPr lang="zh-CN" sz="1420" dirty="0">
                <a:solidFill>
                  <a:srgbClr val="484848"/>
                </a:solidFill>
                <a:latin typeface="Zen Kaku Gothic New"/>
                <a:ea typeface="Zen Kaku Gothic New"/>
                <a:cs typeface="Zen Kaku Gothic New"/>
              </a:rPr>
              <a:t>・フィールドインジェクション禁止</a:t>
            </a:r>
          </a:p>
          <a:p>
            <a:pPr algn="l">
              <a:lnSpc>
                <a:spcPts val="1950"/>
              </a:lnSpc>
            </a:pPr>
            <a:r>
              <a:rPr lang="zh-CN" sz="1420" dirty="0">
                <a:solidFill>
                  <a:srgbClr val="484848"/>
                </a:solidFill>
                <a:latin typeface="Zen Kaku Gothic New"/>
                <a:ea typeface="Zen Kaku Gothic New"/>
                <a:cs typeface="Zen Kaku Gothic New"/>
              </a:rPr>
              <a:t>・生 SQL の文字列連結禁止</a:t>
            </a:r>
          </a:p>
          <a:p>
            <a:pPr algn="l">
              <a:lnSpc>
                <a:spcPts val="1950"/>
              </a:lnSpc>
            </a:pPr>
            <a:r>
              <a:rPr lang="zh-CN" sz="1420" dirty="0">
                <a:solidFill>
                  <a:srgbClr val="484848"/>
                </a:solidFill>
                <a:latin typeface="Zen Kaku Gothic New"/>
                <a:ea typeface="Zen Kaku Gothic New"/>
                <a:cs typeface="Zen Kaku Gothic New"/>
              </a:rPr>
              <a:t>・空 catch 禁止と標準出力の print 禁止</a:t>
            </a:r>
          </a:p>
        </p:txBody>
      </p:sp>
      <p:pic>
        <p:nvPicPr>
          <p:cNvPr id="32" name="Image 32"/>
          <p:cNvPicPr>
            <a:picLocks noChangeAspect="1"/>
          </p:cNvPicPr>
          <p:nvPr/>
        </p:nvPicPr>
        <p:blipFill>
          <a:blip r:embed="rId2"/>
          <a:stretch>
            <a:fillRect/>
          </a:stretch>
        </p:blipFill>
        <p:spPr>
          <a:xfrm>
            <a:off x="232894" y="6486525"/>
            <a:ext cx="734363" cy="190500"/>
          </a:xfrm>
          <a:prstGeom prst="rect">
            <a:avLst/>
          </a:prstGeom>
        </p:spPr>
      </p:pic>
      <p:sp>
        <p:nvSpPr>
          <p:cNvPr id="33" name="TextBox 3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4" name="TextBox 3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44</a:t>
            </a:r>
          </a:p>
        </p:txBody>
      </p:sp>
    </p:spTree>
  </p:cSld>
  <p:clrMapOvr>
    <a:masterClrMapping/>
  </p:clrMapOvr>
  <p:transition xmlns:p14="http://schemas.microsoft.com/office/powerpoint/2010/main" p14:dur="4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顧客情報の露出と入力の丸受け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認証なしで</a:t>
            </a:r>
            <a:r>
              <a:rPr lang="zh-CN" sz="2480" b="1" dirty="0">
                <a:solidFill>
                  <a:srgbClr val="264DBF"/>
                </a:solidFill>
                <a:latin typeface="Zen Kaku Gothic New"/>
                <a:ea typeface="Zen Kaku Gothic New"/>
                <a:cs typeface="Zen Kaku Gothic New"/>
              </a:rPr>
              <a:t>住所・電話・メール</a:t>
            </a:r>
            <a:r>
              <a:rPr lang="zh-CN" sz="2480" b="1" dirty="0">
                <a:solidFill>
                  <a:srgbClr val="000000"/>
                </a:solidFill>
                <a:latin typeface="Zen Kaku Gothic New"/>
                <a:ea typeface="Zen Kaku Gothic New"/>
                <a:cs typeface="Zen Kaku Gothic New"/>
              </a:rPr>
              <a:t>が返る状態</a:t>
            </a:r>
          </a:p>
        </p:txBody>
      </p:sp>
      <p:sp>
        <p:nvSpPr>
          <p:cNvPr id="7" name="TextBox 7"/>
          <p:cNvSpPr txBox="1"/>
          <p:nvPr/>
        </p:nvSpPr>
        <p:spPr>
          <a:xfrm>
            <a:off x="601980" y="1952625"/>
            <a:ext cx="33983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CustomerController の一覧</a:t>
            </a:r>
          </a:p>
        </p:txBody>
      </p:sp>
      <p:sp>
        <p:nvSpPr>
          <p:cNvPr id="8" name="Rectangle 8"/>
          <p:cNvSpPr/>
          <p:nvPr/>
        </p:nvSpPr>
        <p:spPr>
          <a:xfrm>
            <a:off x="609600" y="2228850"/>
            <a:ext cx="5334000" cy="1619250"/>
          </a:xfrm>
          <a:prstGeom prst="roundRect">
            <a:avLst>
              <a:gd name="adj" fmla="val 4706"/>
            </a:avLst>
          </a:prstGeom>
          <a:solidFill>
            <a:srgbClr val="1E1E1E"/>
          </a:solidFill>
          <a:ln>
            <a:noFill/>
          </a:ln>
        </p:spPr>
      </p:sp>
      <p:sp>
        <p:nvSpPr>
          <p:cNvPr id="9" name="TextBox 9"/>
          <p:cNvSpPr txBox="1"/>
          <p:nvPr/>
        </p:nvSpPr>
        <p:spPr>
          <a:xfrm>
            <a:off x="831075" y="2439400"/>
            <a:ext cx="1424940"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@GetMapping</a:t>
            </a:r>
          </a:p>
        </p:txBody>
      </p:sp>
      <p:sp>
        <p:nvSpPr>
          <p:cNvPr id="10" name="TextBox 10"/>
          <p:cNvSpPr txBox="1"/>
          <p:nvPr/>
        </p:nvSpPr>
        <p:spPr>
          <a:xfrm>
            <a:off x="831075" y="2763250"/>
            <a:ext cx="3776661"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public </a:t>
            </a:r>
            <a:r>
              <a:rPr lang="en-US" sz="1400" dirty="0">
                <a:solidFill>
                  <a:srgbClr val="A3DDE3"/>
                </a:solidFill>
                <a:latin typeface="Source Code Pro"/>
                <a:ea typeface="Source Code Pro"/>
                <a:cs typeface="Source Code Pro"/>
              </a:rPr>
              <a:t>List&lt;Customer&gt;</a:t>
            </a:r>
            <a:r>
              <a:rPr lang="en-US" sz="1400" dirty="0">
                <a:solidFill>
                  <a:srgbClr val="E6E6E6"/>
                </a:solidFill>
                <a:latin typeface="Source Code Pro"/>
                <a:ea typeface="Source Code Pro"/>
                <a:cs typeface="Source Code Pro"/>
              </a:rPr>
              <a:t xml:space="preserve"> findAll() {</a:t>
            </a:r>
          </a:p>
        </p:txBody>
      </p:sp>
      <p:sp>
        <p:nvSpPr>
          <p:cNvPr id="11" name="TextBox 11"/>
          <p:cNvSpPr txBox="1"/>
          <p:nvPr/>
        </p:nvSpPr>
        <p:spPr>
          <a:xfrm>
            <a:off x="1040625" y="3087100"/>
            <a:ext cx="3301679"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return repository.findAll();</a:t>
            </a:r>
          </a:p>
        </p:txBody>
      </p:sp>
      <p:sp>
        <p:nvSpPr>
          <p:cNvPr id="12" name="TextBox 12"/>
          <p:cNvSpPr txBox="1"/>
          <p:nvPr/>
        </p:nvSpPr>
        <p:spPr>
          <a:xfrm>
            <a:off x="831075" y="341095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13" name="TextBox 13"/>
          <p:cNvSpPr txBox="1"/>
          <p:nvPr/>
        </p:nvSpPr>
        <p:spPr>
          <a:xfrm>
            <a:off x="602361" y="3999071"/>
            <a:ext cx="248359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Customer が持つ項目</a:t>
            </a:r>
          </a:p>
        </p:txBody>
      </p:sp>
      <p:sp>
        <p:nvSpPr>
          <p:cNvPr id="14" name="Rectangle 14"/>
          <p:cNvSpPr/>
          <p:nvPr/>
        </p:nvSpPr>
        <p:spPr>
          <a:xfrm>
            <a:off x="609600" y="4286250"/>
            <a:ext cx="609600" cy="381000"/>
          </a:xfrm>
          <a:prstGeom prst="roundRect">
            <a:avLst>
              <a:gd name="adj" fmla="val 15000"/>
            </a:avLst>
          </a:prstGeom>
          <a:solidFill>
            <a:srgbClr val="E3E7EA"/>
          </a:solidFill>
          <a:ln>
            <a:noFill/>
          </a:ln>
        </p:spPr>
      </p:sp>
      <p:sp>
        <p:nvSpPr>
          <p:cNvPr id="15" name="TextBox 15"/>
          <p:cNvSpPr txBox="1"/>
          <p:nvPr/>
        </p:nvSpPr>
        <p:spPr>
          <a:xfrm>
            <a:off x="807172" y="4389596"/>
            <a:ext cx="21445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id</a:t>
            </a:r>
          </a:p>
        </p:txBody>
      </p:sp>
      <p:sp>
        <p:nvSpPr>
          <p:cNvPr id="16" name="Rectangle 16"/>
          <p:cNvSpPr/>
          <p:nvPr/>
        </p:nvSpPr>
        <p:spPr>
          <a:xfrm>
            <a:off x="1295400" y="4286250"/>
            <a:ext cx="857250" cy="381000"/>
          </a:xfrm>
          <a:prstGeom prst="roundRect">
            <a:avLst>
              <a:gd name="adj" fmla="val 15000"/>
            </a:avLst>
          </a:prstGeom>
          <a:solidFill>
            <a:srgbClr val="E3E7EA"/>
          </a:solidFill>
          <a:ln>
            <a:noFill/>
          </a:ln>
        </p:spPr>
      </p:sp>
      <p:sp>
        <p:nvSpPr>
          <p:cNvPr id="17" name="TextBox 17"/>
          <p:cNvSpPr txBox="1"/>
          <p:nvPr/>
        </p:nvSpPr>
        <p:spPr>
          <a:xfrm>
            <a:off x="1434465" y="4389596"/>
            <a:ext cx="579120"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name</a:t>
            </a:r>
          </a:p>
        </p:txBody>
      </p:sp>
      <p:sp>
        <p:nvSpPr>
          <p:cNvPr id="18" name="Rectangle 18"/>
          <p:cNvSpPr/>
          <p:nvPr/>
        </p:nvSpPr>
        <p:spPr>
          <a:xfrm>
            <a:off x="2228850" y="4286250"/>
            <a:ext cx="1123950" cy="381000"/>
          </a:xfrm>
          <a:prstGeom prst="roundRect">
            <a:avLst>
              <a:gd name="adj" fmla="val 15000"/>
            </a:avLst>
          </a:prstGeom>
          <a:solidFill>
            <a:srgbClr val="47BCC6"/>
          </a:solidFill>
          <a:ln>
            <a:noFill/>
          </a:ln>
        </p:spPr>
      </p:sp>
      <p:sp>
        <p:nvSpPr>
          <p:cNvPr id="19" name="TextBox 19"/>
          <p:cNvSpPr txBox="1"/>
          <p:nvPr/>
        </p:nvSpPr>
        <p:spPr>
          <a:xfrm>
            <a:off x="2308052" y="4389596"/>
            <a:ext cx="965547"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address</a:t>
            </a:r>
          </a:p>
        </p:txBody>
      </p:sp>
      <p:sp>
        <p:nvSpPr>
          <p:cNvPr id="20" name="Rectangle 20"/>
          <p:cNvSpPr/>
          <p:nvPr/>
        </p:nvSpPr>
        <p:spPr>
          <a:xfrm>
            <a:off x="3429000" y="4286250"/>
            <a:ext cx="952500" cy="381000"/>
          </a:xfrm>
          <a:prstGeom prst="roundRect">
            <a:avLst>
              <a:gd name="adj" fmla="val 15000"/>
            </a:avLst>
          </a:prstGeom>
          <a:solidFill>
            <a:srgbClr val="47BCC6"/>
          </a:solidFill>
          <a:ln>
            <a:noFill/>
          </a:ln>
        </p:spPr>
      </p:sp>
      <p:sp>
        <p:nvSpPr>
          <p:cNvPr id="21" name="TextBox 21"/>
          <p:cNvSpPr txBox="1"/>
          <p:nvPr/>
        </p:nvSpPr>
        <p:spPr>
          <a:xfrm>
            <a:off x="3558344" y="4389596"/>
            <a:ext cx="693813"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phone</a:t>
            </a:r>
          </a:p>
        </p:txBody>
      </p:sp>
      <p:sp>
        <p:nvSpPr>
          <p:cNvPr id="22" name="Rectangle 22"/>
          <p:cNvSpPr/>
          <p:nvPr/>
        </p:nvSpPr>
        <p:spPr>
          <a:xfrm>
            <a:off x="4457700" y="4286250"/>
            <a:ext cx="914400" cy="381000"/>
          </a:xfrm>
          <a:prstGeom prst="roundRect">
            <a:avLst>
              <a:gd name="adj" fmla="val 15000"/>
            </a:avLst>
          </a:prstGeom>
          <a:solidFill>
            <a:srgbClr val="47BCC6"/>
          </a:solidFill>
          <a:ln>
            <a:noFill/>
          </a:ln>
        </p:spPr>
      </p:sp>
      <p:sp>
        <p:nvSpPr>
          <p:cNvPr id="23" name="TextBox 23"/>
          <p:cNvSpPr txBox="1"/>
          <p:nvPr/>
        </p:nvSpPr>
        <p:spPr>
          <a:xfrm>
            <a:off x="4605048" y="4389596"/>
            <a:ext cx="619704"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email</a:t>
            </a:r>
          </a:p>
        </p:txBody>
      </p:sp>
      <p:sp>
        <p:nvSpPr>
          <p:cNvPr id="24" name="Rectangle 24"/>
          <p:cNvSpPr/>
          <p:nvPr/>
        </p:nvSpPr>
        <p:spPr>
          <a:xfrm>
            <a:off x="609600" y="4819650"/>
            <a:ext cx="5334000" cy="1276350"/>
          </a:xfrm>
          <a:prstGeom prst="roundRect">
            <a:avLst>
              <a:gd name="adj" fmla="val 5970"/>
            </a:avLst>
          </a:prstGeom>
          <a:solidFill>
            <a:srgbClr val="F7F9FA"/>
          </a:solidFill>
          <a:ln>
            <a:noFill/>
          </a:ln>
        </p:spPr>
      </p:sp>
      <p:sp>
        <p:nvSpPr>
          <p:cNvPr id="25" name="TextBox 25"/>
          <p:cNvSpPr txBox="1"/>
          <p:nvPr/>
        </p:nvSpPr>
        <p:spPr>
          <a:xfrm>
            <a:off x="830961" y="5008721"/>
            <a:ext cx="4378690"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認証なしで1回叩くだけで、配布データの</a:t>
            </a:r>
          </a:p>
          <a:p>
            <a:pPr algn="l">
              <a:lnSpc>
                <a:spcPts val="2250"/>
              </a:lnSpc>
            </a:pPr>
            <a:r>
              <a:rPr lang="zh-CN" sz="1420" dirty="0">
                <a:solidFill>
                  <a:srgbClr val="000000"/>
                </a:solidFill>
                <a:latin typeface="Zen Kaku Gothic New"/>
                <a:ea typeface="Zen Kaku Gothic New"/>
                <a:cs typeface="Zen Kaku Gothic New"/>
              </a:rPr>
              <a:t>顧客5件の住所・電話・メールが</a:t>
            </a:r>
          </a:p>
          <a:p>
            <a:pPr algn="l">
              <a:lnSpc>
                <a:spcPts val="2250"/>
              </a:lnSpc>
            </a:pPr>
            <a:r>
              <a:rPr lang="zh-CN" sz="1420" dirty="0">
                <a:solidFill>
                  <a:srgbClr val="000000"/>
                </a:solidFill>
                <a:latin typeface="Zen Kaku Gothic New"/>
                <a:ea typeface="Zen Kaku Gothic New"/>
                <a:cs typeface="Zen Kaku Gothic New"/>
              </a:rPr>
              <a:t>そのまま返ります。</a:t>
            </a:r>
          </a:p>
        </p:txBody>
      </p:sp>
      <p:sp>
        <p:nvSpPr>
          <p:cNvPr id="26" name="TextBox 26"/>
          <p:cNvSpPr txBox="1"/>
          <p:nvPr/>
        </p:nvSpPr>
        <p:spPr>
          <a:xfrm>
            <a:off x="6240780" y="1952625"/>
            <a:ext cx="33983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CustomerController の登録</a:t>
            </a:r>
          </a:p>
        </p:txBody>
      </p:sp>
      <p:sp>
        <p:nvSpPr>
          <p:cNvPr id="27" name="Rectangle 27"/>
          <p:cNvSpPr/>
          <p:nvPr/>
        </p:nvSpPr>
        <p:spPr>
          <a:xfrm>
            <a:off x="6248400" y="2228850"/>
            <a:ext cx="5334000" cy="1619250"/>
          </a:xfrm>
          <a:prstGeom prst="roundRect">
            <a:avLst>
              <a:gd name="adj" fmla="val 4706"/>
            </a:avLst>
          </a:prstGeom>
          <a:solidFill>
            <a:srgbClr val="1E1E1E"/>
          </a:solidFill>
          <a:ln>
            <a:noFill/>
          </a:ln>
        </p:spPr>
      </p:sp>
      <p:sp>
        <p:nvSpPr>
          <p:cNvPr id="28" name="TextBox 28"/>
          <p:cNvSpPr txBox="1"/>
          <p:nvPr/>
        </p:nvSpPr>
        <p:spPr>
          <a:xfrm>
            <a:off x="6469875" y="2439400"/>
            <a:ext cx="1552132"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@PostMapping</a:t>
            </a:r>
          </a:p>
        </p:txBody>
      </p:sp>
      <p:sp>
        <p:nvSpPr>
          <p:cNvPr id="29" name="TextBox 29"/>
          <p:cNvSpPr txBox="1"/>
          <p:nvPr/>
        </p:nvSpPr>
        <p:spPr>
          <a:xfrm>
            <a:off x="6469875" y="2763250"/>
            <a:ext cx="27687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public Customer create(</a:t>
            </a:r>
          </a:p>
        </p:txBody>
      </p:sp>
      <p:sp>
        <p:nvSpPr>
          <p:cNvPr id="30" name="TextBox 30"/>
          <p:cNvSpPr txBox="1"/>
          <p:nvPr/>
        </p:nvSpPr>
        <p:spPr>
          <a:xfrm>
            <a:off x="6888975" y="3087100"/>
            <a:ext cx="3234836" cy="274301"/>
          </a:xfrm>
          <a:prstGeom prst="rect">
            <a:avLst/>
          </a:prstGeom>
          <a:noFill/>
          <a:ln>
            <a:noFill/>
          </a:ln>
        </p:spPr>
        <p:txBody>
          <a:bodyPr wrap="none" lIns="0" tIns="0" rIns="0" bIns="0" anchor="t" anchorCtr="0">
            <a:spAutoFit/>
          </a:bodyPr>
          <a:lstStyle/>
          <a:p>
            <a:pPr algn="l"/>
            <a:r>
              <a:rPr lang="en-US" sz="1400" dirty="0">
                <a:solidFill>
                  <a:srgbClr val="A3DDE3"/>
                </a:solidFill>
                <a:latin typeface="Source Code Pro"/>
                <a:ea typeface="Source Code Pro"/>
                <a:cs typeface="Source Code Pro"/>
              </a:rPr>
              <a:t>@RequestBody Customer c) {</a:t>
            </a:r>
          </a:p>
        </p:txBody>
      </p:sp>
      <p:sp>
        <p:nvSpPr>
          <p:cNvPr id="31" name="TextBox 31"/>
          <p:cNvSpPr txBox="1"/>
          <p:nvPr/>
        </p:nvSpPr>
        <p:spPr>
          <a:xfrm>
            <a:off x="6679425" y="3410950"/>
            <a:ext cx="3209677"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return repository.save(c);</a:t>
            </a:r>
          </a:p>
        </p:txBody>
      </p:sp>
      <p:sp>
        <p:nvSpPr>
          <p:cNvPr id="32" name="Rectangle 32"/>
          <p:cNvSpPr/>
          <p:nvPr/>
        </p:nvSpPr>
        <p:spPr>
          <a:xfrm>
            <a:off x="6248400" y="4286250"/>
            <a:ext cx="5334000" cy="1809750"/>
          </a:xfrm>
          <a:prstGeom prst="roundRect">
            <a:avLst>
              <a:gd name="adj" fmla="val 4211"/>
            </a:avLst>
          </a:prstGeom>
          <a:solidFill>
            <a:srgbClr val="F7F9FA"/>
          </a:solidFill>
          <a:ln>
            <a:noFill/>
          </a:ln>
        </p:spPr>
      </p:sp>
      <p:sp>
        <p:nvSpPr>
          <p:cNvPr id="33" name="TextBox 33"/>
          <p:cNvSpPr txBox="1"/>
          <p:nvPr/>
        </p:nvSpPr>
        <p:spPr>
          <a:xfrm>
            <a:off x="6469761" y="447532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起きること</a:t>
            </a:r>
          </a:p>
        </p:txBody>
      </p:sp>
      <p:sp>
        <p:nvSpPr>
          <p:cNvPr id="34" name="TextBox 34"/>
          <p:cNvSpPr txBox="1"/>
          <p:nvPr/>
        </p:nvSpPr>
        <p:spPr>
          <a:xfrm>
            <a:off x="6469761" y="4799171"/>
            <a:ext cx="4284583"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id を含めて投げると、既存のレコードを</a:t>
            </a:r>
          </a:p>
          <a:p>
            <a:pPr algn="l">
              <a:lnSpc>
                <a:spcPts val="2250"/>
              </a:lnSpc>
            </a:pPr>
            <a:r>
              <a:rPr lang="zh-CN" sz="1420" dirty="0">
                <a:solidFill>
                  <a:srgbClr val="484848"/>
                </a:solidFill>
                <a:latin typeface="Zen Kaku Gothic New"/>
                <a:ea typeface="Zen Kaku Gothic New"/>
                <a:cs typeface="Zen Kaku Gothic New"/>
              </a:rPr>
              <a:t>書き換えうる形になっています。</a:t>
            </a:r>
          </a:p>
          <a:p>
            <a:pPr algn="l">
              <a:lnSpc>
                <a:spcPts val="2250"/>
              </a:lnSpc>
            </a:pPr>
            <a:r>
              <a:rPr lang="zh-CN" sz="1420" dirty="0">
                <a:solidFill>
                  <a:srgbClr val="484848"/>
                </a:solidFill>
                <a:latin typeface="Zen Kaku Gothic New"/>
                <a:ea typeface="Zen Kaku Gothic New"/>
                <a:cs typeface="Zen Kaku Gothic New"/>
              </a:rPr>
              <a:t>入力の検証も走っていません。</a:t>
            </a:r>
          </a:p>
          <a:p>
            <a:pPr algn="l">
              <a:lnSpc>
                <a:spcPts val="2250"/>
              </a:lnSpc>
            </a:pPr>
            <a:r>
              <a:rPr lang="zh-CN" sz="1420" dirty="0">
                <a:solidFill>
                  <a:srgbClr val="484848"/>
                </a:solidFill>
                <a:latin typeface="Zen Kaku Gothic New"/>
                <a:ea typeface="Zen Kaku Gothic New"/>
                <a:cs typeface="Zen Kaku Gothic New"/>
              </a:rPr>
              <a:t>受け口は入力用のクラスに分けます。</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45</a:t>
            </a:r>
          </a:p>
        </p:txBody>
      </p:sp>
    </p:spTree>
  </p:cSld>
  <p:clrMapOvr>
    <a:masterClrMapping/>
  </p:clrMapOvr>
  <p:transition xmlns:p14="http://schemas.microsoft.com/office/powerpoint/2010/main" p14:dur="4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55474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CORS 全許可の設定</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4663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認証が無いので、</a:t>
            </a:r>
            <a:r>
              <a:rPr lang="zh-CN" sz="2480" b="1" dirty="0">
                <a:solidFill>
                  <a:srgbClr val="264DBF"/>
                </a:solidFill>
                <a:latin typeface="Zen Kaku Gothic New"/>
                <a:ea typeface="Zen Kaku Gothic New"/>
                <a:cs typeface="Zen Kaku Gothic New"/>
              </a:rPr>
              <a:t>全許可がそのまま全公開</a:t>
            </a:r>
          </a:p>
        </p:txBody>
      </p:sp>
      <p:sp>
        <p:nvSpPr>
          <p:cNvPr id="7" name="Rectangle 7"/>
          <p:cNvSpPr/>
          <p:nvPr/>
        </p:nvSpPr>
        <p:spPr>
          <a:xfrm>
            <a:off x="609600" y="2133600"/>
            <a:ext cx="10972800" cy="2190750"/>
          </a:xfrm>
          <a:prstGeom prst="roundRect">
            <a:avLst>
              <a:gd name="adj" fmla="val 3478"/>
            </a:avLst>
          </a:prstGeom>
          <a:solidFill>
            <a:srgbClr val="1E1E1E"/>
          </a:solidFill>
          <a:ln>
            <a:noFill/>
          </a:ln>
        </p:spPr>
      </p:sp>
      <p:sp>
        <p:nvSpPr>
          <p:cNvPr id="8" name="TextBox 8"/>
          <p:cNvSpPr txBox="1"/>
          <p:nvPr/>
        </p:nvSpPr>
        <p:spPr>
          <a:xfrm>
            <a:off x="831075" y="2401300"/>
            <a:ext cx="115976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@Override</a:t>
            </a:r>
          </a:p>
        </p:txBody>
      </p:sp>
      <p:sp>
        <p:nvSpPr>
          <p:cNvPr id="9" name="TextBox 9"/>
          <p:cNvSpPr txBox="1"/>
          <p:nvPr/>
        </p:nvSpPr>
        <p:spPr>
          <a:xfrm>
            <a:off x="831075" y="2744200"/>
            <a:ext cx="6145727"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public void addCorsMappings(CorsRegistry registry) {</a:t>
            </a:r>
          </a:p>
        </p:txBody>
      </p:sp>
      <p:sp>
        <p:nvSpPr>
          <p:cNvPr id="10" name="TextBox 10"/>
          <p:cNvSpPr txBox="1"/>
          <p:nvPr/>
        </p:nvSpPr>
        <p:spPr>
          <a:xfrm>
            <a:off x="1040625" y="3087100"/>
            <a:ext cx="3721044"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registry.addMapping("/api/**")</a:t>
            </a:r>
          </a:p>
        </p:txBody>
      </p:sp>
      <p:sp>
        <p:nvSpPr>
          <p:cNvPr id="11" name="TextBox 11"/>
          <p:cNvSpPr txBox="1"/>
          <p:nvPr/>
        </p:nvSpPr>
        <p:spPr>
          <a:xfrm>
            <a:off x="1459725" y="3430000"/>
            <a:ext cx="2435630"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.allowedOrigins(</a:t>
            </a:r>
            <a:r>
              <a:rPr lang="en-US" sz="1400" dirty="0">
                <a:solidFill>
                  <a:srgbClr val="A3DDE3"/>
                </a:solidFill>
                <a:latin typeface="Source Code Pro"/>
                <a:ea typeface="Source Code Pro"/>
                <a:cs typeface="Source Code Pro"/>
              </a:rPr>
              <a:t>"*"</a:t>
            </a:r>
            <a:r>
              <a:rPr lang="en-US" sz="1400" dirty="0">
                <a:solidFill>
                  <a:srgbClr val="E6E6E6"/>
                </a:solidFill>
                <a:latin typeface="Source Code Pro"/>
                <a:ea typeface="Source Code Pro"/>
                <a:cs typeface="Source Code Pro"/>
              </a:rPr>
              <a:t>)</a:t>
            </a:r>
          </a:p>
        </p:txBody>
      </p:sp>
      <p:sp>
        <p:nvSpPr>
          <p:cNvPr id="12" name="TextBox 12"/>
          <p:cNvSpPr txBox="1"/>
          <p:nvPr/>
        </p:nvSpPr>
        <p:spPr>
          <a:xfrm>
            <a:off x="1459725" y="3772900"/>
            <a:ext cx="6236636"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xml:space="preserve">.allowedMethods("GET", "POST", "PUT", </a:t>
            </a:r>
            <a:r>
              <a:rPr lang="en-US" sz="1400" dirty="0">
                <a:solidFill>
                  <a:srgbClr val="A3DDE3"/>
                </a:solidFill>
                <a:latin typeface="Source Code Pro"/>
                <a:ea typeface="Source Code Pro"/>
                <a:cs typeface="Source Code Pro"/>
              </a:rPr>
              <a:t>"DELETE"</a:t>
            </a:r>
            <a:r>
              <a:rPr lang="en-US" sz="1400" dirty="0">
                <a:solidFill>
                  <a:srgbClr val="E6E6E6"/>
                </a:solidFill>
                <a:latin typeface="Source Code Pro"/>
                <a:ea typeface="Source Code Pro"/>
                <a:cs typeface="Source Code Pro"/>
              </a:rPr>
              <a:t>);</a:t>
            </a:r>
          </a:p>
        </p:txBody>
      </p:sp>
      <p:sp>
        <p:nvSpPr>
          <p:cNvPr id="13" name="Ellipse 13"/>
          <p:cNvSpPr/>
          <p:nvPr/>
        </p:nvSpPr>
        <p:spPr>
          <a:xfrm>
            <a:off x="628650" y="4533900"/>
            <a:ext cx="304800" cy="304800"/>
          </a:xfrm>
          <a:prstGeom prst="ellipse">
            <a:avLst/>
          </a:prstGeom>
          <a:solidFill>
            <a:srgbClr val="47BCC6"/>
          </a:solidFill>
          <a:ln>
            <a:noFill/>
          </a:ln>
        </p:spPr>
      </p:sp>
      <p:sp>
        <p:nvSpPr>
          <p:cNvPr id="14" name="TextBox 14"/>
          <p:cNvSpPr txBox="1"/>
          <p:nvPr/>
        </p:nvSpPr>
        <p:spPr>
          <a:xfrm>
            <a:off x="705878" y="4599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78611" y="4589621"/>
            <a:ext cx="786879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この API には認証がないので、全許可がそのまま全公開になります。</a:t>
            </a:r>
          </a:p>
        </p:txBody>
      </p:sp>
      <p:sp>
        <p:nvSpPr>
          <p:cNvPr id="16" name="Ellipse 16"/>
          <p:cNvSpPr/>
          <p:nvPr/>
        </p:nvSpPr>
        <p:spPr>
          <a:xfrm>
            <a:off x="628650" y="5010150"/>
            <a:ext cx="304800" cy="304800"/>
          </a:xfrm>
          <a:prstGeom prst="ellipse">
            <a:avLst/>
          </a:prstGeom>
          <a:solidFill>
            <a:srgbClr val="47BCC6"/>
          </a:solidFill>
          <a:ln>
            <a:noFill/>
          </a:ln>
        </p:spPr>
      </p:sp>
      <p:sp>
        <p:nvSpPr>
          <p:cNvPr id="17" name="TextBox 17"/>
          <p:cNvSpPr txBox="1"/>
          <p:nvPr/>
        </p:nvSpPr>
        <p:spPr>
          <a:xfrm>
            <a:off x="705878" y="5075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78611" y="5065871"/>
            <a:ext cx="801357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該当するチェック項目は「許可オリジンをワイルドカードにしない」です。</a:t>
            </a:r>
          </a:p>
        </p:txBody>
      </p:sp>
      <p:sp>
        <p:nvSpPr>
          <p:cNvPr id="19" name="Ellipse 19"/>
          <p:cNvSpPr/>
          <p:nvPr/>
        </p:nvSpPr>
        <p:spPr>
          <a:xfrm>
            <a:off x="628650" y="5486400"/>
            <a:ext cx="304800" cy="304800"/>
          </a:xfrm>
          <a:prstGeom prst="ellipse">
            <a:avLst/>
          </a:prstGeom>
          <a:solidFill>
            <a:srgbClr val="47BCC6"/>
          </a:solidFill>
          <a:ln>
            <a:noFill/>
          </a:ln>
        </p:spPr>
      </p:sp>
      <p:sp>
        <p:nvSpPr>
          <p:cNvPr id="20" name="TextBox 20"/>
          <p:cNvSpPr txBox="1"/>
          <p:nvPr/>
        </p:nvSpPr>
        <p:spPr>
          <a:xfrm>
            <a:off x="705878" y="5551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78611" y="5542121"/>
            <a:ext cx="707250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直すなら、許可オリジンを設定ファイルから注入する形にします。</a:t>
            </a:r>
          </a:p>
        </p:txBody>
      </p:sp>
      <p:sp>
        <p:nvSpPr>
          <p:cNvPr id="22" name="Rectangle 22"/>
          <p:cNvSpPr/>
          <p:nvPr/>
        </p:nvSpPr>
        <p:spPr>
          <a:xfrm>
            <a:off x="609600" y="5943600"/>
            <a:ext cx="10972800" cy="495300"/>
          </a:xfrm>
          <a:prstGeom prst="roundRect">
            <a:avLst>
              <a:gd name="adj" fmla="val 15385"/>
            </a:avLst>
          </a:prstGeom>
          <a:solidFill>
            <a:srgbClr val="F7F9FA"/>
          </a:solidFill>
          <a:ln>
            <a:noFill/>
          </a:ln>
        </p:spPr>
      </p:sp>
      <p:sp>
        <p:nvSpPr>
          <p:cNvPr id="23" name="TextBox 23"/>
          <p:cNvSpPr txBox="1"/>
          <p:nvPr/>
        </p:nvSpPr>
        <p:spPr>
          <a:xfrm>
            <a:off x="830961" y="6094571"/>
            <a:ext cx="54256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配布物では、この状態を意図的に残してあります。</a:t>
            </a:r>
          </a:p>
        </p:txBody>
      </p:sp>
      <p:pic>
        <p:nvPicPr>
          <p:cNvPr id="24" name="Image 24"/>
          <p:cNvPicPr>
            <a:picLocks noChangeAspect="1"/>
          </p:cNvPicPr>
          <p:nvPr/>
        </p:nvPicPr>
        <p:blipFill>
          <a:blip r:embed="rId2"/>
          <a:stretch>
            <a:fillRect/>
          </a:stretch>
        </p:blipFill>
        <p:spPr>
          <a:xfrm>
            <a:off x="232894" y="6486525"/>
            <a:ext cx="734363" cy="190500"/>
          </a:xfrm>
          <a:prstGeom prst="rect">
            <a:avLst/>
          </a:prstGeom>
        </p:spPr>
      </p:pic>
      <p:sp>
        <p:nvSpPr>
          <p:cNvPr id="25" name="TextBox 25"/>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6" name="TextBox 26"/>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46</a:t>
            </a:r>
          </a:p>
        </p:txBody>
      </p:sp>
    </p:spTree>
  </p:cSld>
  <p:clrMapOvr>
    <a:masterClrMapping/>
  </p:clrMapOvr>
  <p:transition xmlns:p14="http://schemas.microsoft.com/office/powerpoint/2010/main" p14:dur="4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89470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クイズ 個人情報が返る API</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1645341"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認証なしに叩くと、顧客の住所・電話・メールがそのまま返るのはどれか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1971437" cy="293370"/>
          </a:xfrm>
          <a:prstGeom prst="rect">
            <a:avLst/>
          </a:prstGeom>
          <a:noFill/>
          <a:ln>
            <a:noFill/>
          </a:ln>
        </p:spPr>
        <p:txBody>
          <a:bodyPr wrap="none" lIns="0" tIns="0" rIns="0" bIns="0" anchor="t" anchorCtr="0">
            <a:spAutoFit/>
          </a:bodyPr>
          <a:lstStyle/>
          <a:p>
            <a:pPr algn="l"/>
            <a:r>
              <a:rPr lang="en-US" sz="1500" dirty="0">
                <a:solidFill>
                  <a:srgbClr val="1A1A1A"/>
                </a:solidFill>
                <a:latin typeface="Zen Kaku Gothic New"/>
                <a:ea typeface="Zen Kaku Gothic New"/>
                <a:cs typeface="Zen Kaku Gothic New"/>
              </a:rPr>
              <a:t>GET /api/orders</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2595494" cy="293370"/>
          </a:xfrm>
          <a:prstGeom prst="rect">
            <a:avLst/>
          </a:prstGeom>
          <a:noFill/>
          <a:ln>
            <a:noFill/>
          </a:ln>
        </p:spPr>
        <p:txBody>
          <a:bodyPr wrap="none" lIns="0" tIns="0" rIns="0" bIns="0" anchor="t" anchorCtr="0">
            <a:spAutoFit/>
          </a:bodyPr>
          <a:lstStyle/>
          <a:p>
            <a:pPr algn="l"/>
            <a:r>
              <a:rPr lang="en-US" sz="1500" dirty="0">
                <a:solidFill>
                  <a:srgbClr val="1A1A1A"/>
                </a:solidFill>
                <a:latin typeface="Zen Kaku Gothic New"/>
                <a:ea typeface="Zen Kaku Gothic New"/>
                <a:cs typeface="Zen Kaku Gothic New"/>
              </a:rPr>
              <a:t>GET /api/orders/{id}</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2627709" cy="293370"/>
          </a:xfrm>
          <a:prstGeom prst="rect">
            <a:avLst/>
          </a:prstGeom>
          <a:noFill/>
          <a:ln>
            <a:noFill/>
          </a:ln>
        </p:spPr>
        <p:txBody>
          <a:bodyPr wrap="none" lIns="0" tIns="0" rIns="0" bIns="0" anchor="t" anchorCtr="0">
            <a:spAutoFit/>
          </a:bodyPr>
          <a:lstStyle/>
          <a:p>
            <a:pPr algn="l"/>
            <a:r>
              <a:rPr lang="en-US" sz="1500" dirty="0">
                <a:solidFill>
                  <a:srgbClr val="1A1A1A"/>
                </a:solidFill>
                <a:latin typeface="Zen Kaku Gothic New"/>
                <a:ea typeface="Zen Kaku Gothic New"/>
                <a:cs typeface="Zen Kaku Gothic New"/>
              </a:rPr>
              <a:t>POST /api/customers</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429256" cy="293370"/>
          </a:xfrm>
          <a:prstGeom prst="rect">
            <a:avLst/>
          </a:prstGeom>
          <a:noFill/>
          <a:ln>
            <a:noFill/>
          </a:ln>
        </p:spPr>
        <p:txBody>
          <a:bodyPr wrap="none" lIns="0" tIns="0" rIns="0" bIns="0" anchor="t" anchorCtr="0">
            <a:spAutoFit/>
          </a:bodyPr>
          <a:lstStyle/>
          <a:p>
            <a:pPr algn="l"/>
            <a:r>
              <a:rPr lang="en-US" sz="1500" dirty="0">
                <a:solidFill>
                  <a:srgbClr val="1A1A1A"/>
                </a:solidFill>
                <a:latin typeface="Zen Kaku Gothic New"/>
                <a:ea typeface="Zen Kaku Gothic New"/>
                <a:cs typeface="Zen Kaku Gothic New"/>
              </a:rPr>
              <a:t>GET /api/customers</a:t>
            </a:r>
          </a:p>
        </p:txBody>
      </p:sp>
      <p:sp>
        <p:nvSpPr>
          <p:cNvPr id="29" name="TextBox 2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pic>
        <p:nvPicPr>
          <p:cNvPr id="30" name="Image 30"/>
          <p:cNvPicPr>
            <a:picLocks noChangeAspect="1"/>
          </p:cNvPicPr>
          <p:nvPr/>
        </p:nvPicPr>
        <p:blipFill>
          <a:blip r:embed="rId2"/>
          <a:stretch>
            <a:fillRect/>
          </a:stretch>
        </p:blipFill>
        <p:spPr>
          <a:xfrm>
            <a:off x="232894" y="6486525"/>
            <a:ext cx="734363" cy="190500"/>
          </a:xfrm>
          <a:prstGeom prst="rect">
            <a:avLst/>
          </a:prstGeom>
        </p:spPr>
      </p:pic>
      <p:sp>
        <p:nvSpPr>
          <p:cNvPr id="31" name="TextBox 3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2" name="TextBox 3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47</a:t>
            </a:r>
          </a:p>
        </p:txBody>
      </p:sp>
    </p:spTree>
  </p:cSld>
  <p:clrMapOvr>
    <a:masterClrMapping/>
  </p:clrMapOvr>
  <p:transition xmlns:p14="http://schemas.microsoft.com/office/powerpoint/2010/main" p14:dur="4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541387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解説 エンティティ直返しの影響</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823488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。エンティティをそのまま返す一覧</a:t>
            </a:r>
          </a:p>
        </p:txBody>
      </p:sp>
      <p:sp>
        <p:nvSpPr>
          <p:cNvPr id="9" name="Rectangle 9"/>
          <p:cNvSpPr/>
          <p:nvPr/>
        </p:nvSpPr>
        <p:spPr>
          <a:xfrm>
            <a:off x="609600" y="1809750"/>
            <a:ext cx="10972800" cy="952500"/>
          </a:xfrm>
          <a:prstGeom prst="roundRect">
            <a:avLst>
              <a:gd name="adj" fmla="val 10000"/>
            </a:avLst>
          </a:prstGeom>
          <a:solidFill>
            <a:srgbClr val="EEF6F7"/>
          </a:solidFill>
          <a:ln>
            <a:noFill/>
          </a:ln>
        </p:spPr>
      </p:sp>
      <p:sp>
        <p:nvSpPr>
          <p:cNvPr id="10" name="Rectangle 10"/>
          <p:cNvSpPr/>
          <p:nvPr/>
        </p:nvSpPr>
        <p:spPr>
          <a:xfrm>
            <a:off x="609600" y="1809750"/>
            <a:ext cx="76200" cy="952500"/>
          </a:xfrm>
          <a:prstGeom prst="roundRect">
            <a:avLst>
              <a:gd name="adj" fmla="val 50000"/>
            </a:avLst>
          </a:prstGeom>
          <a:solidFill>
            <a:srgbClr val="47BCC6"/>
          </a:solidFill>
          <a:ln>
            <a:noFill/>
          </a:ln>
        </p:spPr>
      </p:sp>
      <p:sp>
        <p:nvSpPr>
          <p:cNvPr id="11" name="Ellipse 11"/>
          <p:cNvSpPr/>
          <p:nvPr/>
        </p:nvSpPr>
        <p:spPr>
          <a:xfrm>
            <a:off x="876300" y="2057400"/>
            <a:ext cx="457200" cy="457200"/>
          </a:xfrm>
          <a:prstGeom prst="ellipse">
            <a:avLst/>
          </a:prstGeom>
          <a:solidFill>
            <a:srgbClr val="47BCC6"/>
          </a:solidFill>
          <a:ln>
            <a:noFill/>
          </a:ln>
        </p:spPr>
      </p:sp>
      <p:sp>
        <p:nvSpPr>
          <p:cNvPr id="12" name="TextBox 12"/>
          <p:cNvSpPr txBox="1"/>
          <p:nvPr/>
        </p:nvSpPr>
        <p:spPr>
          <a:xfrm>
            <a:off x="1011807" y="21840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497330" y="1990725"/>
            <a:ext cx="315723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GET /api/customers</a:t>
            </a:r>
          </a:p>
        </p:txBody>
      </p:sp>
      <p:sp>
        <p:nvSpPr>
          <p:cNvPr id="14" name="TextBox 14"/>
          <p:cNvSpPr txBox="1"/>
          <p:nvPr/>
        </p:nvSpPr>
        <p:spPr>
          <a:xfrm>
            <a:off x="1497711" y="2303621"/>
            <a:ext cx="83331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Customer をそのまま返すので、address・phone・email が全部含まれます。</a:t>
            </a:r>
          </a:p>
        </p:txBody>
      </p:sp>
      <p:sp>
        <p:nvSpPr>
          <p:cNvPr id="15" name="Rectangle 15"/>
          <p:cNvSpPr/>
          <p:nvPr/>
        </p:nvSpPr>
        <p:spPr>
          <a:xfrm>
            <a:off x="609600" y="2914650"/>
            <a:ext cx="10972800" cy="742950"/>
          </a:xfrm>
          <a:prstGeom prst="roundRect">
            <a:avLst>
              <a:gd name="adj" fmla="val 10256"/>
            </a:avLst>
          </a:prstGeom>
          <a:solidFill>
            <a:srgbClr val="F5F7F8"/>
          </a:solidFill>
          <a:ln>
            <a:noFill/>
          </a:ln>
        </p:spPr>
      </p:sp>
      <p:sp>
        <p:nvSpPr>
          <p:cNvPr id="16" name="Ellipse 16"/>
          <p:cNvSpPr/>
          <p:nvPr/>
        </p:nvSpPr>
        <p:spPr>
          <a:xfrm>
            <a:off x="828675" y="3124200"/>
            <a:ext cx="323850" cy="323850"/>
          </a:xfrm>
          <a:prstGeom prst="ellipse">
            <a:avLst/>
          </a:prstGeom>
          <a:solidFill>
            <a:srgbClr val="E6ECEE"/>
          </a:solidFill>
          <a:ln>
            <a:noFill/>
          </a:ln>
        </p:spPr>
      </p:sp>
      <p:sp>
        <p:nvSpPr>
          <p:cNvPr id="17" name="TextBox 17"/>
          <p:cNvSpPr txBox="1"/>
          <p:nvPr/>
        </p:nvSpPr>
        <p:spPr>
          <a:xfrm>
            <a:off x="910202" y="3198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65621"/>
            <a:ext cx="1872865" cy="278702"/>
          </a:xfrm>
          <a:prstGeom prst="rect">
            <a:avLst/>
          </a:prstGeom>
          <a:noFill/>
          <a:ln>
            <a:noFill/>
          </a:ln>
        </p:spPr>
        <p:txBody>
          <a:bodyPr wrap="none" lIns="0" tIns="0" rIns="0" bIns="0" anchor="t" anchorCtr="0">
            <a:spAutoFit/>
          </a:bodyPr>
          <a:lstStyle/>
          <a:p>
            <a:pPr algn="l"/>
            <a:r>
              <a:rPr lang="en-US" sz="1420" dirty="0">
                <a:solidFill>
                  <a:srgbClr val="3A3A3A"/>
                </a:solidFill>
                <a:latin typeface="Zen Kaku Gothic New"/>
                <a:ea typeface="Zen Kaku Gothic New"/>
                <a:cs typeface="Zen Kaku Gothic New"/>
              </a:rPr>
              <a:t>GET /api/orders</a:t>
            </a:r>
          </a:p>
        </p:txBody>
      </p:sp>
      <p:sp>
        <p:nvSpPr>
          <p:cNvPr id="19" name="TextBox 19"/>
          <p:cNvSpPr txBox="1"/>
          <p:nvPr/>
        </p:nvSpPr>
        <p:spPr>
          <a:xfrm>
            <a:off x="1326261" y="3332321"/>
            <a:ext cx="6209252"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受注の一覧は DTO を通すので、この形になりません。</a:t>
            </a:r>
          </a:p>
        </p:txBody>
      </p:sp>
      <p:sp>
        <p:nvSpPr>
          <p:cNvPr id="20" name="Rectangle 20"/>
          <p:cNvSpPr/>
          <p:nvPr/>
        </p:nvSpPr>
        <p:spPr>
          <a:xfrm>
            <a:off x="609600" y="3733800"/>
            <a:ext cx="10972800" cy="742950"/>
          </a:xfrm>
          <a:prstGeom prst="roundRect">
            <a:avLst>
              <a:gd name="adj" fmla="val 10256"/>
            </a:avLst>
          </a:prstGeom>
          <a:solidFill>
            <a:srgbClr val="F5F7F8"/>
          </a:solidFill>
          <a:ln>
            <a:noFill/>
          </a:ln>
        </p:spPr>
      </p:sp>
      <p:sp>
        <p:nvSpPr>
          <p:cNvPr id="21" name="Ellipse 21"/>
          <p:cNvSpPr/>
          <p:nvPr/>
        </p:nvSpPr>
        <p:spPr>
          <a:xfrm>
            <a:off x="828675" y="3943350"/>
            <a:ext cx="323850" cy="323850"/>
          </a:xfrm>
          <a:prstGeom prst="ellipse">
            <a:avLst/>
          </a:prstGeom>
          <a:solidFill>
            <a:srgbClr val="E6ECEE"/>
          </a:solidFill>
          <a:ln>
            <a:noFill/>
          </a:ln>
        </p:spPr>
      </p:sp>
      <p:sp>
        <p:nvSpPr>
          <p:cNvPr id="22" name="TextBox 22"/>
          <p:cNvSpPr txBox="1"/>
          <p:nvPr/>
        </p:nvSpPr>
        <p:spPr>
          <a:xfrm>
            <a:off x="910202" y="40181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884771"/>
            <a:ext cx="2465720" cy="278702"/>
          </a:xfrm>
          <a:prstGeom prst="rect">
            <a:avLst/>
          </a:prstGeom>
          <a:noFill/>
          <a:ln>
            <a:noFill/>
          </a:ln>
        </p:spPr>
        <p:txBody>
          <a:bodyPr wrap="none" lIns="0" tIns="0" rIns="0" bIns="0" anchor="t" anchorCtr="0">
            <a:spAutoFit/>
          </a:bodyPr>
          <a:lstStyle/>
          <a:p>
            <a:pPr algn="l"/>
            <a:r>
              <a:rPr lang="en-US" sz="1420" dirty="0">
                <a:solidFill>
                  <a:srgbClr val="3A3A3A"/>
                </a:solidFill>
                <a:latin typeface="Zen Kaku Gothic New"/>
                <a:ea typeface="Zen Kaku Gothic New"/>
                <a:cs typeface="Zen Kaku Gothic New"/>
              </a:rPr>
              <a:t>GET /api/orders/{id}</a:t>
            </a:r>
          </a:p>
        </p:txBody>
      </p:sp>
      <p:sp>
        <p:nvSpPr>
          <p:cNvPr id="24" name="TextBox 24"/>
          <p:cNvSpPr txBox="1"/>
          <p:nvPr/>
        </p:nvSpPr>
        <p:spPr>
          <a:xfrm>
            <a:off x="1326261" y="4151471"/>
            <a:ext cx="5955887"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同じく DTO 経由で、顧客の連絡先は含まれません。</a:t>
            </a:r>
          </a:p>
        </p:txBody>
      </p:sp>
      <p:sp>
        <p:nvSpPr>
          <p:cNvPr id="25" name="Rectangle 25"/>
          <p:cNvSpPr/>
          <p:nvPr/>
        </p:nvSpPr>
        <p:spPr>
          <a:xfrm>
            <a:off x="609600" y="4552950"/>
            <a:ext cx="10972800" cy="742950"/>
          </a:xfrm>
          <a:prstGeom prst="roundRect">
            <a:avLst>
              <a:gd name="adj" fmla="val 10256"/>
            </a:avLst>
          </a:prstGeom>
          <a:solidFill>
            <a:srgbClr val="F5F7F8"/>
          </a:solidFill>
          <a:ln>
            <a:noFill/>
          </a:ln>
        </p:spPr>
      </p:sp>
      <p:sp>
        <p:nvSpPr>
          <p:cNvPr id="26" name="Ellipse 26"/>
          <p:cNvSpPr/>
          <p:nvPr/>
        </p:nvSpPr>
        <p:spPr>
          <a:xfrm>
            <a:off x="828675" y="4762500"/>
            <a:ext cx="323850" cy="323850"/>
          </a:xfrm>
          <a:prstGeom prst="ellipse">
            <a:avLst/>
          </a:prstGeom>
          <a:solidFill>
            <a:srgbClr val="E6ECEE"/>
          </a:solidFill>
          <a:ln>
            <a:noFill/>
          </a:ln>
        </p:spPr>
      </p:sp>
      <p:sp>
        <p:nvSpPr>
          <p:cNvPr id="27" name="TextBox 27"/>
          <p:cNvSpPr txBox="1"/>
          <p:nvPr/>
        </p:nvSpPr>
        <p:spPr>
          <a:xfrm>
            <a:off x="910202" y="48372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26261" y="4703921"/>
            <a:ext cx="2496324" cy="278702"/>
          </a:xfrm>
          <a:prstGeom prst="rect">
            <a:avLst/>
          </a:prstGeom>
          <a:noFill/>
          <a:ln>
            <a:noFill/>
          </a:ln>
        </p:spPr>
        <p:txBody>
          <a:bodyPr wrap="none" lIns="0" tIns="0" rIns="0" bIns="0" anchor="t" anchorCtr="0">
            <a:spAutoFit/>
          </a:bodyPr>
          <a:lstStyle/>
          <a:p>
            <a:pPr algn="l"/>
            <a:r>
              <a:rPr lang="en-US" sz="1420" dirty="0">
                <a:solidFill>
                  <a:srgbClr val="3A3A3A"/>
                </a:solidFill>
                <a:latin typeface="Zen Kaku Gothic New"/>
                <a:ea typeface="Zen Kaku Gothic New"/>
                <a:cs typeface="Zen Kaku Gothic New"/>
              </a:rPr>
              <a:t>POST /api/customers</a:t>
            </a:r>
          </a:p>
        </p:txBody>
      </p:sp>
      <p:sp>
        <p:nvSpPr>
          <p:cNvPr id="29" name="TextBox 29"/>
          <p:cNvSpPr txBox="1"/>
          <p:nvPr/>
        </p:nvSpPr>
        <p:spPr>
          <a:xfrm>
            <a:off x="1326261" y="4970621"/>
            <a:ext cx="6837236"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入力を丸ごと受ける別の問題で、情報が返る話ではありません。</a:t>
            </a:r>
          </a:p>
        </p:txBody>
      </p:sp>
      <p:sp>
        <p:nvSpPr>
          <p:cNvPr id="30" name="Rectangle 30"/>
          <p:cNvSpPr/>
          <p:nvPr/>
        </p:nvSpPr>
        <p:spPr>
          <a:xfrm>
            <a:off x="609600" y="5486400"/>
            <a:ext cx="10972800" cy="800100"/>
          </a:xfrm>
          <a:prstGeom prst="roundRect">
            <a:avLst>
              <a:gd name="adj" fmla="val 9524"/>
            </a:avLst>
          </a:prstGeom>
          <a:solidFill>
            <a:srgbClr val="EEF6F7"/>
          </a:solidFill>
          <a:ln>
            <a:noFill/>
          </a:ln>
        </p:spPr>
      </p:sp>
      <p:sp>
        <p:nvSpPr>
          <p:cNvPr id="31" name="Rectangle 31"/>
          <p:cNvSpPr/>
          <p:nvPr/>
        </p:nvSpPr>
        <p:spPr>
          <a:xfrm>
            <a:off x="609600" y="5486400"/>
            <a:ext cx="57150" cy="800100"/>
          </a:xfrm>
          <a:prstGeom prst="roundRect">
            <a:avLst>
              <a:gd name="adj" fmla="val 50000"/>
            </a:avLst>
          </a:prstGeom>
          <a:solidFill>
            <a:srgbClr val="47BCC6"/>
          </a:solidFill>
          <a:ln>
            <a:noFill/>
          </a:ln>
        </p:spPr>
      </p:sp>
      <p:sp>
        <p:nvSpPr>
          <p:cNvPr id="32" name="TextBox 32"/>
          <p:cNvSpPr txBox="1"/>
          <p:nvPr/>
        </p:nvSpPr>
        <p:spPr>
          <a:xfrm>
            <a:off x="830961" y="5656421"/>
            <a:ext cx="9295781"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該当するチェック項目は「顧客情報を返す API は必要な項目だけの DTO に絞る」です。</a:t>
            </a:r>
          </a:p>
          <a:p>
            <a:pPr algn="l">
              <a:lnSpc>
                <a:spcPts val="2250"/>
              </a:lnSpc>
            </a:pPr>
            <a:r>
              <a:rPr lang="zh-CN" sz="1420" dirty="0">
                <a:solidFill>
                  <a:srgbClr val="000000"/>
                </a:solidFill>
                <a:latin typeface="Zen Kaku Gothic New"/>
                <a:ea typeface="Zen Kaku Gothic New"/>
                <a:cs typeface="Zen Kaku Gothic New"/>
              </a:rPr>
              <a:t>受注側と同じように、返す項目を選んでから外に出します。</a:t>
            </a:r>
          </a:p>
        </p:txBody>
      </p:sp>
      <p:pic>
        <p:nvPicPr>
          <p:cNvPr id="33" name="Image 33"/>
          <p:cNvPicPr>
            <a:picLocks noChangeAspect="1"/>
          </p:cNvPicPr>
          <p:nvPr/>
        </p:nvPicPr>
        <p:blipFill>
          <a:blip r:embed="rId2"/>
          <a:stretch>
            <a:fillRect/>
          </a:stretch>
        </p:blipFill>
        <p:spPr>
          <a:xfrm>
            <a:off x="232894" y="6486525"/>
            <a:ext cx="734363" cy="190500"/>
          </a:xfrm>
          <a:prstGeom prst="rect">
            <a:avLst/>
          </a:prstGeom>
        </p:spPr>
      </p:pic>
      <p:sp>
        <p:nvSpPr>
          <p:cNvPr id="34" name="TextBox 34"/>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5" name="TextBox 35"/>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48</a:t>
            </a:r>
          </a:p>
        </p:txBody>
      </p:sp>
    </p:spTree>
  </p:cSld>
  <p:clrMapOvr>
    <a:masterClrMapping/>
  </p:clrMapOvr>
  <p:transition xmlns:p14="http://schemas.microsoft.com/office/powerpoint/2010/main" p14:dur="4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68437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 D3-4 セキュリティと規約の点検</a:t>
            </a:r>
          </a:p>
        </p:txBody>
      </p:sp>
      <p:sp>
        <p:nvSpPr>
          <p:cNvPr id="7" name="TextBox 7"/>
          <p:cNvSpPr txBox="1"/>
          <p:nvPr/>
        </p:nvSpPr>
        <p:spPr>
          <a:xfrm>
            <a:off x="10310241" y="698182"/>
            <a:ext cx="1051941" cy="322707"/>
          </a:xfrm>
          <a:prstGeom prst="rect">
            <a:avLst/>
          </a:prstGeom>
          <a:noFill/>
          <a:ln>
            <a:noFill/>
          </a:ln>
        </p:spPr>
        <p:txBody>
          <a:bodyPr wrap="none" lIns="0" tIns="0" rIns="0" bIns="0" anchor="t" anchorCtr="0">
            <a:spAutoFit/>
          </a:bodyPr>
          <a:lstStyle/>
          <a:p>
            <a:pPr algn="r"/>
            <a:r>
              <a:rPr lang="en-US" sz="1650" dirty="0">
                <a:solidFill>
                  <a:srgbClr val="484848"/>
                </a:solidFill>
                <a:latin typeface="Zen Kaku Gothic New"/>
                <a:ea typeface="Zen Kaku Gothic New"/>
                <a:cs typeface="Zen Kaku Gothic New"/>
              </a:rPr>
              <a:t>[20min]</a:t>
            </a:r>
          </a:p>
        </p:txBody>
      </p:sp>
      <p:sp>
        <p:nvSpPr>
          <p:cNvPr id="8" name="Rectangle 8"/>
          <p:cNvSpPr/>
          <p:nvPr/>
        </p:nvSpPr>
        <p:spPr>
          <a:xfrm>
            <a:off x="2000250" y="1028700"/>
            <a:ext cx="9582150" cy="19050"/>
          </a:xfrm>
          <a:prstGeom prst="rect">
            <a:avLst/>
          </a:prstGeom>
          <a:solidFill>
            <a:srgbClr val="2F72DC"/>
          </a:solidFill>
          <a:ln>
            <a:noFill/>
          </a:ln>
        </p:spPr>
      </p:sp>
      <p:sp>
        <p:nvSpPr>
          <p:cNvPr id="9" name="TextBox 9"/>
          <p:cNvSpPr txBox="1"/>
          <p:nvPr/>
        </p:nvSpPr>
        <p:spPr>
          <a:xfrm>
            <a:off x="597027" y="1371124"/>
            <a:ext cx="7487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AI の指摘を</a:t>
            </a:r>
            <a:r>
              <a:rPr lang="zh-CN" sz="2480" b="1" dirty="0">
                <a:solidFill>
                  <a:srgbClr val="264DBF"/>
                </a:solidFill>
                <a:latin typeface="Zen Kaku Gothic New"/>
                <a:ea typeface="Zen Kaku Gothic New"/>
                <a:cs typeface="Zen Kaku Gothic New"/>
              </a:rPr>
              <a:t>物差しで裏取り</a:t>
            </a:r>
            <a:r>
              <a:rPr lang="zh-CN" sz="2480" b="1" dirty="0">
                <a:solidFill>
                  <a:srgbClr val="000000"/>
                </a:solidFill>
                <a:latin typeface="Zen Kaku Gothic New"/>
                <a:ea typeface="Zen Kaku Gothic New"/>
                <a:cs typeface="Zen Kaku Gothic New"/>
              </a:rPr>
              <a:t>した一覧</a:t>
            </a:r>
          </a:p>
        </p:txBody>
      </p:sp>
      <p:sp>
        <p:nvSpPr>
          <p:cNvPr id="10" name="Rectangle 10"/>
          <p:cNvSpPr/>
          <p:nvPr/>
        </p:nvSpPr>
        <p:spPr>
          <a:xfrm>
            <a:off x="609600" y="1962150"/>
            <a:ext cx="5334000" cy="2381250"/>
          </a:xfrm>
          <a:prstGeom prst="roundRect">
            <a:avLst>
              <a:gd name="adj" fmla="val 3200"/>
            </a:avLst>
          </a:prstGeom>
          <a:solidFill>
            <a:srgbClr val="F7F9FA"/>
          </a:solidFill>
          <a:ln>
            <a:noFill/>
          </a:ln>
        </p:spPr>
      </p:sp>
      <p:sp>
        <p:nvSpPr>
          <p:cNvPr id="11" name="TextBox 11"/>
          <p:cNvSpPr txBox="1"/>
          <p:nvPr/>
        </p:nvSpPr>
        <p:spPr>
          <a:xfrm>
            <a:off x="830580" y="212407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さわる</a:t>
            </a:r>
          </a:p>
        </p:txBody>
      </p:sp>
      <p:sp>
        <p:nvSpPr>
          <p:cNvPr id="12" name="TextBox 12"/>
          <p:cNvSpPr txBox="1"/>
          <p:nvPr/>
        </p:nvSpPr>
        <p:spPr>
          <a:xfrm>
            <a:off x="830961" y="245602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読む</a:t>
            </a:r>
          </a:p>
        </p:txBody>
      </p:sp>
      <p:sp>
        <p:nvSpPr>
          <p:cNvPr id="13" name="TextBox 13"/>
          <p:cNvSpPr txBox="1"/>
          <p:nvPr/>
        </p:nvSpPr>
        <p:spPr>
          <a:xfrm>
            <a:off x="830961" y="2722721"/>
            <a:ext cx="4108132"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OrderServiceImpl・OrderController</a:t>
            </a:r>
          </a:p>
          <a:p>
            <a:pPr algn="l">
              <a:lnSpc>
                <a:spcPts val="2100"/>
              </a:lnSpc>
            </a:pPr>
            <a:r>
              <a:rPr lang="zh-CN" sz="1420" dirty="0">
                <a:solidFill>
                  <a:srgbClr val="484848"/>
                </a:solidFill>
                <a:latin typeface="Zen Kaku Gothic New"/>
                <a:ea typeface="Zen Kaku Gothic New"/>
                <a:cs typeface="Zen Kaku Gothic New"/>
              </a:rPr>
              <a:t>WebConfig・CustomerController</a:t>
            </a:r>
          </a:p>
          <a:p>
            <a:pPr algn="l">
              <a:lnSpc>
                <a:spcPts val="2100"/>
              </a:lnSpc>
            </a:pPr>
            <a:r>
              <a:rPr lang="zh-CN" sz="1420" dirty="0">
                <a:solidFill>
                  <a:srgbClr val="484848"/>
                </a:solidFill>
                <a:latin typeface="Zen Kaku Gothic New"/>
                <a:ea typeface="Zen Kaku Gothic New"/>
                <a:cs typeface="Zen Kaku Gothic New"/>
              </a:rPr>
              <a:t>チェックリストと規約の2ファイル</a:t>
            </a:r>
          </a:p>
        </p:txBody>
      </p:sp>
      <p:sp>
        <p:nvSpPr>
          <p:cNvPr id="14" name="TextBox 14"/>
          <p:cNvSpPr txBox="1"/>
          <p:nvPr/>
        </p:nvSpPr>
        <p:spPr>
          <a:xfrm>
            <a:off x="830961" y="359902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書く</a:t>
            </a:r>
          </a:p>
        </p:txBody>
      </p:sp>
      <p:sp>
        <p:nvSpPr>
          <p:cNvPr id="15" name="TextBox 15"/>
          <p:cNvSpPr txBox="1"/>
          <p:nvPr/>
        </p:nvSpPr>
        <p:spPr>
          <a:xfrm>
            <a:off x="830961" y="38657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レビュー一覧（ファイル化は任意）</a:t>
            </a:r>
          </a:p>
        </p:txBody>
      </p:sp>
      <p:sp>
        <p:nvSpPr>
          <p:cNvPr id="16" name="Rectangle 16"/>
          <p:cNvSpPr/>
          <p:nvPr/>
        </p:nvSpPr>
        <p:spPr>
          <a:xfrm>
            <a:off x="609600" y="4476750"/>
            <a:ext cx="5334000" cy="1524000"/>
          </a:xfrm>
          <a:prstGeom prst="roundRect">
            <a:avLst>
              <a:gd name="adj" fmla="val 5000"/>
            </a:avLst>
          </a:prstGeom>
          <a:solidFill>
            <a:srgbClr val="EEF6F7"/>
          </a:solidFill>
          <a:ln>
            <a:noFill/>
          </a:ln>
        </p:spPr>
      </p:sp>
      <p:sp>
        <p:nvSpPr>
          <p:cNvPr id="17" name="TextBox 17"/>
          <p:cNvSpPr txBox="1"/>
          <p:nvPr/>
        </p:nvSpPr>
        <p:spPr>
          <a:xfrm>
            <a:off x="830580" y="46386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できたら</a:t>
            </a:r>
          </a:p>
        </p:txBody>
      </p:sp>
      <p:sp>
        <p:nvSpPr>
          <p:cNvPr id="18" name="TextBox 18"/>
          <p:cNvSpPr txBox="1"/>
          <p:nvPr/>
        </p:nvSpPr>
        <p:spPr>
          <a:xfrm>
            <a:off x="830961" y="4951571"/>
            <a:ext cx="4649248" cy="10216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Critical・Warning・Info で分類されている</a:t>
            </a:r>
          </a:p>
          <a:p>
            <a:pPr algn="l">
              <a:lnSpc>
                <a:spcPts val="1950"/>
              </a:lnSpc>
            </a:pPr>
            <a:r>
              <a:rPr lang="zh-CN" sz="1420" dirty="0">
                <a:solidFill>
                  <a:srgbClr val="484848"/>
                </a:solidFill>
                <a:latin typeface="Zen Kaku Gothic New"/>
                <a:ea typeface="Zen Kaku Gothic New"/>
                <a:cs typeface="Zen Kaku Gothic New"/>
              </a:rPr>
              <a:t>該当箇所・理由・修正方針がそろっている</a:t>
            </a:r>
          </a:p>
          <a:p>
            <a:pPr algn="l">
              <a:lnSpc>
                <a:spcPts val="1950"/>
              </a:lnSpc>
            </a:pPr>
            <a:r>
              <a:rPr lang="zh-CN" sz="1420" dirty="0">
                <a:solidFill>
                  <a:srgbClr val="484848"/>
                </a:solidFill>
                <a:latin typeface="Zen Kaku Gothic New"/>
                <a:ea typeface="Zen Kaku Gothic New"/>
                <a:cs typeface="Zen Kaku Gothic New"/>
              </a:rPr>
              <a:t>CORS の全許可を拾えている</a:t>
            </a:r>
          </a:p>
          <a:p>
            <a:pPr algn="l">
              <a:lnSpc>
                <a:spcPts val="1950"/>
              </a:lnSpc>
            </a:pPr>
            <a:r>
              <a:rPr lang="zh-CN" sz="1420" dirty="0">
                <a:solidFill>
                  <a:srgbClr val="484848"/>
                </a:solidFill>
                <a:latin typeface="Zen Kaku Gothic New"/>
                <a:ea typeface="Zen Kaku Gothic New"/>
                <a:cs typeface="Zen Kaku Gothic New"/>
              </a:rPr>
              <a:t>紐づいた1件を直した</a:t>
            </a:r>
          </a:p>
        </p:txBody>
      </p:sp>
      <p:sp>
        <p:nvSpPr>
          <p:cNvPr id="19" name="Rectangle 19"/>
          <p:cNvSpPr/>
          <p:nvPr/>
        </p:nvSpPr>
        <p:spPr>
          <a:xfrm>
            <a:off x="6248400" y="1962150"/>
            <a:ext cx="5334000" cy="4038600"/>
          </a:xfrm>
          <a:prstGeom prst="roundRect">
            <a:avLst>
              <a:gd name="adj" fmla="val 1887"/>
            </a:avLst>
          </a:prstGeom>
          <a:solidFill>
            <a:srgbClr val="F7F9FA"/>
          </a:solidFill>
          <a:ln>
            <a:noFill/>
          </a:ln>
        </p:spPr>
      </p:sp>
      <p:sp>
        <p:nvSpPr>
          <p:cNvPr id="20" name="TextBox 20"/>
          <p:cNvSpPr txBox="1"/>
          <p:nvPr/>
        </p:nvSpPr>
        <p:spPr>
          <a:xfrm>
            <a:off x="6469380" y="21240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流れ</a:t>
            </a:r>
          </a:p>
        </p:txBody>
      </p:sp>
      <p:sp>
        <p:nvSpPr>
          <p:cNvPr id="21" name="Ellipse 21"/>
          <p:cNvSpPr/>
          <p:nvPr/>
        </p:nvSpPr>
        <p:spPr>
          <a:xfrm>
            <a:off x="6362700" y="2667000"/>
            <a:ext cx="304800" cy="304800"/>
          </a:xfrm>
          <a:prstGeom prst="ellipse">
            <a:avLst/>
          </a:prstGeom>
          <a:solidFill>
            <a:srgbClr val="47BCC6"/>
          </a:solidFill>
          <a:ln>
            <a:noFill/>
          </a:ln>
        </p:spPr>
      </p:sp>
      <p:sp>
        <p:nvSpPr>
          <p:cNvPr id="22" name="TextBox 22"/>
          <p:cNvSpPr txBox="1"/>
          <p:nvPr/>
        </p:nvSpPr>
        <p:spPr>
          <a:xfrm>
            <a:off x="6439928" y="2732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3" name="TextBox 23"/>
          <p:cNvSpPr txBox="1"/>
          <p:nvPr/>
        </p:nvSpPr>
        <p:spPr>
          <a:xfrm>
            <a:off x="6812661" y="2722721"/>
            <a:ext cx="311471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渡す前に自分で3件メモする</a:t>
            </a:r>
          </a:p>
        </p:txBody>
      </p:sp>
      <p:sp>
        <p:nvSpPr>
          <p:cNvPr id="24" name="TextBox 24"/>
          <p:cNvSpPr txBox="1"/>
          <p:nvPr/>
        </p:nvSpPr>
        <p:spPr>
          <a:xfrm>
            <a:off x="6812661" y="29894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気になる箇所を先に言語化します</a:t>
            </a:r>
          </a:p>
        </p:txBody>
      </p:sp>
      <p:sp>
        <p:nvSpPr>
          <p:cNvPr id="25" name="Ellipse 25"/>
          <p:cNvSpPr/>
          <p:nvPr/>
        </p:nvSpPr>
        <p:spPr>
          <a:xfrm>
            <a:off x="6362700" y="3448050"/>
            <a:ext cx="304800" cy="304800"/>
          </a:xfrm>
          <a:prstGeom prst="ellipse">
            <a:avLst/>
          </a:prstGeom>
          <a:solidFill>
            <a:srgbClr val="47BCC6"/>
          </a:solidFill>
          <a:ln>
            <a:noFill/>
          </a:ln>
        </p:spPr>
      </p:sp>
      <p:sp>
        <p:nvSpPr>
          <p:cNvPr id="26" name="TextBox 26"/>
          <p:cNvSpPr txBox="1"/>
          <p:nvPr/>
        </p:nvSpPr>
        <p:spPr>
          <a:xfrm>
            <a:off x="6439928" y="3513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7" name="TextBox 27"/>
          <p:cNvSpPr txBox="1"/>
          <p:nvPr/>
        </p:nvSpPr>
        <p:spPr>
          <a:xfrm>
            <a:off x="6812661" y="3503771"/>
            <a:ext cx="212659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3観点で分類させる</a:t>
            </a:r>
          </a:p>
        </p:txBody>
      </p:sp>
      <p:sp>
        <p:nvSpPr>
          <p:cNvPr id="28" name="TextBox 28"/>
          <p:cNvSpPr txBox="1"/>
          <p:nvPr/>
        </p:nvSpPr>
        <p:spPr>
          <a:xfrm>
            <a:off x="6812661" y="37704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セキュリティ・規約・テスト容易性</a:t>
            </a:r>
          </a:p>
        </p:txBody>
      </p:sp>
      <p:sp>
        <p:nvSpPr>
          <p:cNvPr id="29" name="Ellipse 29"/>
          <p:cNvSpPr/>
          <p:nvPr/>
        </p:nvSpPr>
        <p:spPr>
          <a:xfrm>
            <a:off x="6362700" y="4229100"/>
            <a:ext cx="304800" cy="304800"/>
          </a:xfrm>
          <a:prstGeom prst="ellipse">
            <a:avLst/>
          </a:prstGeom>
          <a:solidFill>
            <a:srgbClr val="47BCC6"/>
          </a:solidFill>
          <a:ln>
            <a:noFill/>
          </a:ln>
        </p:spPr>
      </p:sp>
      <p:sp>
        <p:nvSpPr>
          <p:cNvPr id="30" name="TextBox 30"/>
          <p:cNvSpPr txBox="1"/>
          <p:nvPr/>
        </p:nvSpPr>
        <p:spPr>
          <a:xfrm>
            <a:off x="6439928" y="4294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31" name="TextBox 31"/>
          <p:cNvSpPr txBox="1"/>
          <p:nvPr/>
        </p:nvSpPr>
        <p:spPr>
          <a:xfrm>
            <a:off x="6812661" y="4284821"/>
            <a:ext cx="37199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チェックリストの項目に紐づける</a:t>
            </a:r>
          </a:p>
        </p:txBody>
      </p:sp>
      <p:sp>
        <p:nvSpPr>
          <p:cNvPr id="32" name="TextBox 32"/>
          <p:cNvSpPr txBox="1"/>
          <p:nvPr/>
        </p:nvSpPr>
        <p:spPr>
          <a:xfrm>
            <a:off x="6812661" y="45515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紐づかない指摘は保留にします</a:t>
            </a:r>
          </a:p>
        </p:txBody>
      </p:sp>
      <p:sp>
        <p:nvSpPr>
          <p:cNvPr id="33" name="Ellipse 33"/>
          <p:cNvSpPr/>
          <p:nvPr/>
        </p:nvSpPr>
        <p:spPr>
          <a:xfrm>
            <a:off x="6362700" y="5010150"/>
            <a:ext cx="304800" cy="304800"/>
          </a:xfrm>
          <a:prstGeom prst="ellipse">
            <a:avLst/>
          </a:prstGeom>
          <a:solidFill>
            <a:srgbClr val="47BCC6"/>
          </a:solidFill>
          <a:ln>
            <a:noFill/>
          </a:ln>
        </p:spPr>
      </p:sp>
      <p:sp>
        <p:nvSpPr>
          <p:cNvPr id="34" name="TextBox 34"/>
          <p:cNvSpPr txBox="1"/>
          <p:nvPr/>
        </p:nvSpPr>
        <p:spPr>
          <a:xfrm>
            <a:off x="6439928" y="5075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5" name="TextBox 35"/>
          <p:cNvSpPr txBox="1"/>
          <p:nvPr/>
        </p:nvSpPr>
        <p:spPr>
          <a:xfrm>
            <a:off x="6812661" y="5065871"/>
            <a:ext cx="212659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紐づいた1件を直す</a:t>
            </a:r>
          </a:p>
        </p:txBody>
      </p:sp>
      <p:sp>
        <p:nvSpPr>
          <p:cNvPr id="36" name="TextBox 36"/>
          <p:cNvSpPr txBox="1"/>
          <p:nvPr/>
        </p:nvSpPr>
        <p:spPr>
          <a:xfrm>
            <a:off x="6812661" y="53325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修正方針までそろったものを選びます</a:t>
            </a:r>
          </a:p>
        </p:txBody>
      </p:sp>
      <p:sp>
        <p:nvSpPr>
          <p:cNvPr id="37" name="TextBox 37"/>
          <p:cNvSpPr txBox="1"/>
          <p:nvPr/>
        </p:nvSpPr>
        <p:spPr>
          <a:xfrm>
            <a:off x="602361" y="6151721"/>
            <a:ext cx="528447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詳細は教材サイトの D3-4 カードにあります。</a:t>
            </a:r>
          </a:p>
        </p:txBody>
      </p:sp>
      <p:pic>
        <p:nvPicPr>
          <p:cNvPr id="38" name="Image 38"/>
          <p:cNvPicPr>
            <a:picLocks noChangeAspect="1"/>
          </p:cNvPicPr>
          <p:nvPr/>
        </p:nvPicPr>
        <p:blipFill>
          <a:blip r:embed="rId2"/>
          <a:stretch>
            <a:fillRect/>
          </a:stretch>
        </p:blipFill>
        <p:spPr>
          <a:xfrm>
            <a:off x="232894" y="6486525"/>
            <a:ext cx="734363" cy="190500"/>
          </a:xfrm>
          <a:prstGeom prst="rect">
            <a:avLst/>
          </a:prstGeom>
        </p:spPr>
      </p:pic>
      <p:sp>
        <p:nvSpPr>
          <p:cNvPr id="39" name="TextBox 39"/>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0" name="TextBox 40"/>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49</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412260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長い演習は</a:t>
            </a:r>
            <a:r>
              <a:rPr lang="zh-CN" sz="2480" b="1" dirty="0">
                <a:solidFill>
                  <a:srgbClr val="264DBF"/>
                </a:solidFill>
                <a:latin typeface="Zen Kaku Gothic New"/>
                <a:ea typeface="Zen Kaku Gothic New"/>
                <a:cs typeface="Zen Kaku Gothic New"/>
              </a:rPr>
              <a:t>前半に2本</a:t>
            </a:r>
          </a:p>
        </p:txBody>
      </p:sp>
      <p:sp>
        <p:nvSpPr>
          <p:cNvPr id="7" name="Rectangle 7"/>
          <p:cNvSpPr/>
          <p:nvPr/>
        </p:nvSpPr>
        <p:spPr>
          <a:xfrm>
            <a:off x="609600" y="1866900"/>
            <a:ext cx="10972800" cy="400050"/>
          </a:xfrm>
          <a:prstGeom prst="rect">
            <a:avLst/>
          </a:prstGeom>
          <a:solidFill>
            <a:srgbClr val="0B2E33"/>
          </a:solidFill>
          <a:ln>
            <a:noFill/>
          </a:ln>
        </p:spPr>
      </p:sp>
      <p:sp>
        <p:nvSpPr>
          <p:cNvPr id="8" name="TextBox 8"/>
          <p:cNvSpPr txBox="1"/>
          <p:nvPr/>
        </p:nvSpPr>
        <p:spPr>
          <a:xfrm>
            <a:off x="830580" y="197167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区分</a:t>
            </a:r>
          </a:p>
        </p:txBody>
      </p:sp>
      <p:sp>
        <p:nvSpPr>
          <p:cNvPr id="9" name="TextBox 9"/>
          <p:cNvSpPr txBox="1"/>
          <p:nvPr/>
        </p:nvSpPr>
        <p:spPr>
          <a:xfrm>
            <a:off x="10209848" y="1971675"/>
            <a:ext cx="53530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時間</a:t>
            </a:r>
          </a:p>
        </p:txBody>
      </p:sp>
      <p:sp>
        <p:nvSpPr>
          <p:cNvPr id="10" name="Rectangle 10"/>
          <p:cNvSpPr/>
          <p:nvPr/>
        </p:nvSpPr>
        <p:spPr>
          <a:xfrm>
            <a:off x="609600" y="2266950"/>
            <a:ext cx="10972800" cy="361950"/>
          </a:xfrm>
          <a:prstGeom prst="rect">
            <a:avLst/>
          </a:prstGeom>
          <a:solidFill>
            <a:srgbClr val="FFFFFF"/>
          </a:solidFill>
          <a:ln>
            <a:noFill/>
          </a:ln>
        </p:spPr>
      </p:sp>
      <p:sp>
        <p:nvSpPr>
          <p:cNvPr id="11" name="TextBox 11"/>
          <p:cNvSpPr txBox="1"/>
          <p:nvPr/>
        </p:nvSpPr>
        <p:spPr>
          <a:xfrm>
            <a:off x="830961" y="2351246"/>
            <a:ext cx="95554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振り返り</a:t>
            </a:r>
          </a:p>
        </p:txBody>
      </p:sp>
      <p:sp>
        <p:nvSpPr>
          <p:cNvPr id="12" name="TextBox 12"/>
          <p:cNvSpPr txBox="1"/>
          <p:nvPr/>
        </p:nvSpPr>
        <p:spPr>
          <a:xfrm>
            <a:off x="10023253" y="235124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[10min]</a:t>
            </a:r>
          </a:p>
        </p:txBody>
      </p:sp>
      <p:sp>
        <p:nvSpPr>
          <p:cNvPr id="13" name="Rectangle 13"/>
          <p:cNvSpPr/>
          <p:nvPr/>
        </p:nvSpPr>
        <p:spPr>
          <a:xfrm>
            <a:off x="609600" y="2628900"/>
            <a:ext cx="10972800" cy="361950"/>
          </a:xfrm>
          <a:prstGeom prst="rect">
            <a:avLst/>
          </a:prstGeom>
          <a:solidFill>
            <a:srgbClr val="F7F9FA"/>
          </a:solidFill>
          <a:ln>
            <a:noFill/>
          </a:ln>
        </p:spPr>
      </p:sp>
      <p:sp>
        <p:nvSpPr>
          <p:cNvPr id="14" name="TextBox 14"/>
          <p:cNvSpPr txBox="1"/>
          <p:nvPr/>
        </p:nvSpPr>
        <p:spPr>
          <a:xfrm>
            <a:off x="830961" y="2713196"/>
            <a:ext cx="428201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D3-1 StackOverflowError の原因特定</a:t>
            </a:r>
          </a:p>
        </p:txBody>
      </p:sp>
      <p:sp>
        <p:nvSpPr>
          <p:cNvPr id="15" name="TextBox 15"/>
          <p:cNvSpPr txBox="1"/>
          <p:nvPr/>
        </p:nvSpPr>
        <p:spPr>
          <a:xfrm>
            <a:off x="10023253" y="271319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[35min]</a:t>
            </a:r>
          </a:p>
        </p:txBody>
      </p:sp>
      <p:sp>
        <p:nvSpPr>
          <p:cNvPr id="16" name="Rectangle 16"/>
          <p:cNvSpPr/>
          <p:nvPr/>
        </p:nvSpPr>
        <p:spPr>
          <a:xfrm>
            <a:off x="609600" y="2990850"/>
            <a:ext cx="10972800" cy="361950"/>
          </a:xfrm>
          <a:prstGeom prst="rect">
            <a:avLst/>
          </a:prstGeom>
          <a:solidFill>
            <a:srgbClr val="FFFFFF"/>
          </a:solidFill>
          <a:ln>
            <a:noFill/>
          </a:ln>
        </p:spPr>
      </p:sp>
      <p:sp>
        <p:nvSpPr>
          <p:cNvPr id="17" name="TextBox 17"/>
          <p:cNvSpPr txBox="1"/>
          <p:nvPr/>
        </p:nvSpPr>
        <p:spPr>
          <a:xfrm>
            <a:off x="830961" y="3075146"/>
            <a:ext cx="292817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D3-2 性能劣化ログの分析</a:t>
            </a:r>
          </a:p>
        </p:txBody>
      </p:sp>
      <p:sp>
        <p:nvSpPr>
          <p:cNvPr id="18" name="TextBox 18"/>
          <p:cNvSpPr txBox="1"/>
          <p:nvPr/>
        </p:nvSpPr>
        <p:spPr>
          <a:xfrm>
            <a:off x="10023253" y="307514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[35min]</a:t>
            </a:r>
          </a:p>
        </p:txBody>
      </p:sp>
      <p:sp>
        <p:nvSpPr>
          <p:cNvPr id="19" name="Rectangle 19"/>
          <p:cNvSpPr/>
          <p:nvPr/>
        </p:nvSpPr>
        <p:spPr>
          <a:xfrm>
            <a:off x="609600" y="3352800"/>
            <a:ext cx="10972800" cy="361950"/>
          </a:xfrm>
          <a:prstGeom prst="rect">
            <a:avLst/>
          </a:prstGeom>
          <a:solidFill>
            <a:srgbClr val="F3F3F3"/>
          </a:solidFill>
          <a:ln>
            <a:noFill/>
          </a:ln>
        </p:spPr>
      </p:sp>
      <p:sp>
        <p:nvSpPr>
          <p:cNvPr id="20" name="TextBox 20"/>
          <p:cNvSpPr txBox="1"/>
          <p:nvPr/>
        </p:nvSpPr>
        <p:spPr>
          <a:xfrm>
            <a:off x="830961" y="34370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休憩</a:t>
            </a:r>
          </a:p>
        </p:txBody>
      </p:sp>
      <p:sp>
        <p:nvSpPr>
          <p:cNvPr id="21" name="TextBox 21"/>
          <p:cNvSpPr txBox="1"/>
          <p:nvPr/>
        </p:nvSpPr>
        <p:spPr>
          <a:xfrm>
            <a:off x="10023253" y="343709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[10min]</a:t>
            </a:r>
          </a:p>
        </p:txBody>
      </p:sp>
      <p:sp>
        <p:nvSpPr>
          <p:cNvPr id="22" name="Rectangle 22"/>
          <p:cNvSpPr/>
          <p:nvPr/>
        </p:nvSpPr>
        <p:spPr>
          <a:xfrm>
            <a:off x="609600" y="3714750"/>
            <a:ext cx="10972800" cy="361950"/>
          </a:xfrm>
          <a:prstGeom prst="rect">
            <a:avLst/>
          </a:prstGeom>
          <a:solidFill>
            <a:srgbClr val="FFFFFF"/>
          </a:solidFill>
          <a:ln>
            <a:noFill/>
          </a:ln>
        </p:spPr>
      </p:sp>
      <p:sp>
        <p:nvSpPr>
          <p:cNvPr id="23" name="TextBox 23"/>
          <p:cNvSpPr txBox="1"/>
          <p:nvPr/>
        </p:nvSpPr>
        <p:spPr>
          <a:xfrm>
            <a:off x="830961" y="3799046"/>
            <a:ext cx="419500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D3-3 ヘルスチェックと処理時間ログ</a:t>
            </a:r>
          </a:p>
        </p:txBody>
      </p:sp>
      <p:sp>
        <p:nvSpPr>
          <p:cNvPr id="24" name="TextBox 24"/>
          <p:cNvSpPr txBox="1"/>
          <p:nvPr/>
        </p:nvSpPr>
        <p:spPr>
          <a:xfrm>
            <a:off x="10023253" y="379904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[30min]</a:t>
            </a:r>
          </a:p>
        </p:txBody>
      </p:sp>
      <p:sp>
        <p:nvSpPr>
          <p:cNvPr id="25" name="Rectangle 25"/>
          <p:cNvSpPr/>
          <p:nvPr/>
        </p:nvSpPr>
        <p:spPr>
          <a:xfrm>
            <a:off x="609600" y="4076700"/>
            <a:ext cx="10972800" cy="361950"/>
          </a:xfrm>
          <a:prstGeom prst="rect">
            <a:avLst/>
          </a:prstGeom>
          <a:solidFill>
            <a:srgbClr val="F7F9FA"/>
          </a:solidFill>
          <a:ln>
            <a:noFill/>
          </a:ln>
        </p:spPr>
      </p:sp>
      <p:sp>
        <p:nvSpPr>
          <p:cNvPr id="26" name="TextBox 26"/>
          <p:cNvSpPr txBox="1"/>
          <p:nvPr/>
        </p:nvSpPr>
        <p:spPr>
          <a:xfrm>
            <a:off x="830961" y="4160996"/>
            <a:ext cx="419500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D3-4 セキュリティと規約のレビュー</a:t>
            </a:r>
          </a:p>
        </p:txBody>
      </p:sp>
      <p:sp>
        <p:nvSpPr>
          <p:cNvPr id="27" name="TextBox 27"/>
          <p:cNvSpPr txBox="1"/>
          <p:nvPr/>
        </p:nvSpPr>
        <p:spPr>
          <a:xfrm>
            <a:off x="10023253" y="416099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[20min]</a:t>
            </a:r>
          </a:p>
        </p:txBody>
      </p:sp>
      <p:sp>
        <p:nvSpPr>
          <p:cNvPr id="28" name="Rectangle 28"/>
          <p:cNvSpPr/>
          <p:nvPr/>
        </p:nvSpPr>
        <p:spPr>
          <a:xfrm>
            <a:off x="609600" y="4438650"/>
            <a:ext cx="10972800" cy="361950"/>
          </a:xfrm>
          <a:prstGeom prst="rect">
            <a:avLst/>
          </a:prstGeom>
          <a:solidFill>
            <a:srgbClr val="FFFFFF"/>
          </a:solidFill>
          <a:ln>
            <a:noFill/>
          </a:ln>
        </p:spPr>
      </p:sp>
      <p:sp>
        <p:nvSpPr>
          <p:cNvPr id="29" name="TextBox 29"/>
          <p:cNvSpPr txBox="1"/>
          <p:nvPr/>
        </p:nvSpPr>
        <p:spPr>
          <a:xfrm>
            <a:off x="830961" y="4522946"/>
            <a:ext cx="72028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発展枠</a:t>
            </a:r>
          </a:p>
        </p:txBody>
      </p:sp>
      <p:sp>
        <p:nvSpPr>
          <p:cNvPr id="30" name="TextBox 30"/>
          <p:cNvSpPr txBox="1"/>
          <p:nvPr/>
        </p:nvSpPr>
        <p:spPr>
          <a:xfrm>
            <a:off x="10023253" y="452294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[10min]</a:t>
            </a:r>
          </a:p>
        </p:txBody>
      </p:sp>
      <p:sp>
        <p:nvSpPr>
          <p:cNvPr id="31" name="Rectangle 31"/>
          <p:cNvSpPr/>
          <p:nvPr/>
        </p:nvSpPr>
        <p:spPr>
          <a:xfrm>
            <a:off x="609600" y="4800600"/>
            <a:ext cx="10972800" cy="361950"/>
          </a:xfrm>
          <a:prstGeom prst="rect">
            <a:avLst/>
          </a:prstGeom>
          <a:solidFill>
            <a:srgbClr val="F7F9FA"/>
          </a:solidFill>
          <a:ln>
            <a:noFill/>
          </a:ln>
        </p:spPr>
      </p:sp>
      <p:sp>
        <p:nvSpPr>
          <p:cNvPr id="32" name="TextBox 32"/>
          <p:cNvSpPr txBox="1"/>
          <p:nvPr/>
        </p:nvSpPr>
        <p:spPr>
          <a:xfrm>
            <a:off x="830961" y="4884896"/>
            <a:ext cx="72028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まとめ</a:t>
            </a:r>
          </a:p>
        </p:txBody>
      </p:sp>
      <p:sp>
        <p:nvSpPr>
          <p:cNvPr id="33" name="TextBox 33"/>
          <p:cNvSpPr txBox="1"/>
          <p:nvPr/>
        </p:nvSpPr>
        <p:spPr>
          <a:xfrm>
            <a:off x="10023253" y="488489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[15min]</a:t>
            </a:r>
          </a:p>
        </p:txBody>
      </p:sp>
      <p:sp>
        <p:nvSpPr>
          <p:cNvPr id="34" name="Rectangle 34"/>
          <p:cNvSpPr/>
          <p:nvPr/>
        </p:nvSpPr>
        <p:spPr>
          <a:xfrm>
            <a:off x="609600" y="5162550"/>
            <a:ext cx="10972800" cy="361950"/>
          </a:xfrm>
          <a:prstGeom prst="rect">
            <a:avLst/>
          </a:prstGeom>
          <a:solidFill>
            <a:srgbClr val="FFFFFF"/>
          </a:solidFill>
          <a:ln>
            <a:noFill/>
          </a:ln>
        </p:spPr>
      </p:sp>
      <p:sp>
        <p:nvSpPr>
          <p:cNvPr id="35" name="TextBox 35"/>
          <p:cNvSpPr txBox="1"/>
          <p:nvPr/>
        </p:nvSpPr>
        <p:spPr>
          <a:xfrm>
            <a:off x="830961" y="5246846"/>
            <a:ext cx="23671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質疑応答・アンケート</a:t>
            </a:r>
          </a:p>
        </p:txBody>
      </p:sp>
      <p:sp>
        <p:nvSpPr>
          <p:cNvPr id="36" name="TextBox 36"/>
          <p:cNvSpPr txBox="1"/>
          <p:nvPr/>
        </p:nvSpPr>
        <p:spPr>
          <a:xfrm>
            <a:off x="10023253" y="5246846"/>
            <a:ext cx="908495"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[15min]</a:t>
            </a:r>
          </a:p>
        </p:txBody>
      </p:sp>
      <p:sp>
        <p:nvSpPr>
          <p:cNvPr id="37" name="Rectangle 37"/>
          <p:cNvSpPr/>
          <p:nvPr/>
        </p:nvSpPr>
        <p:spPr>
          <a:xfrm>
            <a:off x="609600" y="5524500"/>
            <a:ext cx="10972800" cy="361950"/>
          </a:xfrm>
          <a:prstGeom prst="rect">
            <a:avLst/>
          </a:prstGeom>
          <a:solidFill>
            <a:srgbClr val="EAF6F8"/>
          </a:solidFill>
          <a:ln>
            <a:noFill/>
          </a:ln>
        </p:spPr>
      </p:sp>
      <p:sp>
        <p:nvSpPr>
          <p:cNvPr id="38" name="TextBox 38"/>
          <p:cNvSpPr txBox="1"/>
          <p:nvPr/>
        </p:nvSpPr>
        <p:spPr>
          <a:xfrm>
            <a:off x="830961" y="560879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合計</a:t>
            </a:r>
          </a:p>
        </p:txBody>
      </p:sp>
      <p:sp>
        <p:nvSpPr>
          <p:cNvPr id="39" name="TextBox 39"/>
          <p:cNvSpPr txBox="1"/>
          <p:nvPr/>
        </p:nvSpPr>
        <p:spPr>
          <a:xfrm>
            <a:off x="9932969" y="5608796"/>
            <a:ext cx="1089062"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[180min]</a:t>
            </a:r>
          </a:p>
        </p:txBody>
      </p:sp>
      <p:sp>
        <p:nvSpPr>
          <p:cNvPr id="40" name="Line 40"/>
          <p:cNvSpPr/>
          <p:nvPr/>
        </p:nvSpPr>
        <p:spPr>
          <a:xfrm>
            <a:off x="9372600" y="1866900"/>
            <a:ext cx="9525" cy="4019550"/>
          </a:xfrm>
          <a:custGeom>
            <a:avLst/>
            <a:gdLst/>
            <a:ahLst/>
            <a:cxnLst/>
            <a:rect l="l" t="t" r="r" b="b"/>
            <a:pathLst>
              <a:path w="9525" h="4019550">
                <a:moveTo>
                  <a:pt x="0" y="0"/>
                </a:moveTo>
                <a:lnTo>
                  <a:pt x="0" y="4019550"/>
                </a:lnTo>
              </a:path>
            </a:pathLst>
          </a:custGeom>
          <a:noFill/>
          <a:ln w="9525">
            <a:solidFill>
              <a:srgbClr val="E3E7EA"/>
            </a:solidFill>
          </a:ln>
        </p:spPr>
      </p:sp>
      <p:sp>
        <p:nvSpPr>
          <p:cNvPr id="41" name="TextBox 41"/>
          <p:cNvSpPr txBox="1"/>
          <p:nvPr/>
        </p:nvSpPr>
        <p:spPr>
          <a:xfrm>
            <a:off x="601599" y="6116479"/>
            <a:ext cx="885710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全員が終わってから次へ進みます。演習の途中で止まってもかまいません。</a:t>
            </a:r>
          </a:p>
        </p:txBody>
      </p:sp>
      <p:pic>
        <p:nvPicPr>
          <p:cNvPr id="42" name="Image 42"/>
          <p:cNvPicPr>
            <a:picLocks noChangeAspect="1"/>
          </p:cNvPicPr>
          <p:nvPr/>
        </p:nvPicPr>
        <p:blipFill>
          <a:blip r:embed="rId2"/>
          <a:stretch>
            <a:fillRect/>
          </a:stretch>
        </p:blipFill>
        <p:spPr>
          <a:xfrm>
            <a:off x="232894" y="6486525"/>
            <a:ext cx="734363" cy="190500"/>
          </a:xfrm>
          <a:prstGeom prst="rect">
            <a:avLst/>
          </a:prstGeom>
        </p:spPr>
      </p:pic>
      <p:sp>
        <p:nvSpPr>
          <p:cNvPr id="43" name="TextBox 4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4" name="TextBox 4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a:t>
            </a:r>
          </a:p>
        </p:txBody>
      </p:sp>
    </p:spTree>
  </p:cSld>
  <p:clrMapOvr>
    <a:masterClrMapping/>
  </p:clrMapOvr>
  <p:transition xmlns:p14="http://schemas.microsoft.com/office/powerpoint/2010/main" p14:dur="4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7352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D3-4 の答え合わせ</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466374"/>
            <a:ext cx="822007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3種類に仕分けてから、</a:t>
            </a:r>
            <a:r>
              <a:rPr lang="zh-CN" sz="2480" b="1" dirty="0">
                <a:solidFill>
                  <a:srgbClr val="264DBF"/>
                </a:solidFill>
                <a:latin typeface="Zen Kaku Gothic New"/>
                <a:ea typeface="Zen Kaku Gothic New"/>
                <a:cs typeface="Zen Kaku Gothic New"/>
              </a:rPr>
              <a:t>直す1件を選ぶ</a:t>
            </a:r>
            <a:r>
              <a:rPr lang="zh-CN" sz="2480" b="1" dirty="0">
                <a:solidFill>
                  <a:srgbClr val="000000"/>
                </a:solidFill>
                <a:latin typeface="Zen Kaku Gothic New"/>
                <a:ea typeface="Zen Kaku Gothic New"/>
                <a:cs typeface="Zen Kaku Gothic New"/>
              </a:rPr>
              <a:t>順番</a:t>
            </a:r>
          </a:p>
        </p:txBody>
      </p:sp>
      <p:sp>
        <p:nvSpPr>
          <p:cNvPr id="9" name="Rectangle 9"/>
          <p:cNvSpPr/>
          <p:nvPr/>
        </p:nvSpPr>
        <p:spPr>
          <a:xfrm>
            <a:off x="609600" y="2114550"/>
            <a:ext cx="3505200" cy="914400"/>
          </a:xfrm>
          <a:prstGeom prst="roundRect">
            <a:avLst>
              <a:gd name="adj" fmla="val 8333"/>
            </a:avLst>
          </a:prstGeom>
          <a:solidFill>
            <a:srgbClr val="F7F9FA"/>
          </a:solidFill>
          <a:ln>
            <a:noFill/>
          </a:ln>
        </p:spPr>
      </p:sp>
      <p:sp>
        <p:nvSpPr>
          <p:cNvPr id="10" name="Rectangle 10"/>
          <p:cNvSpPr/>
          <p:nvPr/>
        </p:nvSpPr>
        <p:spPr>
          <a:xfrm>
            <a:off x="609600" y="2114550"/>
            <a:ext cx="3505200" cy="57150"/>
          </a:xfrm>
          <a:prstGeom prst="roundRect">
            <a:avLst>
              <a:gd name="adj" fmla="val 50000"/>
            </a:avLst>
          </a:prstGeom>
          <a:solidFill>
            <a:srgbClr val="999999"/>
          </a:solidFill>
          <a:ln>
            <a:noFill/>
          </a:ln>
        </p:spPr>
      </p:sp>
      <p:sp>
        <p:nvSpPr>
          <p:cNvPr id="11" name="TextBox 11"/>
          <p:cNvSpPr txBox="1"/>
          <p:nvPr/>
        </p:nvSpPr>
        <p:spPr>
          <a:xfrm>
            <a:off x="830580" y="23717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自分だけが見つけた</a:t>
            </a:r>
          </a:p>
        </p:txBody>
      </p:sp>
      <p:sp>
        <p:nvSpPr>
          <p:cNvPr id="12" name="TextBox 12"/>
          <p:cNvSpPr txBox="1"/>
          <p:nvPr/>
        </p:nvSpPr>
        <p:spPr>
          <a:xfrm>
            <a:off x="830961" y="26846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チェックリストを根拠に足す</a:t>
            </a:r>
          </a:p>
        </p:txBody>
      </p:sp>
      <p:sp>
        <p:nvSpPr>
          <p:cNvPr id="13" name="Rectangle 13"/>
          <p:cNvSpPr/>
          <p:nvPr/>
        </p:nvSpPr>
        <p:spPr>
          <a:xfrm>
            <a:off x="4343400" y="2114550"/>
            <a:ext cx="3505200" cy="914400"/>
          </a:xfrm>
          <a:prstGeom prst="roundRect">
            <a:avLst>
              <a:gd name="adj" fmla="val 8333"/>
            </a:avLst>
          </a:prstGeom>
          <a:solidFill>
            <a:srgbClr val="F7F9FA"/>
          </a:solidFill>
          <a:ln>
            <a:noFill/>
          </a:ln>
        </p:spPr>
      </p:sp>
      <p:sp>
        <p:nvSpPr>
          <p:cNvPr id="14" name="Rectangle 14"/>
          <p:cNvSpPr/>
          <p:nvPr/>
        </p:nvSpPr>
        <p:spPr>
          <a:xfrm>
            <a:off x="4343400" y="2114550"/>
            <a:ext cx="3505200" cy="57150"/>
          </a:xfrm>
          <a:prstGeom prst="roundRect">
            <a:avLst>
              <a:gd name="adj" fmla="val 50000"/>
            </a:avLst>
          </a:prstGeom>
          <a:solidFill>
            <a:srgbClr val="999999"/>
          </a:solidFill>
          <a:ln>
            <a:noFill/>
          </a:ln>
        </p:spPr>
      </p:sp>
      <p:sp>
        <p:nvSpPr>
          <p:cNvPr id="15" name="TextBox 15"/>
          <p:cNvSpPr txBox="1"/>
          <p:nvPr/>
        </p:nvSpPr>
        <p:spPr>
          <a:xfrm>
            <a:off x="4564380" y="2371725"/>
            <a:ext cx="201749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AI だけが挙げた</a:t>
            </a:r>
          </a:p>
        </p:txBody>
      </p:sp>
      <p:sp>
        <p:nvSpPr>
          <p:cNvPr id="16" name="TextBox 16"/>
          <p:cNvSpPr txBox="1"/>
          <p:nvPr/>
        </p:nvSpPr>
        <p:spPr>
          <a:xfrm>
            <a:off x="4564761" y="26846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実コードで裏づけて判断する</a:t>
            </a:r>
          </a:p>
        </p:txBody>
      </p:sp>
      <p:sp>
        <p:nvSpPr>
          <p:cNvPr id="17" name="Rectangle 17"/>
          <p:cNvSpPr/>
          <p:nvPr/>
        </p:nvSpPr>
        <p:spPr>
          <a:xfrm>
            <a:off x="8077200" y="2114550"/>
            <a:ext cx="3505200" cy="914400"/>
          </a:xfrm>
          <a:prstGeom prst="roundRect">
            <a:avLst>
              <a:gd name="adj" fmla="val 8333"/>
            </a:avLst>
          </a:prstGeom>
          <a:solidFill>
            <a:srgbClr val="EEF6F7"/>
          </a:solidFill>
          <a:ln>
            <a:noFill/>
          </a:ln>
        </p:spPr>
      </p:sp>
      <p:sp>
        <p:nvSpPr>
          <p:cNvPr id="18" name="Rectangle 18"/>
          <p:cNvSpPr/>
          <p:nvPr/>
        </p:nvSpPr>
        <p:spPr>
          <a:xfrm>
            <a:off x="8077200" y="2114550"/>
            <a:ext cx="3505200" cy="57150"/>
          </a:xfrm>
          <a:prstGeom prst="roundRect">
            <a:avLst>
              <a:gd name="adj" fmla="val 50000"/>
            </a:avLst>
          </a:prstGeom>
          <a:solidFill>
            <a:srgbClr val="47BCC6"/>
          </a:solidFill>
          <a:ln>
            <a:noFill/>
          </a:ln>
        </p:spPr>
      </p:sp>
      <p:sp>
        <p:nvSpPr>
          <p:cNvPr id="19" name="TextBox 19"/>
          <p:cNvSpPr txBox="1"/>
          <p:nvPr/>
        </p:nvSpPr>
        <p:spPr>
          <a:xfrm>
            <a:off x="8298180" y="23717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両方が挙げた</a:t>
            </a:r>
          </a:p>
        </p:txBody>
      </p:sp>
      <p:sp>
        <p:nvSpPr>
          <p:cNvPr id="20" name="TextBox 20"/>
          <p:cNvSpPr txBox="1"/>
          <p:nvPr/>
        </p:nvSpPr>
        <p:spPr>
          <a:xfrm>
            <a:off x="8298561" y="2684621"/>
            <a:ext cx="2496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優先して直す1件にする</a:t>
            </a:r>
          </a:p>
        </p:txBody>
      </p:sp>
      <p:sp>
        <p:nvSpPr>
          <p:cNvPr id="21" name="Rectangle 21"/>
          <p:cNvSpPr/>
          <p:nvPr/>
        </p:nvSpPr>
        <p:spPr>
          <a:xfrm>
            <a:off x="609600" y="3238500"/>
            <a:ext cx="5334000" cy="2476500"/>
          </a:xfrm>
          <a:prstGeom prst="roundRect">
            <a:avLst>
              <a:gd name="adj" fmla="val 3077"/>
            </a:avLst>
          </a:prstGeom>
          <a:solidFill>
            <a:srgbClr val="F2F4F8"/>
          </a:solidFill>
          <a:ln w="14288">
            <a:solidFill>
              <a:srgbClr val="9AA0B4"/>
            </a:solidFill>
            <a:custDash>
              <a:ds d="400000" sp="266666"/>
            </a:custDash>
          </a:ln>
        </p:spPr>
      </p:sp>
      <p:sp>
        <p:nvSpPr>
          <p:cNvPr id="22" name="TextBox 22"/>
          <p:cNvSpPr txBox="1"/>
          <p:nvPr/>
        </p:nvSpPr>
        <p:spPr>
          <a:xfrm>
            <a:off x="1422511" y="3865721"/>
            <a:ext cx="3708178" cy="113595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/review の出力画面</a:t>
            </a:r>
          </a:p>
          <a:p>
            <a:pPr algn="ctr">
              <a:lnSpc>
                <a:spcPts val="2250"/>
              </a:lnSpc>
            </a:pPr>
            <a:r>
              <a:rPr lang="zh-CN" sz="1420" dirty="0">
                <a:solidFill>
                  <a:srgbClr val="5B6472"/>
                </a:solidFill>
                <a:latin typeface="Zen Kaku Gothic New"/>
                <a:ea typeface="Zen Kaku Gothic New"/>
                <a:cs typeface="Zen Kaku Gothic New"/>
              </a:rPr>
              <a:t>Critical・Warning・Info の分類が</a:t>
            </a:r>
          </a:p>
          <a:p>
            <a:pPr algn="ctr">
              <a:lnSpc>
                <a:spcPts val="2250"/>
              </a:lnSpc>
            </a:pPr>
            <a:r>
              <a:rPr lang="zh-CN" sz="1420" dirty="0">
                <a:solidFill>
                  <a:srgbClr val="5B6472"/>
                </a:solidFill>
                <a:latin typeface="Zen Kaku Gothic New"/>
                <a:ea typeface="Zen Kaku Gothic New"/>
                <a:cs typeface="Zen Kaku Gothic New"/>
              </a:rPr>
              <a:t>写る位置で撮る</a:t>
            </a:r>
          </a:p>
        </p:txBody>
      </p:sp>
      <p:sp>
        <p:nvSpPr>
          <p:cNvPr id="23" name="Ellipse 23"/>
          <p:cNvSpPr/>
          <p:nvPr/>
        </p:nvSpPr>
        <p:spPr>
          <a:xfrm>
            <a:off x="6248400" y="3390900"/>
            <a:ext cx="190500" cy="190500"/>
          </a:xfrm>
          <a:prstGeom prst="ellipse">
            <a:avLst/>
          </a:prstGeom>
          <a:solidFill>
            <a:srgbClr val="47BCC6"/>
          </a:solidFill>
          <a:ln>
            <a:noFill/>
          </a:ln>
        </p:spPr>
      </p:sp>
      <p:sp>
        <p:nvSpPr>
          <p:cNvPr id="24" name="TextBox 24"/>
          <p:cNvSpPr txBox="1"/>
          <p:nvPr/>
        </p:nvSpPr>
        <p:spPr>
          <a:xfrm>
            <a:off x="6583680" y="3381375"/>
            <a:ext cx="275858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3段階に分類されている</a:t>
            </a:r>
          </a:p>
        </p:txBody>
      </p:sp>
      <p:sp>
        <p:nvSpPr>
          <p:cNvPr id="25" name="TextBox 25"/>
          <p:cNvSpPr txBox="1"/>
          <p:nvPr/>
        </p:nvSpPr>
        <p:spPr>
          <a:xfrm>
            <a:off x="6584061" y="3656171"/>
            <a:ext cx="44674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Critical・Warning・Info が付いています</a:t>
            </a:r>
          </a:p>
        </p:txBody>
      </p:sp>
      <p:sp>
        <p:nvSpPr>
          <p:cNvPr id="26" name="Ellipse 26"/>
          <p:cNvSpPr/>
          <p:nvPr/>
        </p:nvSpPr>
        <p:spPr>
          <a:xfrm>
            <a:off x="6248400" y="4000500"/>
            <a:ext cx="190500" cy="190500"/>
          </a:xfrm>
          <a:prstGeom prst="ellipse">
            <a:avLst/>
          </a:prstGeom>
          <a:solidFill>
            <a:srgbClr val="47BCC6"/>
          </a:solidFill>
          <a:ln>
            <a:noFill/>
          </a:ln>
        </p:spPr>
      </p:sp>
      <p:sp>
        <p:nvSpPr>
          <p:cNvPr id="27" name="TextBox 27"/>
          <p:cNvSpPr txBox="1"/>
          <p:nvPr/>
        </p:nvSpPr>
        <p:spPr>
          <a:xfrm>
            <a:off x="6583680" y="3990975"/>
            <a:ext cx="301861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指摘に3点がそろっている</a:t>
            </a:r>
          </a:p>
        </p:txBody>
      </p:sp>
      <p:sp>
        <p:nvSpPr>
          <p:cNvPr id="28" name="TextBox 28"/>
          <p:cNvSpPr txBox="1"/>
          <p:nvPr/>
        </p:nvSpPr>
        <p:spPr>
          <a:xfrm>
            <a:off x="6584061" y="426577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該当箇所・理由・修正方針が書かれています</a:t>
            </a:r>
          </a:p>
        </p:txBody>
      </p:sp>
      <p:sp>
        <p:nvSpPr>
          <p:cNvPr id="29" name="Ellipse 29"/>
          <p:cNvSpPr/>
          <p:nvPr/>
        </p:nvSpPr>
        <p:spPr>
          <a:xfrm>
            <a:off x="6248400" y="4610100"/>
            <a:ext cx="190500" cy="190500"/>
          </a:xfrm>
          <a:prstGeom prst="ellipse">
            <a:avLst/>
          </a:prstGeom>
          <a:solidFill>
            <a:srgbClr val="47BCC6"/>
          </a:solidFill>
          <a:ln>
            <a:noFill/>
          </a:ln>
        </p:spPr>
      </p:sp>
      <p:sp>
        <p:nvSpPr>
          <p:cNvPr id="30" name="TextBox 30"/>
          <p:cNvSpPr txBox="1"/>
          <p:nvPr/>
        </p:nvSpPr>
        <p:spPr>
          <a:xfrm>
            <a:off x="6583680" y="4600575"/>
            <a:ext cx="357168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CORS の全許可を拾えている</a:t>
            </a:r>
          </a:p>
        </p:txBody>
      </p:sp>
      <p:sp>
        <p:nvSpPr>
          <p:cNvPr id="31" name="TextBox 31"/>
          <p:cNvSpPr txBox="1"/>
          <p:nvPr/>
        </p:nvSpPr>
        <p:spPr>
          <a:xfrm>
            <a:off x="6584061" y="487537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チェック項目に紐づけられます</a:t>
            </a:r>
          </a:p>
        </p:txBody>
      </p:sp>
      <p:sp>
        <p:nvSpPr>
          <p:cNvPr id="32" name="Ellipse 32"/>
          <p:cNvSpPr/>
          <p:nvPr/>
        </p:nvSpPr>
        <p:spPr>
          <a:xfrm>
            <a:off x="6248400" y="5219700"/>
            <a:ext cx="190500" cy="190500"/>
          </a:xfrm>
          <a:prstGeom prst="ellipse">
            <a:avLst/>
          </a:prstGeom>
          <a:solidFill>
            <a:srgbClr val="47BCC6"/>
          </a:solidFill>
          <a:ln>
            <a:noFill/>
          </a:ln>
        </p:spPr>
      </p:sp>
      <p:sp>
        <p:nvSpPr>
          <p:cNvPr id="33" name="TextBox 33"/>
          <p:cNvSpPr txBox="1"/>
          <p:nvPr/>
        </p:nvSpPr>
        <p:spPr>
          <a:xfrm>
            <a:off x="6583680" y="5210175"/>
            <a:ext cx="249855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紐づいた1件を直した</a:t>
            </a:r>
          </a:p>
        </p:txBody>
      </p:sp>
      <p:sp>
        <p:nvSpPr>
          <p:cNvPr id="34" name="TextBox 34"/>
          <p:cNvSpPr txBox="1"/>
          <p:nvPr/>
        </p:nvSpPr>
        <p:spPr>
          <a:xfrm>
            <a:off x="6584061" y="54849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直した理由を自分の言葉で言えます</a:t>
            </a:r>
          </a:p>
        </p:txBody>
      </p:sp>
      <p:sp>
        <p:nvSpPr>
          <p:cNvPr id="35" name="Rectangle 35"/>
          <p:cNvSpPr/>
          <p:nvPr/>
        </p:nvSpPr>
        <p:spPr>
          <a:xfrm>
            <a:off x="609600" y="5867400"/>
            <a:ext cx="10972800" cy="571500"/>
          </a:xfrm>
          <a:prstGeom prst="roundRect">
            <a:avLst>
              <a:gd name="adj" fmla="val 13333"/>
            </a:avLst>
          </a:prstGeom>
          <a:solidFill>
            <a:srgbClr val="EEF6F7"/>
          </a:solidFill>
          <a:ln>
            <a:noFill/>
          </a:ln>
        </p:spPr>
      </p:sp>
      <p:sp>
        <p:nvSpPr>
          <p:cNvPr id="36" name="Rectangle 36"/>
          <p:cNvSpPr/>
          <p:nvPr/>
        </p:nvSpPr>
        <p:spPr>
          <a:xfrm>
            <a:off x="609600" y="5867400"/>
            <a:ext cx="57150" cy="571500"/>
          </a:xfrm>
          <a:prstGeom prst="roundRect">
            <a:avLst>
              <a:gd name="adj" fmla="val 50000"/>
            </a:avLst>
          </a:prstGeom>
          <a:solidFill>
            <a:srgbClr val="47BCC6"/>
          </a:solidFill>
          <a:ln>
            <a:noFill/>
          </a:ln>
        </p:spPr>
      </p:sp>
      <p:sp>
        <p:nvSpPr>
          <p:cNvPr id="37" name="TextBox 37"/>
          <p:cNvSpPr txBox="1"/>
          <p:nvPr/>
        </p:nvSpPr>
        <p:spPr>
          <a:xfrm>
            <a:off x="830961" y="6056471"/>
            <a:ext cx="824884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直したあとに同じ依頼を投げ直すと、その指摘が消えるかを確かめられます。</a:t>
            </a:r>
          </a:p>
        </p:txBody>
      </p:sp>
      <p:pic>
        <p:nvPicPr>
          <p:cNvPr id="38" name="Image 38"/>
          <p:cNvPicPr>
            <a:picLocks noChangeAspect="1"/>
          </p:cNvPicPr>
          <p:nvPr/>
        </p:nvPicPr>
        <p:blipFill>
          <a:blip r:embed="rId2"/>
          <a:stretch>
            <a:fillRect/>
          </a:stretch>
        </p:blipFill>
        <p:spPr>
          <a:xfrm>
            <a:off x="232894" y="6486525"/>
            <a:ext cx="734363" cy="190500"/>
          </a:xfrm>
          <a:prstGeom prst="rect">
            <a:avLst/>
          </a:prstGeom>
        </p:spPr>
      </p:pic>
      <p:sp>
        <p:nvSpPr>
          <p:cNvPr id="39" name="TextBox 39"/>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0" name="TextBox 40"/>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50</a:t>
            </a:r>
          </a:p>
        </p:txBody>
      </p:sp>
    </p:spTree>
  </p:cSld>
  <p:clrMapOvr>
    <a:masterClrMapping/>
  </p:clrMapOvr>
  <p:transition xmlns:p14="http://schemas.microsoft.com/office/powerpoint/2010/main" p14:dur="4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発展枠の3本</a:t>
            </a:r>
          </a:p>
        </p:txBody>
      </p:sp>
      <p:sp>
        <p:nvSpPr>
          <p:cNvPr id="7" name="TextBox 7"/>
          <p:cNvSpPr txBox="1"/>
          <p:nvPr/>
        </p:nvSpPr>
        <p:spPr>
          <a:xfrm>
            <a:off x="10310241" y="698182"/>
            <a:ext cx="1051941" cy="322707"/>
          </a:xfrm>
          <a:prstGeom prst="rect">
            <a:avLst/>
          </a:prstGeom>
          <a:noFill/>
          <a:ln>
            <a:noFill/>
          </a:ln>
        </p:spPr>
        <p:txBody>
          <a:bodyPr wrap="none" lIns="0" tIns="0" rIns="0" bIns="0" anchor="t" anchorCtr="0">
            <a:spAutoFit/>
          </a:bodyPr>
          <a:lstStyle/>
          <a:p>
            <a:pPr algn="r"/>
            <a:r>
              <a:rPr lang="en-US" sz="1650" dirty="0">
                <a:solidFill>
                  <a:srgbClr val="484848"/>
                </a:solidFill>
                <a:latin typeface="Zen Kaku Gothic New"/>
                <a:ea typeface="Zen Kaku Gothic New"/>
                <a:cs typeface="Zen Kaku Gothic New"/>
              </a:rPr>
              <a:t>[10min]</a:t>
            </a:r>
          </a:p>
        </p:txBody>
      </p:sp>
      <p:sp>
        <p:nvSpPr>
          <p:cNvPr id="8" name="Rectangle 8"/>
          <p:cNvSpPr/>
          <p:nvPr/>
        </p:nvSpPr>
        <p:spPr>
          <a:xfrm>
            <a:off x="2000250" y="1028700"/>
            <a:ext cx="9582150" cy="19050"/>
          </a:xfrm>
          <a:prstGeom prst="rect">
            <a:avLst/>
          </a:prstGeom>
          <a:solidFill>
            <a:srgbClr val="26A432"/>
          </a:solidFill>
          <a:ln>
            <a:noFill/>
          </a:ln>
        </p:spPr>
      </p:sp>
      <p:sp>
        <p:nvSpPr>
          <p:cNvPr id="9" name="TextBox 9"/>
          <p:cNvSpPr txBox="1"/>
          <p:nvPr/>
        </p:nvSpPr>
        <p:spPr>
          <a:xfrm>
            <a:off x="597027" y="14663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全員向けではなく、</a:t>
            </a:r>
            <a:r>
              <a:rPr lang="zh-CN" sz="2480" b="1" dirty="0">
                <a:solidFill>
                  <a:srgbClr val="264DBF"/>
                </a:solidFill>
                <a:latin typeface="Zen Kaku Gothic New"/>
                <a:ea typeface="Zen Kaku Gothic New"/>
                <a:cs typeface="Zen Kaku Gothic New"/>
              </a:rPr>
              <a:t>早く終わった方</a:t>
            </a:r>
            <a:r>
              <a:rPr lang="zh-CN" sz="2480" b="1" dirty="0">
                <a:solidFill>
                  <a:srgbClr val="000000"/>
                </a:solidFill>
                <a:latin typeface="Zen Kaku Gothic New"/>
                <a:ea typeface="Zen Kaku Gothic New"/>
                <a:cs typeface="Zen Kaku Gothic New"/>
              </a:rPr>
              <a:t>の吸収先</a:t>
            </a:r>
          </a:p>
        </p:txBody>
      </p:sp>
      <p:sp>
        <p:nvSpPr>
          <p:cNvPr id="10" name="Rectangle 10"/>
          <p:cNvSpPr/>
          <p:nvPr/>
        </p:nvSpPr>
        <p:spPr>
          <a:xfrm>
            <a:off x="609600" y="2114550"/>
            <a:ext cx="10972800" cy="419100"/>
          </a:xfrm>
          <a:prstGeom prst="rect">
            <a:avLst/>
          </a:prstGeom>
          <a:solidFill>
            <a:srgbClr val="0B2E33"/>
          </a:solidFill>
          <a:ln>
            <a:noFill/>
          </a:ln>
        </p:spPr>
      </p:sp>
      <p:sp>
        <p:nvSpPr>
          <p:cNvPr id="11" name="TextBox 11"/>
          <p:cNvSpPr txBox="1"/>
          <p:nvPr/>
        </p:nvSpPr>
        <p:spPr>
          <a:xfrm>
            <a:off x="830961" y="22369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番号</a:t>
            </a:r>
          </a:p>
        </p:txBody>
      </p:sp>
      <p:sp>
        <p:nvSpPr>
          <p:cNvPr id="12" name="TextBox 12"/>
          <p:cNvSpPr txBox="1"/>
          <p:nvPr/>
        </p:nvSpPr>
        <p:spPr>
          <a:xfrm>
            <a:off x="2164461" y="22369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3" name="TextBox 13"/>
          <p:cNvSpPr txBox="1"/>
          <p:nvPr/>
        </p:nvSpPr>
        <p:spPr>
          <a:xfrm>
            <a:off x="9365361" y="223694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後続への影響</a:t>
            </a:r>
          </a:p>
        </p:txBody>
      </p:sp>
      <p:sp>
        <p:nvSpPr>
          <p:cNvPr id="14" name="Rectangle 14"/>
          <p:cNvSpPr/>
          <p:nvPr/>
        </p:nvSpPr>
        <p:spPr>
          <a:xfrm>
            <a:off x="609600" y="2533650"/>
            <a:ext cx="10972800" cy="1104900"/>
          </a:xfrm>
          <a:prstGeom prst="rect">
            <a:avLst/>
          </a:prstGeom>
          <a:solidFill>
            <a:srgbClr val="FFFFFF"/>
          </a:solidFill>
          <a:ln>
            <a:noFill/>
          </a:ln>
        </p:spPr>
      </p:sp>
      <p:sp>
        <p:nvSpPr>
          <p:cNvPr id="15" name="TextBox 15"/>
          <p:cNvSpPr txBox="1"/>
          <p:nvPr/>
        </p:nvSpPr>
        <p:spPr>
          <a:xfrm>
            <a:off x="830199" y="2744629"/>
            <a:ext cx="82460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D3-2+</a:t>
            </a:r>
          </a:p>
        </p:txBody>
      </p:sp>
      <p:sp>
        <p:nvSpPr>
          <p:cNvPr id="16" name="TextBox 16"/>
          <p:cNvSpPr txBox="1"/>
          <p:nvPr/>
        </p:nvSpPr>
        <p:spPr>
          <a:xfrm>
            <a:off x="2163699" y="274462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キャンセル判定の抜けの修正</a:t>
            </a:r>
          </a:p>
        </p:txBody>
      </p:sp>
      <p:sp>
        <p:nvSpPr>
          <p:cNvPr id="17" name="TextBox 17"/>
          <p:cNvSpPr txBox="1"/>
          <p:nvPr/>
        </p:nvSpPr>
        <p:spPr>
          <a:xfrm>
            <a:off x="2164461" y="3065621"/>
            <a:ext cx="508449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配布状態で1件だけ赤いテストが残っています。</a:t>
            </a:r>
          </a:p>
          <a:p>
            <a:pPr algn="l">
              <a:lnSpc>
                <a:spcPts val="2100"/>
              </a:lnSpc>
            </a:pPr>
            <a:r>
              <a:rPr lang="zh-CN" sz="1420" dirty="0">
                <a:solidFill>
                  <a:srgbClr val="484848"/>
                </a:solidFill>
                <a:latin typeface="Zen Kaku Gothic New"/>
                <a:ea typeface="Zen Kaku Gothic New"/>
                <a:cs typeface="Zen Kaku Gothic New"/>
              </a:rPr>
              <a:t>赤を証拠として渡し、緑になるまで直します。</a:t>
            </a:r>
          </a:p>
        </p:txBody>
      </p:sp>
      <p:sp>
        <p:nvSpPr>
          <p:cNvPr id="18" name="TextBox 18"/>
          <p:cNvSpPr txBox="1"/>
          <p:nvPr/>
        </p:nvSpPr>
        <p:spPr>
          <a:xfrm>
            <a:off x="9365361" y="276082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影響なし</a:t>
            </a:r>
          </a:p>
        </p:txBody>
      </p:sp>
      <p:sp>
        <p:nvSpPr>
          <p:cNvPr id="19" name="Rectangle 19"/>
          <p:cNvSpPr/>
          <p:nvPr/>
        </p:nvSpPr>
        <p:spPr>
          <a:xfrm>
            <a:off x="609600" y="3638550"/>
            <a:ext cx="10972800" cy="1104900"/>
          </a:xfrm>
          <a:prstGeom prst="rect">
            <a:avLst/>
          </a:prstGeom>
          <a:solidFill>
            <a:srgbClr val="F7F9FA"/>
          </a:solidFill>
          <a:ln>
            <a:noFill/>
          </a:ln>
        </p:spPr>
      </p:sp>
      <p:sp>
        <p:nvSpPr>
          <p:cNvPr id="20" name="TextBox 20"/>
          <p:cNvSpPr txBox="1"/>
          <p:nvPr/>
        </p:nvSpPr>
        <p:spPr>
          <a:xfrm>
            <a:off x="830199" y="3849529"/>
            <a:ext cx="82460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D3-3+</a:t>
            </a:r>
          </a:p>
        </p:txBody>
      </p:sp>
      <p:sp>
        <p:nvSpPr>
          <p:cNvPr id="21" name="TextBox 21"/>
          <p:cNvSpPr txBox="1"/>
          <p:nvPr/>
        </p:nvSpPr>
        <p:spPr>
          <a:xfrm>
            <a:off x="2163699" y="3849529"/>
            <a:ext cx="388258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SQL 発行件数のしきい値監視</a:t>
            </a:r>
          </a:p>
        </p:txBody>
      </p:sp>
      <p:sp>
        <p:nvSpPr>
          <p:cNvPr id="22" name="TextBox 22"/>
          <p:cNvSpPr txBox="1"/>
          <p:nvPr/>
        </p:nvSpPr>
        <p:spPr>
          <a:xfrm>
            <a:off x="2164461" y="4170521"/>
            <a:ext cx="566089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1リクエストで出た SQL の本数を数え、しきい値を</a:t>
            </a:r>
          </a:p>
          <a:p>
            <a:pPr algn="l">
              <a:lnSpc>
                <a:spcPts val="2100"/>
              </a:lnSpc>
            </a:pPr>
            <a:r>
              <a:rPr lang="zh-CN" sz="1420" dirty="0">
                <a:solidFill>
                  <a:srgbClr val="484848"/>
                </a:solidFill>
                <a:latin typeface="Zen Kaku Gothic New"/>
                <a:ea typeface="Zen Kaku Gothic New"/>
                <a:cs typeface="Zen Kaku Gothic New"/>
              </a:rPr>
              <a:t>超えたら警告を出します。しきい値は定数にします。</a:t>
            </a:r>
          </a:p>
        </p:txBody>
      </p:sp>
      <p:sp>
        <p:nvSpPr>
          <p:cNvPr id="23" name="TextBox 23"/>
          <p:cNvSpPr txBox="1"/>
          <p:nvPr/>
        </p:nvSpPr>
        <p:spPr>
          <a:xfrm>
            <a:off x="9365361" y="386572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影響なし</a:t>
            </a:r>
          </a:p>
        </p:txBody>
      </p:sp>
      <p:sp>
        <p:nvSpPr>
          <p:cNvPr id="24" name="Rectangle 24"/>
          <p:cNvSpPr/>
          <p:nvPr/>
        </p:nvSpPr>
        <p:spPr>
          <a:xfrm>
            <a:off x="609600" y="4743450"/>
            <a:ext cx="10972800" cy="1104900"/>
          </a:xfrm>
          <a:prstGeom prst="rect">
            <a:avLst/>
          </a:prstGeom>
          <a:solidFill>
            <a:srgbClr val="FFFFFF"/>
          </a:solidFill>
          <a:ln>
            <a:noFill/>
          </a:ln>
        </p:spPr>
      </p:sp>
      <p:sp>
        <p:nvSpPr>
          <p:cNvPr id="25" name="TextBox 25"/>
          <p:cNvSpPr txBox="1"/>
          <p:nvPr/>
        </p:nvSpPr>
        <p:spPr>
          <a:xfrm>
            <a:off x="830199" y="4954429"/>
            <a:ext cx="82460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D3-4+</a:t>
            </a:r>
          </a:p>
        </p:txBody>
      </p:sp>
      <p:sp>
        <p:nvSpPr>
          <p:cNvPr id="26" name="TextBox 26"/>
          <p:cNvSpPr txBox="1"/>
          <p:nvPr/>
        </p:nvSpPr>
        <p:spPr>
          <a:xfrm>
            <a:off x="2163699" y="495442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規約ファイルの有無による出力差</a:t>
            </a:r>
          </a:p>
        </p:txBody>
      </p:sp>
      <p:sp>
        <p:nvSpPr>
          <p:cNvPr id="27" name="TextBox 27"/>
          <p:cNvSpPr txBox="1"/>
          <p:nvPr/>
        </p:nvSpPr>
        <p:spPr>
          <a:xfrm>
            <a:off x="2164461" y="5275421"/>
            <a:ext cx="495509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同じ依頼を規約ファイルのあり・なしで投げ、</a:t>
            </a:r>
          </a:p>
          <a:p>
            <a:pPr algn="l">
              <a:lnSpc>
                <a:spcPts val="2100"/>
              </a:lnSpc>
            </a:pPr>
            <a:r>
              <a:rPr lang="zh-CN" sz="1420" dirty="0">
                <a:solidFill>
                  <a:srgbClr val="484848"/>
                </a:solidFill>
                <a:latin typeface="Zen Kaku Gothic New"/>
                <a:ea typeface="Zen Kaku Gothic New"/>
                <a:cs typeface="Zen Kaku Gothic New"/>
              </a:rPr>
              <a:t>出てくるコードの差を確かめます。</a:t>
            </a:r>
          </a:p>
        </p:txBody>
      </p:sp>
      <p:sp>
        <p:nvSpPr>
          <p:cNvPr id="28" name="TextBox 28"/>
          <p:cNvSpPr txBox="1"/>
          <p:nvPr/>
        </p:nvSpPr>
        <p:spPr>
          <a:xfrm>
            <a:off x="9365361" y="497062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影響なし</a:t>
            </a:r>
          </a:p>
        </p:txBody>
      </p:sp>
      <p:sp>
        <p:nvSpPr>
          <p:cNvPr id="29" name="TextBox 29"/>
          <p:cNvSpPr txBox="1"/>
          <p:nvPr/>
        </p:nvSpPr>
        <p:spPr>
          <a:xfrm>
            <a:off x="9365361" y="5275421"/>
            <a:ext cx="213188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確認後に名前を戻す</a:t>
            </a:r>
          </a:p>
        </p:txBody>
      </p:sp>
      <p:sp>
        <p:nvSpPr>
          <p:cNvPr id="30" name="Line 30"/>
          <p:cNvSpPr/>
          <p:nvPr/>
        </p:nvSpPr>
        <p:spPr>
          <a:xfrm>
            <a:off x="609600" y="36385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1" name="Line 31"/>
          <p:cNvSpPr/>
          <p:nvPr/>
        </p:nvSpPr>
        <p:spPr>
          <a:xfrm>
            <a:off x="609600" y="4743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2" name="Line 32"/>
          <p:cNvSpPr/>
          <p:nvPr/>
        </p:nvSpPr>
        <p:spPr>
          <a:xfrm>
            <a:off x="2019300" y="2114550"/>
            <a:ext cx="9525" cy="3733800"/>
          </a:xfrm>
          <a:custGeom>
            <a:avLst/>
            <a:gdLst/>
            <a:ahLst/>
            <a:cxnLst/>
            <a:rect l="l" t="t" r="r" b="b"/>
            <a:pathLst>
              <a:path w="9525" h="3733800">
                <a:moveTo>
                  <a:pt x="0" y="0"/>
                </a:moveTo>
                <a:lnTo>
                  <a:pt x="0" y="3733800"/>
                </a:lnTo>
              </a:path>
            </a:pathLst>
          </a:custGeom>
          <a:noFill/>
          <a:ln w="9525">
            <a:solidFill>
              <a:srgbClr val="E3E7EA"/>
            </a:solidFill>
          </a:ln>
        </p:spPr>
      </p:sp>
      <p:sp>
        <p:nvSpPr>
          <p:cNvPr id="33" name="Line 33"/>
          <p:cNvSpPr/>
          <p:nvPr/>
        </p:nvSpPr>
        <p:spPr>
          <a:xfrm>
            <a:off x="9144000" y="2114550"/>
            <a:ext cx="9525" cy="3733800"/>
          </a:xfrm>
          <a:custGeom>
            <a:avLst/>
            <a:gdLst/>
            <a:ahLst/>
            <a:cxnLst/>
            <a:rect l="l" t="t" r="r" b="b"/>
            <a:pathLst>
              <a:path w="9525" h="3733800">
                <a:moveTo>
                  <a:pt x="0" y="0"/>
                </a:moveTo>
                <a:lnTo>
                  <a:pt x="0" y="3733800"/>
                </a:lnTo>
              </a:path>
            </a:pathLst>
          </a:custGeom>
          <a:noFill/>
          <a:ln w="9525">
            <a:solidFill>
              <a:srgbClr val="E3E7EA"/>
            </a:solidFill>
          </a:ln>
        </p:spPr>
      </p:sp>
      <p:sp>
        <p:nvSpPr>
          <p:cNvPr id="34" name="TextBox 34"/>
          <p:cNvSpPr txBox="1"/>
          <p:nvPr/>
        </p:nvSpPr>
        <p:spPr>
          <a:xfrm>
            <a:off x="601599" y="6040279"/>
            <a:ext cx="7959995"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3本とも独立しています。気になったものだけを選んで構いません。</a:t>
            </a:r>
          </a:p>
        </p:txBody>
      </p:sp>
      <p:pic>
        <p:nvPicPr>
          <p:cNvPr id="35" name="Image 35"/>
          <p:cNvPicPr>
            <a:picLocks noChangeAspect="1"/>
          </p:cNvPicPr>
          <p:nvPr/>
        </p:nvPicPr>
        <p:blipFill>
          <a:blip r:embed="rId2"/>
          <a:stretch>
            <a:fillRect/>
          </a:stretch>
        </p:blipFill>
        <p:spPr>
          <a:xfrm>
            <a:off x="232894" y="6486525"/>
            <a:ext cx="734363" cy="190500"/>
          </a:xfrm>
          <a:prstGeom prst="rect">
            <a:avLst/>
          </a:prstGeom>
        </p:spPr>
      </p:pic>
      <p:sp>
        <p:nvSpPr>
          <p:cNvPr id="36" name="TextBox 36"/>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7" name="TextBox 37"/>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51</a:t>
            </a:r>
          </a:p>
        </p:txBody>
      </p:sp>
    </p:spTree>
  </p:cSld>
  <p:clrMapOvr>
    <a:masterClrMapping/>
  </p:clrMapOvr>
  <p:transition xmlns:p14="http://schemas.microsoft.com/office/powerpoint/2010/main" p14:dur="4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規約ファイルありなしの出力差</a:t>
            </a:r>
          </a:p>
        </p:txBody>
      </p:sp>
      <p:sp>
        <p:nvSpPr>
          <p:cNvPr id="7" name="Rectangle 7"/>
          <p:cNvSpPr/>
          <p:nvPr/>
        </p:nvSpPr>
        <p:spPr>
          <a:xfrm>
            <a:off x="2000250" y="1028700"/>
            <a:ext cx="9582150" cy="19050"/>
          </a:xfrm>
          <a:prstGeom prst="rect">
            <a:avLst/>
          </a:prstGeom>
          <a:solidFill>
            <a:srgbClr val="26A432"/>
          </a:solidFill>
          <a:ln>
            <a:noFill/>
          </a:ln>
        </p:spPr>
      </p:sp>
      <p:sp>
        <p:nvSpPr>
          <p:cNvPr id="8" name="TextBox 8"/>
          <p:cNvSpPr txBox="1"/>
          <p:nvPr/>
        </p:nvSpPr>
        <p:spPr>
          <a:xfrm>
            <a:off x="597027" y="146637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同じ依頼でも、</a:t>
            </a:r>
            <a:r>
              <a:rPr lang="zh-CN" sz="2480" b="1" dirty="0">
                <a:solidFill>
                  <a:srgbClr val="264DBF"/>
                </a:solidFill>
                <a:latin typeface="Zen Kaku Gothic New"/>
                <a:ea typeface="Zen Kaku Gothic New"/>
                <a:cs typeface="Zen Kaku Gothic New"/>
              </a:rPr>
              <a:t>規約ファイルの有無</a:t>
            </a:r>
            <a:r>
              <a:rPr lang="zh-CN" sz="2480" b="1" dirty="0">
                <a:solidFill>
                  <a:srgbClr val="000000"/>
                </a:solidFill>
                <a:latin typeface="Zen Kaku Gothic New"/>
                <a:ea typeface="Zen Kaku Gothic New"/>
                <a:cs typeface="Zen Kaku Gothic New"/>
              </a:rPr>
              <a:t>で出力が変化</a:t>
            </a:r>
          </a:p>
        </p:txBody>
      </p:sp>
      <p:sp>
        <p:nvSpPr>
          <p:cNvPr id="9" name="Rectangle 9"/>
          <p:cNvSpPr/>
          <p:nvPr/>
        </p:nvSpPr>
        <p:spPr>
          <a:xfrm>
            <a:off x="609600" y="2114550"/>
            <a:ext cx="5334000" cy="419100"/>
          </a:xfrm>
          <a:prstGeom prst="roundRect">
            <a:avLst>
              <a:gd name="adj" fmla="val 13636"/>
            </a:avLst>
          </a:prstGeom>
          <a:solidFill>
            <a:srgbClr val="47BCC6"/>
          </a:solidFill>
          <a:ln>
            <a:noFill/>
          </a:ln>
        </p:spPr>
      </p:sp>
      <p:sp>
        <p:nvSpPr>
          <p:cNvPr id="10" name="TextBox 10"/>
          <p:cNvSpPr txBox="1"/>
          <p:nvPr/>
        </p:nvSpPr>
        <p:spPr>
          <a:xfrm>
            <a:off x="830199" y="2230279"/>
            <a:ext cx="2200275"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規約ファイルあり</a:t>
            </a:r>
          </a:p>
        </p:txBody>
      </p:sp>
      <p:sp>
        <p:nvSpPr>
          <p:cNvPr id="11" name="Rectangle 11"/>
          <p:cNvSpPr/>
          <p:nvPr/>
        </p:nvSpPr>
        <p:spPr>
          <a:xfrm>
            <a:off x="609600" y="2533650"/>
            <a:ext cx="5334000" cy="1866900"/>
          </a:xfrm>
          <a:prstGeom prst="roundRect">
            <a:avLst>
              <a:gd name="adj" fmla="val 3061"/>
            </a:avLst>
          </a:prstGeom>
          <a:solidFill>
            <a:srgbClr val="F2F4F8"/>
          </a:solidFill>
          <a:ln w="14288">
            <a:solidFill>
              <a:srgbClr val="9AA0B4"/>
            </a:solidFill>
            <a:custDash>
              <a:ds d="400000" sp="266666"/>
            </a:custDash>
          </a:ln>
        </p:spPr>
      </p:sp>
      <p:sp>
        <p:nvSpPr>
          <p:cNvPr id="12" name="TextBox 12"/>
          <p:cNvSpPr txBox="1"/>
          <p:nvPr/>
        </p:nvSpPr>
        <p:spPr>
          <a:xfrm>
            <a:off x="1622488" y="3027521"/>
            <a:ext cx="3308223" cy="8502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規約ファイルがある状態で</a:t>
            </a:r>
          </a:p>
          <a:p>
            <a:pPr algn="ctr">
              <a:lnSpc>
                <a:spcPts val="2250"/>
              </a:lnSpc>
            </a:pPr>
            <a:r>
              <a:rPr lang="zh-CN" sz="1420" dirty="0">
                <a:solidFill>
                  <a:srgbClr val="5B6472"/>
                </a:solidFill>
                <a:latin typeface="Zen Kaku Gothic New"/>
                <a:ea typeface="Zen Kaku Gothic New"/>
                <a:cs typeface="Zen Kaku Gothic New"/>
              </a:rPr>
              <a:t>生成させた同一メソッドの画面</a:t>
            </a:r>
          </a:p>
        </p:txBody>
      </p:sp>
      <p:sp>
        <p:nvSpPr>
          <p:cNvPr id="13" name="TextBox 13"/>
          <p:cNvSpPr txBox="1"/>
          <p:nvPr/>
        </p:nvSpPr>
        <p:spPr>
          <a:xfrm>
            <a:off x="830961" y="4608671"/>
            <a:ext cx="2837688" cy="8883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・ステータスは定数を使う</a:t>
            </a:r>
          </a:p>
          <a:p>
            <a:pPr algn="l">
              <a:lnSpc>
                <a:spcPts val="2400"/>
              </a:lnSpc>
            </a:pPr>
            <a:r>
              <a:rPr lang="zh-CN" sz="1420" dirty="0">
                <a:solidFill>
                  <a:srgbClr val="000000"/>
                </a:solidFill>
                <a:latin typeface="Zen Kaku Gothic New"/>
                <a:ea typeface="Zen Kaku Gothic New"/>
                <a:cs typeface="Zen Kaku Gothic New"/>
              </a:rPr>
              <a:t>・参照専用の指定が付く</a:t>
            </a:r>
          </a:p>
          <a:p>
            <a:pPr algn="l">
              <a:lnSpc>
                <a:spcPts val="2400"/>
              </a:lnSpc>
            </a:pPr>
            <a:r>
              <a:rPr lang="zh-CN" sz="1420" dirty="0">
                <a:solidFill>
                  <a:srgbClr val="000000"/>
                </a:solidFill>
                <a:latin typeface="Zen Kaku Gothic New"/>
                <a:ea typeface="Zen Kaku Gothic New"/>
                <a:cs typeface="Zen Kaku Gothic New"/>
              </a:rPr>
              <a:t>・ロガー経由でログを出す</a:t>
            </a:r>
          </a:p>
        </p:txBody>
      </p:sp>
      <p:sp>
        <p:nvSpPr>
          <p:cNvPr id="14" name="Rectangle 14"/>
          <p:cNvSpPr/>
          <p:nvPr/>
        </p:nvSpPr>
        <p:spPr>
          <a:xfrm>
            <a:off x="6248400" y="2114550"/>
            <a:ext cx="5334000" cy="419100"/>
          </a:xfrm>
          <a:prstGeom prst="roundRect">
            <a:avLst>
              <a:gd name="adj" fmla="val 13636"/>
            </a:avLst>
          </a:prstGeom>
          <a:solidFill>
            <a:srgbClr val="999999"/>
          </a:solidFill>
          <a:ln>
            <a:noFill/>
          </a:ln>
        </p:spPr>
      </p:sp>
      <p:sp>
        <p:nvSpPr>
          <p:cNvPr id="15" name="TextBox 15"/>
          <p:cNvSpPr txBox="1"/>
          <p:nvPr/>
        </p:nvSpPr>
        <p:spPr>
          <a:xfrm>
            <a:off x="6468999" y="2230279"/>
            <a:ext cx="2200275"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規約ファイルなし</a:t>
            </a:r>
          </a:p>
        </p:txBody>
      </p:sp>
      <p:sp>
        <p:nvSpPr>
          <p:cNvPr id="16" name="Rectangle 16"/>
          <p:cNvSpPr/>
          <p:nvPr/>
        </p:nvSpPr>
        <p:spPr>
          <a:xfrm>
            <a:off x="6248400" y="2533650"/>
            <a:ext cx="5334000" cy="1866900"/>
          </a:xfrm>
          <a:prstGeom prst="roundRect">
            <a:avLst>
              <a:gd name="adj" fmla="val 3061"/>
            </a:avLst>
          </a:prstGeom>
          <a:solidFill>
            <a:srgbClr val="F2F4F8"/>
          </a:solidFill>
          <a:ln w="14288">
            <a:solidFill>
              <a:srgbClr val="9AA0B4"/>
            </a:solidFill>
            <a:custDash>
              <a:ds d="400000" sp="266666"/>
            </a:custDash>
          </a:ln>
        </p:spPr>
      </p:sp>
      <p:sp>
        <p:nvSpPr>
          <p:cNvPr id="17" name="TextBox 17"/>
          <p:cNvSpPr txBox="1"/>
          <p:nvPr/>
        </p:nvSpPr>
        <p:spPr>
          <a:xfrm>
            <a:off x="7261288" y="3027521"/>
            <a:ext cx="3308223" cy="8502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規約ファイルを無効にして</a:t>
            </a:r>
          </a:p>
          <a:p>
            <a:pPr algn="ctr">
              <a:lnSpc>
                <a:spcPts val="2250"/>
              </a:lnSpc>
            </a:pPr>
            <a:r>
              <a:rPr lang="zh-CN" sz="1420" dirty="0">
                <a:solidFill>
                  <a:srgbClr val="5B6472"/>
                </a:solidFill>
                <a:latin typeface="Zen Kaku Gothic New"/>
                <a:ea typeface="Zen Kaku Gothic New"/>
                <a:cs typeface="Zen Kaku Gothic New"/>
              </a:rPr>
              <a:t>生成させた同一メソッドの画面</a:t>
            </a:r>
          </a:p>
        </p:txBody>
      </p:sp>
      <p:sp>
        <p:nvSpPr>
          <p:cNvPr id="18" name="TextBox 18"/>
          <p:cNvSpPr txBox="1"/>
          <p:nvPr/>
        </p:nvSpPr>
        <p:spPr>
          <a:xfrm>
            <a:off x="6469761" y="4608671"/>
            <a:ext cx="3331750" cy="8883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・ステータスを文字列で直書き</a:t>
            </a:r>
          </a:p>
          <a:p>
            <a:pPr algn="l">
              <a:lnSpc>
                <a:spcPts val="2400"/>
              </a:lnSpc>
            </a:pPr>
            <a:r>
              <a:rPr lang="zh-CN" sz="1420" dirty="0">
                <a:solidFill>
                  <a:srgbClr val="000000"/>
                </a:solidFill>
                <a:latin typeface="Zen Kaku Gothic New"/>
                <a:ea typeface="Zen Kaku Gothic New"/>
                <a:cs typeface="Zen Kaku Gothic New"/>
              </a:rPr>
              <a:t>・参照専用の指定がない</a:t>
            </a:r>
          </a:p>
          <a:p>
            <a:pPr algn="l">
              <a:lnSpc>
                <a:spcPts val="2400"/>
              </a:lnSpc>
            </a:pPr>
            <a:r>
              <a:rPr lang="zh-CN" sz="1420" dirty="0">
                <a:solidFill>
                  <a:srgbClr val="000000"/>
                </a:solidFill>
                <a:latin typeface="Zen Kaku Gothic New"/>
                <a:ea typeface="Zen Kaku Gothic New"/>
                <a:cs typeface="Zen Kaku Gothic New"/>
              </a:rPr>
              <a:t>・標準出力への print が混じる</a:t>
            </a:r>
          </a:p>
        </p:txBody>
      </p:sp>
      <p:sp>
        <p:nvSpPr>
          <p:cNvPr id="19" name="TextBox 19"/>
          <p:cNvSpPr txBox="1"/>
          <p:nvPr/>
        </p:nvSpPr>
        <p:spPr>
          <a:xfrm>
            <a:off x="602361" y="5580221"/>
            <a:ext cx="730777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出力は毎回ばらつくので、差が出なければ数回繰り返してください。</a:t>
            </a:r>
          </a:p>
          <a:p>
            <a:pPr algn="l">
              <a:lnSpc>
                <a:spcPts val="2250"/>
              </a:lnSpc>
            </a:pPr>
            <a:r>
              <a:rPr lang="zh-CN" sz="1420" dirty="0">
                <a:solidFill>
                  <a:srgbClr val="484848"/>
                </a:solidFill>
                <a:latin typeface="Zen Kaku Gothic New"/>
                <a:ea typeface="Zen Kaku Gothic New"/>
                <a:cs typeface="Zen Kaku Gothic New"/>
              </a:rPr>
              <a:t>チームに配ると、全員の前提を同じにそろえられます。</a:t>
            </a:r>
          </a:p>
        </p:txBody>
      </p:sp>
      <p:sp>
        <p:nvSpPr>
          <p:cNvPr id="20" name="TextBox 20"/>
          <p:cNvSpPr txBox="1"/>
          <p:nvPr/>
        </p:nvSpPr>
        <p:spPr>
          <a:xfrm>
            <a:off x="602361" y="6151721"/>
            <a:ext cx="613143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確認が終わったら、規約ファイルの名前を元に戻します。</a:t>
            </a:r>
          </a:p>
        </p:txBody>
      </p:sp>
      <p:pic>
        <p:nvPicPr>
          <p:cNvPr id="21" name="Image 21"/>
          <p:cNvPicPr>
            <a:picLocks noChangeAspect="1"/>
          </p:cNvPicPr>
          <p:nvPr/>
        </p:nvPicPr>
        <p:blipFill>
          <a:blip r:embed="rId2"/>
          <a:stretch>
            <a:fillRect/>
          </a:stretch>
        </p:blipFill>
        <p:spPr>
          <a:xfrm>
            <a:off x="232894" y="6486525"/>
            <a:ext cx="734363" cy="190500"/>
          </a:xfrm>
          <a:prstGeom prst="rect">
            <a:avLst/>
          </a:prstGeom>
        </p:spPr>
      </p:pic>
      <p:sp>
        <p:nvSpPr>
          <p:cNvPr id="22" name="TextBox 22"/>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3" name="TextBox 23"/>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52</a:t>
            </a:r>
          </a:p>
        </p:txBody>
      </p:sp>
    </p:spTree>
  </p:cSld>
  <p:clrMapOvr>
    <a:masterClrMapping/>
  </p:clrMapOvr>
  <p:transition xmlns:p14="http://schemas.microsoft.com/office/powerpoint/2010/main" p14:dur="4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673706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Recommender と skill-creator の実演</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027" y="14663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薦められる設定と</a:t>
            </a:r>
            <a:r>
              <a:rPr lang="zh-CN" sz="2480" b="1" dirty="0">
                <a:solidFill>
                  <a:srgbClr val="264DBF"/>
                </a:solidFill>
                <a:latin typeface="Zen Kaku Gothic New"/>
                <a:ea typeface="Zen Kaku Gothic New"/>
                <a:cs typeface="Zen Kaku Gothic New"/>
              </a:rPr>
              <a:t>自作スキル</a:t>
            </a:r>
            <a:r>
              <a:rPr lang="zh-CN" sz="2480" b="1" dirty="0">
                <a:solidFill>
                  <a:srgbClr val="000000"/>
                </a:solidFill>
                <a:latin typeface="Zen Kaku Gothic New"/>
                <a:ea typeface="Zen Kaku Gothic New"/>
                <a:cs typeface="Zen Kaku Gothic New"/>
              </a:rPr>
              <a:t>を、画面で確認</a:t>
            </a:r>
          </a:p>
        </p:txBody>
      </p:sp>
      <p:sp>
        <p:nvSpPr>
          <p:cNvPr id="9" name="Rectangle 9"/>
          <p:cNvSpPr/>
          <p:nvPr/>
        </p:nvSpPr>
        <p:spPr>
          <a:xfrm>
            <a:off x="609600" y="2114550"/>
            <a:ext cx="5715000" cy="1905000"/>
          </a:xfrm>
          <a:prstGeom prst="roundRect">
            <a:avLst>
              <a:gd name="adj" fmla="val 3000"/>
            </a:avLst>
          </a:prstGeom>
          <a:solidFill>
            <a:srgbClr val="F2F4F8"/>
          </a:solidFill>
          <a:ln w="14288">
            <a:solidFill>
              <a:srgbClr val="9AA0B4"/>
            </a:solidFill>
            <a:custDash>
              <a:ds d="400000" sp="266666"/>
            </a:custDash>
          </a:ln>
        </p:spPr>
      </p:sp>
      <p:sp>
        <p:nvSpPr>
          <p:cNvPr id="10" name="TextBox 10"/>
          <p:cNvSpPr txBox="1"/>
          <p:nvPr/>
        </p:nvSpPr>
        <p:spPr>
          <a:xfrm>
            <a:off x="1289518" y="2627471"/>
            <a:ext cx="4355163" cy="8502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claude-code-setup の Recommender が</a:t>
            </a:r>
          </a:p>
          <a:p>
            <a:pPr algn="ctr">
              <a:lnSpc>
                <a:spcPts val="2250"/>
              </a:lnSpc>
            </a:pPr>
            <a:r>
              <a:rPr lang="zh-CN" sz="1420" dirty="0">
                <a:solidFill>
                  <a:srgbClr val="5B6472"/>
                </a:solidFill>
                <a:latin typeface="Zen Kaku Gothic New"/>
                <a:ea typeface="Zen Kaku Gothic New"/>
                <a:cs typeface="Zen Kaku Gothic New"/>
              </a:rPr>
              <a:t>このプロジェクトへの推奨を出した画面</a:t>
            </a:r>
          </a:p>
        </p:txBody>
      </p:sp>
      <p:sp>
        <p:nvSpPr>
          <p:cNvPr id="11" name="Rectangle 11"/>
          <p:cNvSpPr/>
          <p:nvPr/>
        </p:nvSpPr>
        <p:spPr>
          <a:xfrm>
            <a:off x="609600" y="4210050"/>
            <a:ext cx="5715000" cy="1905000"/>
          </a:xfrm>
          <a:prstGeom prst="roundRect">
            <a:avLst>
              <a:gd name="adj" fmla="val 3000"/>
            </a:avLst>
          </a:prstGeom>
          <a:solidFill>
            <a:srgbClr val="F2F4F8"/>
          </a:solidFill>
          <a:ln w="14288">
            <a:solidFill>
              <a:srgbClr val="9AA0B4"/>
            </a:solidFill>
            <a:custDash>
              <a:ds d="400000" sp="266666"/>
            </a:custDash>
          </a:ln>
        </p:spPr>
      </p:sp>
      <p:sp>
        <p:nvSpPr>
          <p:cNvPr id="12" name="TextBox 12"/>
          <p:cNvSpPr txBox="1"/>
          <p:nvPr/>
        </p:nvSpPr>
        <p:spPr>
          <a:xfrm>
            <a:off x="1730645" y="4722971"/>
            <a:ext cx="3472910" cy="850202"/>
          </a:xfrm>
          <a:prstGeom prst="rect">
            <a:avLst/>
          </a:prstGeom>
          <a:noFill/>
          <a:ln>
            <a:noFill/>
          </a:ln>
        </p:spPr>
        <p:txBody>
          <a:bodyPr wrap="square" lIns="0" tIns="0" rIns="0" bIns="0" anchor="t" anchorCtr="0"/>
          <a:lstStyle/>
          <a:p>
            <a:pPr algn="ctr">
              <a:lnSpc>
                <a:spcPts val="2250"/>
              </a:lnSpc>
            </a:pPr>
            <a:r>
              <a:rPr lang="zh-CN" sz="1420" dirty="0">
                <a:solidFill>
                  <a:srgbClr val="5B6472"/>
                </a:solidFill>
                <a:latin typeface="Zen Kaku Gothic New"/>
                <a:ea typeface="Zen Kaku Gothic New"/>
                <a:cs typeface="Zen Kaku Gothic New"/>
              </a:rPr>
              <a:t>ここに実画面を差し込む:</a:t>
            </a:r>
          </a:p>
          <a:p>
            <a:pPr algn="ctr">
              <a:lnSpc>
                <a:spcPts val="2250"/>
              </a:lnSpc>
            </a:pPr>
            <a:r>
              <a:rPr lang="zh-CN" sz="1420" dirty="0">
                <a:solidFill>
                  <a:srgbClr val="5B6472"/>
                </a:solidFill>
                <a:latin typeface="Zen Kaku Gothic New"/>
                <a:ea typeface="Zen Kaku Gothic New"/>
                <a:cs typeface="Zen Kaku Gothic New"/>
              </a:rPr>
              <a:t>skill-creator で作ったスキルを</a:t>
            </a:r>
          </a:p>
          <a:p>
            <a:pPr algn="ctr">
              <a:lnSpc>
                <a:spcPts val="2250"/>
              </a:lnSpc>
            </a:pPr>
            <a:r>
              <a:rPr lang="zh-CN" sz="1420" dirty="0">
                <a:solidFill>
                  <a:srgbClr val="5B6472"/>
                </a:solidFill>
                <a:latin typeface="Zen Kaku Gothic New"/>
                <a:ea typeface="Zen Kaku Gothic New"/>
                <a:cs typeface="Zen Kaku Gothic New"/>
              </a:rPr>
              <a:t>呼び出したところの画面</a:t>
            </a:r>
          </a:p>
        </p:txBody>
      </p:sp>
      <p:sp>
        <p:nvSpPr>
          <p:cNvPr id="13" name="Ellipse 13"/>
          <p:cNvSpPr/>
          <p:nvPr/>
        </p:nvSpPr>
        <p:spPr>
          <a:xfrm>
            <a:off x="6467475" y="2124075"/>
            <a:ext cx="323850" cy="323850"/>
          </a:xfrm>
          <a:prstGeom prst="ellipse">
            <a:avLst/>
          </a:prstGeom>
          <a:solidFill>
            <a:srgbClr val="47BCC6"/>
          </a:solidFill>
          <a:ln>
            <a:noFill/>
          </a:ln>
        </p:spPr>
      </p:sp>
      <p:sp>
        <p:nvSpPr>
          <p:cNvPr id="14" name="TextBox 14"/>
          <p:cNvSpPr txBox="1"/>
          <p:nvPr/>
        </p:nvSpPr>
        <p:spPr>
          <a:xfrm>
            <a:off x="6554228" y="2198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6926199" y="2182654"/>
            <a:ext cx="1789387"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Recommender</a:t>
            </a:r>
          </a:p>
        </p:txBody>
      </p:sp>
      <p:sp>
        <p:nvSpPr>
          <p:cNvPr id="16" name="TextBox 16"/>
          <p:cNvSpPr txBox="1"/>
          <p:nvPr/>
        </p:nvSpPr>
        <p:spPr>
          <a:xfrm>
            <a:off x="6926961" y="2532221"/>
            <a:ext cx="4413980"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公式の claude-code-setup の機能です。</a:t>
            </a:r>
          </a:p>
          <a:p>
            <a:pPr algn="l">
              <a:lnSpc>
                <a:spcPts val="2250"/>
              </a:lnSpc>
            </a:pPr>
            <a:r>
              <a:rPr lang="zh-CN" sz="1420" dirty="0">
                <a:solidFill>
                  <a:srgbClr val="484848"/>
                </a:solidFill>
                <a:latin typeface="Zen Kaku Gothic New"/>
                <a:ea typeface="Zen Kaku Gothic New"/>
                <a:cs typeface="Zen Kaku Gothic New"/>
              </a:rPr>
              <a:t>いまのプロジェクトに合う設定を</a:t>
            </a:r>
          </a:p>
          <a:p>
            <a:pPr algn="l">
              <a:lnSpc>
                <a:spcPts val="2250"/>
              </a:lnSpc>
            </a:pPr>
            <a:r>
              <a:rPr lang="zh-CN" sz="1420" dirty="0">
                <a:solidFill>
                  <a:srgbClr val="484848"/>
                </a:solidFill>
                <a:latin typeface="Zen Kaku Gothic New"/>
                <a:ea typeface="Zen Kaku Gothic New"/>
                <a:cs typeface="Zen Kaku Gothic New"/>
              </a:rPr>
              <a:t>一覧で出します。</a:t>
            </a:r>
          </a:p>
        </p:txBody>
      </p:sp>
      <p:sp>
        <p:nvSpPr>
          <p:cNvPr id="17" name="Ellipse 17"/>
          <p:cNvSpPr/>
          <p:nvPr/>
        </p:nvSpPr>
        <p:spPr>
          <a:xfrm>
            <a:off x="6467475" y="4219575"/>
            <a:ext cx="323850" cy="323850"/>
          </a:xfrm>
          <a:prstGeom prst="ellipse">
            <a:avLst/>
          </a:prstGeom>
          <a:solidFill>
            <a:srgbClr val="47BCC6"/>
          </a:solidFill>
          <a:ln>
            <a:noFill/>
          </a:ln>
        </p:spPr>
      </p:sp>
      <p:sp>
        <p:nvSpPr>
          <p:cNvPr id="18" name="TextBox 18"/>
          <p:cNvSpPr txBox="1"/>
          <p:nvPr/>
        </p:nvSpPr>
        <p:spPr>
          <a:xfrm>
            <a:off x="6554228" y="4294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9" name="TextBox 19"/>
          <p:cNvSpPr txBox="1"/>
          <p:nvPr/>
        </p:nvSpPr>
        <p:spPr>
          <a:xfrm>
            <a:off x="6926199" y="4278154"/>
            <a:ext cx="1763420"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skill-creator</a:t>
            </a:r>
          </a:p>
        </p:txBody>
      </p:sp>
      <p:sp>
        <p:nvSpPr>
          <p:cNvPr id="20" name="TextBox 20"/>
          <p:cNvSpPr txBox="1"/>
          <p:nvPr/>
        </p:nvSpPr>
        <p:spPr>
          <a:xfrm>
            <a:off x="6926961" y="4627721"/>
            <a:ext cx="3308223"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手順をまとめたスキルを作り、</a:t>
            </a:r>
          </a:p>
          <a:p>
            <a:pPr algn="l">
              <a:lnSpc>
                <a:spcPts val="2250"/>
              </a:lnSpc>
            </a:pPr>
            <a:r>
              <a:rPr lang="zh-CN" sz="1420" dirty="0">
                <a:solidFill>
                  <a:srgbClr val="484848"/>
                </a:solidFill>
                <a:latin typeface="Zen Kaku Gothic New"/>
                <a:ea typeface="Zen Kaku Gothic New"/>
                <a:cs typeface="Zen Kaku Gothic New"/>
              </a:rPr>
              <a:t>その場で呼び出せる状態まで</a:t>
            </a:r>
          </a:p>
          <a:p>
            <a:pPr algn="l">
              <a:lnSpc>
                <a:spcPts val="2250"/>
              </a:lnSpc>
            </a:pPr>
            <a:r>
              <a:rPr lang="zh-CN" sz="1420" dirty="0">
                <a:solidFill>
                  <a:srgbClr val="484848"/>
                </a:solidFill>
                <a:latin typeface="Zen Kaku Gothic New"/>
                <a:ea typeface="Zen Kaku Gothic New"/>
                <a:cs typeface="Zen Kaku Gothic New"/>
              </a:rPr>
              <a:t>画面で確かめます。</a:t>
            </a:r>
          </a:p>
        </p:txBody>
      </p:sp>
      <p:sp>
        <p:nvSpPr>
          <p:cNvPr id="21" name="TextBox 21"/>
          <p:cNvSpPr txBox="1"/>
          <p:nvPr/>
        </p:nvSpPr>
        <p:spPr>
          <a:xfrm>
            <a:off x="6926961" y="577072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ここは操作せず、画面を見るだけで大丈夫です。</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53</a:t>
            </a:r>
          </a:p>
        </p:txBody>
      </p:sp>
    </p:spTree>
  </p:cSld>
  <p:clrMapOvr>
    <a:masterClrMapping/>
  </p:clrMapOvr>
  <p:transition xmlns:p14="http://schemas.microsoft.com/office/powerpoint/2010/main" p14:dur="4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0120503" y="2646998"/>
            <a:ext cx="1243203" cy="381381"/>
          </a:xfrm>
          <a:prstGeom prst="rect">
            <a:avLst/>
          </a:prstGeom>
          <a:noFill/>
          <a:ln>
            <a:noFill/>
          </a:ln>
        </p:spPr>
        <p:txBody>
          <a:bodyPr wrap="none" lIns="0" tIns="0" rIns="0" bIns="0" anchor="t" anchorCtr="0">
            <a:spAutoFit/>
          </a:bodyPr>
          <a:lstStyle/>
          <a:p>
            <a:pPr algn="r"/>
            <a:r>
              <a:rPr lang="en-US" sz="1950" dirty="0">
                <a:solidFill>
                  <a:srgbClr val="484848"/>
                </a:solidFill>
                <a:latin typeface="Zen Kaku Gothic New"/>
                <a:ea typeface="Zen Kaku Gothic New"/>
                <a:cs typeface="Zen Kaku Gothic New"/>
              </a:rPr>
              <a:t>[15min]</a:t>
            </a:r>
          </a:p>
        </p:txBody>
      </p:sp>
      <p:sp>
        <p:nvSpPr>
          <p:cNvPr id="6" name="TextBox 6"/>
          <p:cNvSpPr txBox="1"/>
          <p:nvPr/>
        </p:nvSpPr>
        <p:spPr>
          <a:xfrm>
            <a:off x="1123950" y="1788795"/>
            <a:ext cx="5186744" cy="1905000"/>
          </a:xfrm>
          <a:prstGeom prst="rect">
            <a:avLst/>
          </a:prstGeom>
          <a:noFill/>
          <a:ln>
            <a:noFill/>
          </a:ln>
        </p:spPr>
        <p:txBody>
          <a:bodyPr wrap="none" lIns="0" tIns="0" rIns="0" bIns="0" anchor="t" anchorCtr="0">
            <a:spAutoFit/>
          </a:bodyPr>
          <a:lstStyle/>
          <a:p>
            <a:pPr algn="l"/>
            <a:r>
              <a:rPr lang="zh-CN" sz="9900" b="1" dirty="0">
                <a:solidFill>
                  <a:srgbClr val="47BCC6"/>
                </a:solidFill>
                <a:latin typeface="Zen Kaku Gothic New"/>
                <a:ea typeface="Zen Kaku Gothic New"/>
                <a:cs typeface="Zen Kaku Gothic New"/>
              </a:rPr>
              <a:t>まとめ</a:t>
            </a:r>
          </a:p>
        </p:txBody>
      </p:sp>
      <p:sp>
        <p:nvSpPr>
          <p:cNvPr id="7" name="TextBox 7"/>
          <p:cNvSpPr txBox="1"/>
          <p:nvPr/>
        </p:nvSpPr>
        <p:spPr>
          <a:xfrm>
            <a:off x="1163574" y="3208972"/>
            <a:ext cx="840809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現場に戻ってからの最初の一歩</a:t>
            </a:r>
          </a:p>
        </p:txBody>
      </p:sp>
      <p:sp>
        <p:nvSpPr>
          <p:cNvPr id="8" name="Rectangle 8"/>
          <p:cNvSpPr/>
          <p:nvPr/>
        </p:nvSpPr>
        <p:spPr>
          <a:xfrm>
            <a:off x="1200150" y="3829050"/>
            <a:ext cx="4000500" cy="28575"/>
          </a:xfrm>
          <a:prstGeom prst="rect">
            <a:avLst/>
          </a:prstGeom>
          <a:solidFill>
            <a:srgbClr val="47BCC6"/>
          </a:solidFill>
          <a:ln>
            <a:noFill/>
          </a:ln>
        </p:spPr>
      </p:sp>
      <p:sp>
        <p:nvSpPr>
          <p:cNvPr id="9" name="TextBox 9"/>
          <p:cNvSpPr txBox="1"/>
          <p:nvPr/>
        </p:nvSpPr>
        <p:spPr>
          <a:xfrm>
            <a:off x="1192149" y="4116229"/>
            <a:ext cx="7816977" cy="955738"/>
          </a:xfrm>
          <a:prstGeom prst="rect">
            <a:avLst/>
          </a:prstGeom>
          <a:noFill/>
          <a:ln>
            <a:noFill/>
          </a:ln>
        </p:spPr>
        <p:txBody>
          <a:bodyPr wrap="square" lIns="0" tIns="0" rIns="0" bIns="0" anchor="t" anchorCtr="0"/>
          <a:lstStyle/>
          <a:p>
            <a:pPr algn="l">
              <a:lnSpc>
                <a:spcPts val="2550"/>
              </a:lnSpc>
            </a:pPr>
            <a:r>
              <a:rPr lang="zh-CN" sz="1580" dirty="0">
                <a:solidFill>
                  <a:srgbClr val="484848"/>
                </a:solidFill>
                <a:latin typeface="Zen Kaku Gothic New"/>
                <a:ea typeface="Zen Kaku Gothic New"/>
                <a:cs typeface="Zen Kaku Gothic New"/>
              </a:rPr>
              <a:t>3日間で触った場所を1枚で確認します。</a:t>
            </a:r>
          </a:p>
          <a:p>
            <a:pPr algn="l">
              <a:lnSpc>
                <a:spcPts val="2550"/>
              </a:lnSpc>
            </a:pPr>
            <a:r>
              <a:rPr lang="zh-CN" sz="1580" dirty="0">
                <a:solidFill>
                  <a:srgbClr val="484848"/>
                </a:solidFill>
                <a:latin typeface="Zen Kaku Gothic New"/>
                <a:ea typeface="Zen Kaku Gothic New"/>
                <a:cs typeface="Zen Kaku Gothic New"/>
              </a:rPr>
              <a:t>持ち帰るのは、感想ではなく作業です。</a:t>
            </a:r>
          </a:p>
          <a:p>
            <a:pPr algn="l">
              <a:lnSpc>
                <a:spcPts val="2550"/>
              </a:lnSpc>
            </a:pPr>
            <a:r>
              <a:rPr lang="zh-CN" sz="1580" dirty="0">
                <a:solidFill>
                  <a:srgbClr val="484848"/>
                </a:solidFill>
                <a:latin typeface="Zen Kaku Gothic New"/>
                <a:ea typeface="Zen Kaku Gothic New"/>
                <a:cs typeface="Zen Kaku Gothic New"/>
              </a:rPr>
              <a:t>明日ひとりでできることと、今週チームでできることに分けます。</a:t>
            </a:r>
          </a:p>
        </p:txBody>
      </p:sp>
      <p:sp>
        <p:nvSpPr>
          <p:cNvPr id="10" name="Rectangle 10"/>
          <p:cNvSpPr/>
          <p:nvPr/>
        </p:nvSpPr>
        <p:spPr>
          <a:xfrm>
            <a:off x="609600" y="5676900"/>
            <a:ext cx="1752600" cy="457200"/>
          </a:xfrm>
          <a:prstGeom prst="roundRect">
            <a:avLst>
              <a:gd name="adj" fmla="val 12500"/>
            </a:avLst>
          </a:prstGeom>
          <a:solidFill>
            <a:srgbClr val="47BCC6"/>
          </a:solidFill>
          <a:ln>
            <a:noFill/>
          </a:ln>
        </p:spPr>
      </p:sp>
      <p:sp>
        <p:nvSpPr>
          <p:cNvPr id="11" name="TextBox 11"/>
          <p:cNvSpPr txBox="1"/>
          <p:nvPr/>
        </p:nvSpPr>
        <p:spPr>
          <a:xfrm>
            <a:off x="984599" y="5808821"/>
            <a:ext cx="100260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振り返り</a:t>
            </a:r>
          </a:p>
        </p:txBody>
      </p:sp>
      <p:sp>
        <p:nvSpPr>
          <p:cNvPr id="12" name="Rectangle 12"/>
          <p:cNvSpPr/>
          <p:nvPr/>
        </p:nvSpPr>
        <p:spPr>
          <a:xfrm>
            <a:off x="2438400" y="5676900"/>
            <a:ext cx="1752600" cy="457200"/>
          </a:xfrm>
          <a:prstGeom prst="roundRect">
            <a:avLst>
              <a:gd name="adj" fmla="val 12500"/>
            </a:avLst>
          </a:prstGeom>
          <a:solidFill>
            <a:srgbClr val="47BCC6"/>
          </a:solidFill>
          <a:ln>
            <a:noFill/>
          </a:ln>
        </p:spPr>
      </p:sp>
      <p:sp>
        <p:nvSpPr>
          <p:cNvPr id="13" name="TextBox 13"/>
          <p:cNvSpPr txBox="1"/>
          <p:nvPr/>
        </p:nvSpPr>
        <p:spPr>
          <a:xfrm>
            <a:off x="30148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D3-1</a:t>
            </a:r>
          </a:p>
        </p:txBody>
      </p:sp>
      <p:sp>
        <p:nvSpPr>
          <p:cNvPr id="14" name="Rectangle 14"/>
          <p:cNvSpPr/>
          <p:nvPr/>
        </p:nvSpPr>
        <p:spPr>
          <a:xfrm>
            <a:off x="4267200" y="5676900"/>
            <a:ext cx="1752600" cy="457200"/>
          </a:xfrm>
          <a:prstGeom prst="roundRect">
            <a:avLst>
              <a:gd name="adj" fmla="val 12500"/>
            </a:avLst>
          </a:prstGeom>
          <a:solidFill>
            <a:srgbClr val="47BCC6"/>
          </a:solidFill>
          <a:ln>
            <a:noFill/>
          </a:ln>
        </p:spPr>
      </p:sp>
      <p:sp>
        <p:nvSpPr>
          <p:cNvPr id="15" name="TextBox 15"/>
          <p:cNvSpPr txBox="1"/>
          <p:nvPr/>
        </p:nvSpPr>
        <p:spPr>
          <a:xfrm>
            <a:off x="48436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D3-2</a:t>
            </a:r>
          </a:p>
        </p:txBody>
      </p:sp>
      <p:sp>
        <p:nvSpPr>
          <p:cNvPr id="16" name="Rectangle 16"/>
          <p:cNvSpPr/>
          <p:nvPr/>
        </p:nvSpPr>
        <p:spPr>
          <a:xfrm>
            <a:off x="6096000" y="5676900"/>
            <a:ext cx="1752600" cy="457200"/>
          </a:xfrm>
          <a:prstGeom prst="roundRect">
            <a:avLst>
              <a:gd name="adj" fmla="val 12500"/>
            </a:avLst>
          </a:prstGeom>
          <a:solidFill>
            <a:srgbClr val="47BCC6"/>
          </a:solidFill>
          <a:ln>
            <a:noFill/>
          </a:ln>
        </p:spPr>
      </p:sp>
      <p:sp>
        <p:nvSpPr>
          <p:cNvPr id="17" name="TextBox 17"/>
          <p:cNvSpPr txBox="1"/>
          <p:nvPr/>
        </p:nvSpPr>
        <p:spPr>
          <a:xfrm>
            <a:off x="66724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D3-3</a:t>
            </a:r>
          </a:p>
        </p:txBody>
      </p:sp>
      <p:sp>
        <p:nvSpPr>
          <p:cNvPr id="18" name="Rectangle 18"/>
          <p:cNvSpPr/>
          <p:nvPr/>
        </p:nvSpPr>
        <p:spPr>
          <a:xfrm>
            <a:off x="7924800" y="5676900"/>
            <a:ext cx="1752600" cy="457200"/>
          </a:xfrm>
          <a:prstGeom prst="roundRect">
            <a:avLst>
              <a:gd name="adj" fmla="val 12500"/>
            </a:avLst>
          </a:prstGeom>
          <a:solidFill>
            <a:srgbClr val="47BCC6"/>
          </a:solidFill>
          <a:ln>
            <a:noFill/>
          </a:ln>
        </p:spPr>
      </p:sp>
      <p:sp>
        <p:nvSpPr>
          <p:cNvPr id="19" name="TextBox 19"/>
          <p:cNvSpPr txBox="1"/>
          <p:nvPr/>
        </p:nvSpPr>
        <p:spPr>
          <a:xfrm>
            <a:off x="8501224" y="5808821"/>
            <a:ext cx="59975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D3-4</a:t>
            </a:r>
          </a:p>
        </p:txBody>
      </p:sp>
      <p:sp>
        <p:nvSpPr>
          <p:cNvPr id="20" name="Rectangle 20"/>
          <p:cNvSpPr/>
          <p:nvPr/>
        </p:nvSpPr>
        <p:spPr>
          <a:xfrm>
            <a:off x="9753600" y="5676900"/>
            <a:ext cx="1828800" cy="457200"/>
          </a:xfrm>
          <a:prstGeom prst="roundRect">
            <a:avLst>
              <a:gd name="adj" fmla="val 12500"/>
            </a:avLst>
          </a:prstGeom>
          <a:solidFill>
            <a:srgbClr val="0B2E33"/>
          </a:solidFill>
          <a:ln>
            <a:noFill/>
          </a:ln>
        </p:spPr>
      </p:sp>
      <p:sp>
        <p:nvSpPr>
          <p:cNvPr id="21" name="TextBox 21"/>
          <p:cNvSpPr txBox="1"/>
          <p:nvPr/>
        </p:nvSpPr>
        <p:spPr>
          <a:xfrm>
            <a:off x="10290215" y="5808821"/>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まとめ</a:t>
            </a:r>
          </a:p>
        </p:txBody>
      </p:sp>
      <p:pic>
        <p:nvPicPr>
          <p:cNvPr id="22" name="Image 22"/>
          <p:cNvPicPr>
            <a:picLocks noChangeAspect="1"/>
          </p:cNvPicPr>
          <p:nvPr/>
        </p:nvPicPr>
        <p:blipFill>
          <a:blip r:embed="rId2"/>
          <a:stretch>
            <a:fillRect/>
          </a:stretch>
        </p:blipFill>
        <p:spPr>
          <a:xfrm>
            <a:off x="232894" y="6486525"/>
            <a:ext cx="734363" cy="190500"/>
          </a:xfrm>
          <a:prstGeom prst="rect">
            <a:avLst/>
          </a:prstGeom>
        </p:spPr>
      </p:pic>
      <p:sp>
        <p:nvSpPr>
          <p:cNvPr id="23" name="TextBox 2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4" name="TextBox 2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54</a:t>
            </a:r>
          </a:p>
        </p:txBody>
      </p:sp>
    </p:spTree>
  </p:cSld>
  <p:clrMapOvr>
    <a:masterClrMapping/>
  </p:clrMapOvr>
  <p:transition xmlns:p14="http://schemas.microsoft.com/office/powerpoint/2010/main" p14:dur="4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3日間で触った場所</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70030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3日間で足したのは、動くコードと</a:t>
            </a:r>
            <a:r>
              <a:rPr lang="zh-CN" sz="2480" b="1" dirty="0">
                <a:solidFill>
                  <a:srgbClr val="264DBF"/>
                </a:solidFill>
                <a:latin typeface="Zen Kaku Gothic New"/>
                <a:ea typeface="Zen Kaku Gothic New"/>
                <a:cs typeface="Zen Kaku Gothic New"/>
              </a:rPr>
              <a:t>確かめる仕組み</a:t>
            </a:r>
          </a:p>
        </p:txBody>
      </p:sp>
      <p:sp>
        <p:nvSpPr>
          <p:cNvPr id="7" name="Rectangle 7"/>
          <p:cNvSpPr/>
          <p:nvPr/>
        </p:nvSpPr>
        <p:spPr>
          <a:xfrm>
            <a:off x="609600" y="1905000"/>
            <a:ext cx="2381250" cy="762000"/>
          </a:xfrm>
          <a:prstGeom prst="rect">
            <a:avLst/>
          </a:prstGeom>
          <a:solidFill>
            <a:srgbClr val="0B2E33"/>
          </a:solidFill>
          <a:ln>
            <a:noFill/>
          </a:ln>
        </p:spPr>
      </p:sp>
      <p:sp>
        <p:nvSpPr>
          <p:cNvPr id="8" name="TextBox 8"/>
          <p:cNvSpPr txBox="1"/>
          <p:nvPr/>
        </p:nvSpPr>
        <p:spPr>
          <a:xfrm>
            <a:off x="1142524" y="2190750"/>
            <a:ext cx="1315402"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controller</a:t>
            </a:r>
          </a:p>
        </p:txBody>
      </p:sp>
      <p:sp>
        <p:nvSpPr>
          <p:cNvPr id="9" name="Rectangle 9"/>
          <p:cNvSpPr/>
          <p:nvPr/>
        </p:nvSpPr>
        <p:spPr>
          <a:xfrm>
            <a:off x="3067050" y="1905000"/>
            <a:ext cx="8515350" cy="762000"/>
          </a:xfrm>
          <a:prstGeom prst="rect">
            <a:avLst/>
          </a:prstGeom>
          <a:solidFill>
            <a:srgbClr val="F7F9FA"/>
          </a:solidFill>
          <a:ln>
            <a:noFill/>
          </a:ln>
        </p:spPr>
      </p:sp>
      <p:sp>
        <p:nvSpPr>
          <p:cNvPr id="10" name="Rectangle 10"/>
          <p:cNvSpPr/>
          <p:nvPr/>
        </p:nvSpPr>
        <p:spPr>
          <a:xfrm>
            <a:off x="3295650" y="2009775"/>
            <a:ext cx="800100" cy="266700"/>
          </a:xfrm>
          <a:prstGeom prst="roundRect">
            <a:avLst>
              <a:gd name="adj" fmla="val 50000"/>
            </a:avLst>
          </a:prstGeom>
          <a:solidFill>
            <a:srgbClr val="A3DDE3"/>
          </a:solidFill>
          <a:ln>
            <a:noFill/>
          </a:ln>
        </p:spPr>
      </p:sp>
      <p:sp>
        <p:nvSpPr>
          <p:cNvPr id="11" name="TextBox 11"/>
          <p:cNvSpPr txBox="1"/>
          <p:nvPr/>
        </p:nvSpPr>
        <p:spPr>
          <a:xfrm>
            <a:off x="3409760" y="204644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12" name="TextBox 12"/>
          <p:cNvSpPr txBox="1"/>
          <p:nvPr/>
        </p:nvSpPr>
        <p:spPr>
          <a:xfrm>
            <a:off x="4298061" y="2055971"/>
            <a:ext cx="435931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OrderController に date-range を追加</a:t>
            </a:r>
          </a:p>
        </p:txBody>
      </p:sp>
      <p:sp>
        <p:nvSpPr>
          <p:cNvPr id="13" name="Rectangle 13"/>
          <p:cNvSpPr/>
          <p:nvPr/>
        </p:nvSpPr>
        <p:spPr>
          <a:xfrm>
            <a:off x="3295650" y="2314575"/>
            <a:ext cx="800100" cy="266700"/>
          </a:xfrm>
          <a:prstGeom prst="roundRect">
            <a:avLst>
              <a:gd name="adj" fmla="val 50000"/>
            </a:avLst>
          </a:prstGeom>
          <a:solidFill>
            <a:srgbClr val="0B2E33"/>
          </a:solidFill>
          <a:ln>
            <a:noFill/>
          </a:ln>
        </p:spPr>
      </p:sp>
      <p:sp>
        <p:nvSpPr>
          <p:cNvPr id="14" name="TextBox 14"/>
          <p:cNvSpPr txBox="1"/>
          <p:nvPr/>
        </p:nvSpPr>
        <p:spPr>
          <a:xfrm>
            <a:off x="3409760" y="235124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Day3</a:t>
            </a:r>
          </a:p>
        </p:txBody>
      </p:sp>
      <p:sp>
        <p:nvSpPr>
          <p:cNvPr id="15" name="TextBox 15"/>
          <p:cNvSpPr txBox="1"/>
          <p:nvPr/>
        </p:nvSpPr>
        <p:spPr>
          <a:xfrm>
            <a:off x="4298061" y="2360771"/>
            <a:ext cx="342302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HealthController を新規で作成</a:t>
            </a:r>
          </a:p>
        </p:txBody>
      </p:sp>
      <p:sp>
        <p:nvSpPr>
          <p:cNvPr id="16" name="Rectangle 16"/>
          <p:cNvSpPr/>
          <p:nvPr/>
        </p:nvSpPr>
        <p:spPr>
          <a:xfrm>
            <a:off x="609600" y="2762250"/>
            <a:ext cx="2381250" cy="762000"/>
          </a:xfrm>
          <a:prstGeom prst="rect">
            <a:avLst/>
          </a:prstGeom>
          <a:solidFill>
            <a:srgbClr val="0B2E33"/>
          </a:solidFill>
          <a:ln>
            <a:noFill/>
          </a:ln>
        </p:spPr>
      </p:sp>
      <p:sp>
        <p:nvSpPr>
          <p:cNvPr id="17" name="TextBox 17"/>
          <p:cNvSpPr txBox="1"/>
          <p:nvPr/>
        </p:nvSpPr>
        <p:spPr>
          <a:xfrm>
            <a:off x="1324546" y="3048000"/>
            <a:ext cx="95135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service</a:t>
            </a:r>
          </a:p>
        </p:txBody>
      </p:sp>
      <p:sp>
        <p:nvSpPr>
          <p:cNvPr id="18" name="Rectangle 18"/>
          <p:cNvSpPr/>
          <p:nvPr/>
        </p:nvSpPr>
        <p:spPr>
          <a:xfrm>
            <a:off x="3067050" y="2762250"/>
            <a:ext cx="8515350" cy="762000"/>
          </a:xfrm>
          <a:prstGeom prst="rect">
            <a:avLst/>
          </a:prstGeom>
          <a:solidFill>
            <a:srgbClr val="F7F9FA"/>
          </a:solidFill>
          <a:ln>
            <a:noFill/>
          </a:ln>
        </p:spPr>
      </p:sp>
      <p:sp>
        <p:nvSpPr>
          <p:cNvPr id="19" name="Rectangle 19"/>
          <p:cNvSpPr/>
          <p:nvPr/>
        </p:nvSpPr>
        <p:spPr>
          <a:xfrm>
            <a:off x="3295650" y="2867025"/>
            <a:ext cx="800100" cy="266700"/>
          </a:xfrm>
          <a:prstGeom prst="roundRect">
            <a:avLst>
              <a:gd name="adj" fmla="val 50000"/>
            </a:avLst>
          </a:prstGeom>
          <a:solidFill>
            <a:srgbClr val="A3DDE3"/>
          </a:solidFill>
          <a:ln>
            <a:noFill/>
          </a:ln>
        </p:spPr>
      </p:sp>
      <p:sp>
        <p:nvSpPr>
          <p:cNvPr id="20" name="TextBox 20"/>
          <p:cNvSpPr txBox="1"/>
          <p:nvPr/>
        </p:nvSpPr>
        <p:spPr>
          <a:xfrm>
            <a:off x="3409760" y="290369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21" name="TextBox 21"/>
          <p:cNvSpPr txBox="1"/>
          <p:nvPr/>
        </p:nvSpPr>
        <p:spPr>
          <a:xfrm>
            <a:off x="4298061" y="2913221"/>
            <a:ext cx="5051337"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findByDateRange・validateStatusTransition</a:t>
            </a:r>
          </a:p>
        </p:txBody>
      </p:sp>
      <p:sp>
        <p:nvSpPr>
          <p:cNvPr id="22" name="Rectangle 22"/>
          <p:cNvSpPr/>
          <p:nvPr/>
        </p:nvSpPr>
        <p:spPr>
          <a:xfrm>
            <a:off x="3295650" y="3171825"/>
            <a:ext cx="800100" cy="266700"/>
          </a:xfrm>
          <a:prstGeom prst="roundRect">
            <a:avLst>
              <a:gd name="adj" fmla="val 50000"/>
            </a:avLst>
          </a:prstGeom>
          <a:solidFill>
            <a:srgbClr val="0B2E33"/>
          </a:solidFill>
          <a:ln>
            <a:noFill/>
          </a:ln>
        </p:spPr>
      </p:sp>
      <p:sp>
        <p:nvSpPr>
          <p:cNvPr id="23" name="TextBox 23"/>
          <p:cNvSpPr txBox="1"/>
          <p:nvPr/>
        </p:nvSpPr>
        <p:spPr>
          <a:xfrm>
            <a:off x="3409760" y="320849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Day3</a:t>
            </a:r>
          </a:p>
        </p:txBody>
      </p:sp>
      <p:sp>
        <p:nvSpPr>
          <p:cNvPr id="24" name="TextBox 24"/>
          <p:cNvSpPr txBox="1"/>
          <p:nvPr/>
        </p:nvSpPr>
        <p:spPr>
          <a:xfrm>
            <a:off x="4298061" y="3218021"/>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キャンセル判定の抜けを修正</a:t>
            </a:r>
          </a:p>
        </p:txBody>
      </p:sp>
      <p:sp>
        <p:nvSpPr>
          <p:cNvPr id="25" name="Rectangle 25"/>
          <p:cNvSpPr/>
          <p:nvPr/>
        </p:nvSpPr>
        <p:spPr>
          <a:xfrm>
            <a:off x="609600" y="3619500"/>
            <a:ext cx="2381250" cy="495300"/>
          </a:xfrm>
          <a:prstGeom prst="rect">
            <a:avLst/>
          </a:prstGeom>
          <a:solidFill>
            <a:srgbClr val="0B2E33"/>
          </a:solidFill>
          <a:ln>
            <a:noFill/>
          </a:ln>
        </p:spPr>
      </p:sp>
      <p:sp>
        <p:nvSpPr>
          <p:cNvPr id="26" name="TextBox 26"/>
          <p:cNvSpPr txBox="1"/>
          <p:nvPr/>
        </p:nvSpPr>
        <p:spPr>
          <a:xfrm>
            <a:off x="765477" y="3771900"/>
            <a:ext cx="2069497"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repository・dto</a:t>
            </a:r>
          </a:p>
        </p:txBody>
      </p:sp>
      <p:sp>
        <p:nvSpPr>
          <p:cNvPr id="27" name="Rectangle 27"/>
          <p:cNvSpPr/>
          <p:nvPr/>
        </p:nvSpPr>
        <p:spPr>
          <a:xfrm>
            <a:off x="3067050" y="3619500"/>
            <a:ext cx="8515350" cy="495300"/>
          </a:xfrm>
          <a:prstGeom prst="rect">
            <a:avLst/>
          </a:prstGeom>
          <a:solidFill>
            <a:srgbClr val="F7F9FA"/>
          </a:solidFill>
          <a:ln>
            <a:noFill/>
          </a:ln>
        </p:spPr>
      </p:sp>
      <p:sp>
        <p:nvSpPr>
          <p:cNvPr id="28" name="Rectangle 28"/>
          <p:cNvSpPr/>
          <p:nvPr/>
        </p:nvSpPr>
        <p:spPr>
          <a:xfrm>
            <a:off x="3295650" y="3733800"/>
            <a:ext cx="800100" cy="266700"/>
          </a:xfrm>
          <a:prstGeom prst="roundRect">
            <a:avLst>
              <a:gd name="adj" fmla="val 50000"/>
            </a:avLst>
          </a:prstGeom>
          <a:solidFill>
            <a:srgbClr val="A3DDE3"/>
          </a:solidFill>
          <a:ln>
            <a:noFill/>
          </a:ln>
        </p:spPr>
      </p:sp>
      <p:sp>
        <p:nvSpPr>
          <p:cNvPr id="29" name="TextBox 29"/>
          <p:cNvSpPr txBox="1"/>
          <p:nvPr/>
        </p:nvSpPr>
        <p:spPr>
          <a:xfrm>
            <a:off x="3409760" y="3770471"/>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30" name="TextBox 30"/>
          <p:cNvSpPr txBox="1"/>
          <p:nvPr/>
        </p:nvSpPr>
        <p:spPr>
          <a:xfrm>
            <a:off x="4298061" y="3779996"/>
            <a:ext cx="396011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OrderItemDTO と期間検索のクエリ</a:t>
            </a:r>
          </a:p>
        </p:txBody>
      </p:sp>
      <p:sp>
        <p:nvSpPr>
          <p:cNvPr id="31" name="Rectangle 31"/>
          <p:cNvSpPr/>
          <p:nvPr/>
        </p:nvSpPr>
        <p:spPr>
          <a:xfrm>
            <a:off x="609600" y="4210050"/>
            <a:ext cx="2381250" cy="762000"/>
          </a:xfrm>
          <a:prstGeom prst="rect">
            <a:avLst/>
          </a:prstGeom>
          <a:solidFill>
            <a:srgbClr val="0B2E33"/>
          </a:solidFill>
          <a:ln>
            <a:noFill/>
          </a:ln>
        </p:spPr>
      </p:sp>
      <p:sp>
        <p:nvSpPr>
          <p:cNvPr id="32" name="TextBox 32"/>
          <p:cNvSpPr txBox="1"/>
          <p:nvPr/>
        </p:nvSpPr>
        <p:spPr>
          <a:xfrm>
            <a:off x="869490" y="4495800"/>
            <a:ext cx="1861471"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static・config</a:t>
            </a:r>
          </a:p>
        </p:txBody>
      </p:sp>
      <p:sp>
        <p:nvSpPr>
          <p:cNvPr id="33" name="Rectangle 33"/>
          <p:cNvSpPr/>
          <p:nvPr/>
        </p:nvSpPr>
        <p:spPr>
          <a:xfrm>
            <a:off x="3067050" y="4210050"/>
            <a:ext cx="8515350" cy="762000"/>
          </a:xfrm>
          <a:prstGeom prst="rect">
            <a:avLst/>
          </a:prstGeom>
          <a:solidFill>
            <a:srgbClr val="F7F9FA"/>
          </a:solidFill>
          <a:ln>
            <a:noFill/>
          </a:ln>
        </p:spPr>
      </p:sp>
      <p:sp>
        <p:nvSpPr>
          <p:cNvPr id="34" name="Rectangle 34"/>
          <p:cNvSpPr/>
          <p:nvPr/>
        </p:nvSpPr>
        <p:spPr>
          <a:xfrm>
            <a:off x="3295650" y="4314825"/>
            <a:ext cx="800100" cy="266700"/>
          </a:xfrm>
          <a:prstGeom prst="roundRect">
            <a:avLst>
              <a:gd name="adj" fmla="val 50000"/>
            </a:avLst>
          </a:prstGeom>
          <a:solidFill>
            <a:srgbClr val="A3DDE3"/>
          </a:solidFill>
          <a:ln>
            <a:noFill/>
          </a:ln>
        </p:spPr>
      </p:sp>
      <p:sp>
        <p:nvSpPr>
          <p:cNvPr id="35" name="TextBox 35"/>
          <p:cNvSpPr txBox="1"/>
          <p:nvPr/>
        </p:nvSpPr>
        <p:spPr>
          <a:xfrm>
            <a:off x="3409760" y="435149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36" name="TextBox 36"/>
          <p:cNvSpPr txBox="1"/>
          <p:nvPr/>
        </p:nvSpPr>
        <p:spPr>
          <a:xfrm>
            <a:off x="4298061" y="4361021"/>
            <a:ext cx="41434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static/dashboard.html を新規で作成</a:t>
            </a:r>
          </a:p>
        </p:txBody>
      </p:sp>
      <p:sp>
        <p:nvSpPr>
          <p:cNvPr id="37" name="Rectangle 37"/>
          <p:cNvSpPr/>
          <p:nvPr/>
        </p:nvSpPr>
        <p:spPr>
          <a:xfrm>
            <a:off x="3295650" y="4619625"/>
            <a:ext cx="800100" cy="266700"/>
          </a:xfrm>
          <a:prstGeom prst="roundRect">
            <a:avLst>
              <a:gd name="adj" fmla="val 50000"/>
            </a:avLst>
          </a:prstGeom>
          <a:solidFill>
            <a:srgbClr val="0B2E33"/>
          </a:solidFill>
          <a:ln>
            <a:noFill/>
          </a:ln>
        </p:spPr>
      </p:sp>
      <p:sp>
        <p:nvSpPr>
          <p:cNvPr id="38" name="TextBox 38"/>
          <p:cNvSpPr txBox="1"/>
          <p:nvPr/>
        </p:nvSpPr>
        <p:spPr>
          <a:xfrm>
            <a:off x="3409760" y="465629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Day3</a:t>
            </a:r>
          </a:p>
        </p:txBody>
      </p:sp>
      <p:sp>
        <p:nvSpPr>
          <p:cNvPr id="39" name="TextBox 39"/>
          <p:cNvSpPr txBox="1"/>
          <p:nvPr/>
        </p:nvSpPr>
        <p:spPr>
          <a:xfrm>
            <a:off x="4298061" y="4665821"/>
            <a:ext cx="503927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RequestLoggingInterceptor を config に追加</a:t>
            </a:r>
          </a:p>
        </p:txBody>
      </p:sp>
      <p:sp>
        <p:nvSpPr>
          <p:cNvPr id="40" name="Rectangle 40"/>
          <p:cNvSpPr/>
          <p:nvPr/>
        </p:nvSpPr>
        <p:spPr>
          <a:xfrm>
            <a:off x="609600" y="5067300"/>
            <a:ext cx="2381250" cy="762000"/>
          </a:xfrm>
          <a:prstGeom prst="rect">
            <a:avLst/>
          </a:prstGeom>
          <a:solidFill>
            <a:srgbClr val="0B2E33"/>
          </a:solidFill>
          <a:ln>
            <a:noFill/>
          </a:ln>
        </p:spPr>
      </p:sp>
      <p:sp>
        <p:nvSpPr>
          <p:cNvPr id="41" name="TextBox 41"/>
          <p:cNvSpPr txBox="1"/>
          <p:nvPr/>
        </p:nvSpPr>
        <p:spPr>
          <a:xfrm>
            <a:off x="765477" y="5353050"/>
            <a:ext cx="2069497"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test・exercises</a:t>
            </a:r>
          </a:p>
        </p:txBody>
      </p:sp>
      <p:sp>
        <p:nvSpPr>
          <p:cNvPr id="42" name="Rectangle 42"/>
          <p:cNvSpPr/>
          <p:nvPr/>
        </p:nvSpPr>
        <p:spPr>
          <a:xfrm>
            <a:off x="3067050" y="5067300"/>
            <a:ext cx="8515350" cy="762000"/>
          </a:xfrm>
          <a:prstGeom prst="rect">
            <a:avLst/>
          </a:prstGeom>
          <a:solidFill>
            <a:srgbClr val="F7F9FA"/>
          </a:solidFill>
          <a:ln>
            <a:noFill/>
          </a:ln>
        </p:spPr>
      </p:sp>
      <p:sp>
        <p:nvSpPr>
          <p:cNvPr id="43" name="Rectangle 43"/>
          <p:cNvSpPr/>
          <p:nvPr/>
        </p:nvSpPr>
        <p:spPr>
          <a:xfrm>
            <a:off x="3295650" y="5172075"/>
            <a:ext cx="800100" cy="266700"/>
          </a:xfrm>
          <a:prstGeom prst="roundRect">
            <a:avLst>
              <a:gd name="adj" fmla="val 50000"/>
            </a:avLst>
          </a:prstGeom>
          <a:solidFill>
            <a:srgbClr val="47BCC6"/>
          </a:solidFill>
          <a:ln>
            <a:noFill/>
          </a:ln>
        </p:spPr>
      </p:sp>
      <p:sp>
        <p:nvSpPr>
          <p:cNvPr id="44" name="TextBox 44"/>
          <p:cNvSpPr txBox="1"/>
          <p:nvPr/>
        </p:nvSpPr>
        <p:spPr>
          <a:xfrm>
            <a:off x="3409760" y="520874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Day2</a:t>
            </a:r>
          </a:p>
        </p:txBody>
      </p:sp>
      <p:sp>
        <p:nvSpPr>
          <p:cNvPr id="45" name="TextBox 45"/>
          <p:cNvSpPr txBox="1"/>
          <p:nvPr/>
        </p:nvSpPr>
        <p:spPr>
          <a:xfrm>
            <a:off x="4298061" y="5218271"/>
            <a:ext cx="711982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OrderServiceImplTest の異常系と BuggyOrderCalculator の3件</a:t>
            </a:r>
          </a:p>
        </p:txBody>
      </p:sp>
      <p:sp>
        <p:nvSpPr>
          <p:cNvPr id="46" name="Rectangle 46"/>
          <p:cNvSpPr/>
          <p:nvPr/>
        </p:nvSpPr>
        <p:spPr>
          <a:xfrm>
            <a:off x="3295650" y="5476875"/>
            <a:ext cx="800100" cy="266700"/>
          </a:xfrm>
          <a:prstGeom prst="roundRect">
            <a:avLst>
              <a:gd name="adj" fmla="val 50000"/>
            </a:avLst>
          </a:prstGeom>
          <a:solidFill>
            <a:srgbClr val="0B2E33"/>
          </a:solidFill>
          <a:ln>
            <a:noFill/>
          </a:ln>
        </p:spPr>
      </p:sp>
      <p:sp>
        <p:nvSpPr>
          <p:cNvPr id="47" name="TextBox 47"/>
          <p:cNvSpPr txBox="1"/>
          <p:nvPr/>
        </p:nvSpPr>
        <p:spPr>
          <a:xfrm>
            <a:off x="3409760" y="551354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Day3</a:t>
            </a:r>
          </a:p>
        </p:txBody>
      </p:sp>
      <p:sp>
        <p:nvSpPr>
          <p:cNvPr id="48" name="TextBox 48"/>
          <p:cNvSpPr txBox="1"/>
          <p:nvPr/>
        </p:nvSpPr>
        <p:spPr>
          <a:xfrm>
            <a:off x="4298061" y="5523071"/>
            <a:ext cx="522088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CrashingOrderProcessor の再帰を1行だけ修正</a:t>
            </a:r>
          </a:p>
        </p:txBody>
      </p:sp>
      <p:sp>
        <p:nvSpPr>
          <p:cNvPr id="49" name="TextBox 49"/>
          <p:cNvSpPr txBox="1"/>
          <p:nvPr/>
        </p:nvSpPr>
        <p:spPr>
          <a:xfrm>
            <a:off x="601599" y="6059329"/>
            <a:ext cx="781697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コンパイルが通ったではなく、画面とテストで確かめてきました。</a:t>
            </a:r>
          </a:p>
        </p:txBody>
      </p:sp>
      <p:pic>
        <p:nvPicPr>
          <p:cNvPr id="50" name="Image 50"/>
          <p:cNvPicPr>
            <a:picLocks noChangeAspect="1"/>
          </p:cNvPicPr>
          <p:nvPr/>
        </p:nvPicPr>
        <p:blipFill>
          <a:blip r:embed="rId2"/>
          <a:stretch>
            <a:fillRect/>
          </a:stretch>
        </p:blipFill>
        <p:spPr>
          <a:xfrm>
            <a:off x="232894" y="6486525"/>
            <a:ext cx="734363" cy="190500"/>
          </a:xfrm>
          <a:prstGeom prst="rect">
            <a:avLst/>
          </a:prstGeom>
        </p:spPr>
      </p:pic>
      <p:sp>
        <p:nvSpPr>
          <p:cNvPr id="51" name="TextBox 5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52" name="TextBox 5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3" name="TextBox 5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55</a:t>
            </a:r>
          </a:p>
        </p:txBody>
      </p:sp>
    </p:spTree>
  </p:cSld>
  <p:clrMapOvr>
    <a:masterClrMapping/>
  </p:clrMapOvr>
  <p:transition xmlns:p14="http://schemas.microsoft.com/office/powerpoint/2010/main" p14:dur="4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70738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 Code に渡す情報の線引き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線引きは、</a:t>
            </a:r>
            <a:r>
              <a:rPr lang="zh-CN" sz="2480" b="1" dirty="0">
                <a:solidFill>
                  <a:srgbClr val="264DBF"/>
                </a:solidFill>
                <a:latin typeface="Zen Kaku Gothic New"/>
                <a:ea typeface="Zen Kaku Gothic New"/>
                <a:cs typeface="Zen Kaku Gothic New"/>
              </a:rPr>
              <a:t>再現したものか本物か</a:t>
            </a:r>
            <a:r>
              <a:rPr lang="zh-CN" sz="2480" b="1" dirty="0">
                <a:solidFill>
                  <a:srgbClr val="000000"/>
                </a:solidFill>
                <a:latin typeface="Zen Kaku Gothic New"/>
                <a:ea typeface="Zen Kaku Gothic New"/>
                <a:cs typeface="Zen Kaku Gothic New"/>
              </a:rPr>
              <a:t>の一点</a:t>
            </a:r>
          </a:p>
        </p:txBody>
      </p:sp>
      <p:sp>
        <p:nvSpPr>
          <p:cNvPr id="7" name="Rectangle 7"/>
          <p:cNvSpPr/>
          <p:nvPr/>
        </p:nvSpPr>
        <p:spPr>
          <a:xfrm>
            <a:off x="609600" y="1905000"/>
            <a:ext cx="5410200" cy="438150"/>
          </a:xfrm>
          <a:prstGeom prst="rect">
            <a:avLst/>
          </a:prstGeom>
          <a:solidFill>
            <a:srgbClr val="0B2E33"/>
          </a:solidFill>
          <a:ln>
            <a:noFill/>
          </a:ln>
        </p:spPr>
      </p:sp>
      <p:sp>
        <p:nvSpPr>
          <p:cNvPr id="8" name="TextBox 8"/>
          <p:cNvSpPr txBox="1"/>
          <p:nvPr/>
        </p:nvSpPr>
        <p:spPr>
          <a:xfrm>
            <a:off x="830580" y="2047875"/>
            <a:ext cx="183546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渡してよいもの</a:t>
            </a:r>
          </a:p>
        </p:txBody>
      </p:sp>
      <p:sp>
        <p:nvSpPr>
          <p:cNvPr id="9" name="Rectangle 9"/>
          <p:cNvSpPr/>
          <p:nvPr/>
        </p:nvSpPr>
        <p:spPr>
          <a:xfrm>
            <a:off x="6172200" y="1905000"/>
            <a:ext cx="5410200" cy="438150"/>
          </a:xfrm>
          <a:prstGeom prst="rect">
            <a:avLst/>
          </a:prstGeom>
          <a:solidFill>
            <a:srgbClr val="6E6E6E"/>
          </a:solidFill>
          <a:ln>
            <a:noFill/>
          </a:ln>
        </p:spPr>
      </p:sp>
      <p:sp>
        <p:nvSpPr>
          <p:cNvPr id="10" name="TextBox 10"/>
          <p:cNvSpPr txBox="1"/>
          <p:nvPr/>
        </p:nvSpPr>
        <p:spPr>
          <a:xfrm>
            <a:off x="6393180" y="2047875"/>
            <a:ext cx="261556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渡してはいけないもの</a:t>
            </a:r>
          </a:p>
        </p:txBody>
      </p:sp>
      <p:sp>
        <p:nvSpPr>
          <p:cNvPr id="11" name="Rectangle 11"/>
          <p:cNvSpPr/>
          <p:nvPr/>
        </p:nvSpPr>
        <p:spPr>
          <a:xfrm>
            <a:off x="609600" y="2381250"/>
            <a:ext cx="5410200" cy="2362200"/>
          </a:xfrm>
          <a:prstGeom prst="rect">
            <a:avLst/>
          </a:prstGeom>
          <a:solidFill>
            <a:srgbClr val="EEF6F7"/>
          </a:solidFill>
          <a:ln>
            <a:noFill/>
          </a:ln>
        </p:spPr>
      </p:sp>
      <p:sp>
        <p:nvSpPr>
          <p:cNvPr id="12" name="Rectangle 12"/>
          <p:cNvSpPr/>
          <p:nvPr/>
        </p:nvSpPr>
        <p:spPr>
          <a:xfrm>
            <a:off x="6172200" y="2381250"/>
            <a:ext cx="5410200" cy="2362200"/>
          </a:xfrm>
          <a:prstGeom prst="rect">
            <a:avLst/>
          </a:prstGeom>
          <a:solidFill>
            <a:srgbClr val="F3F3F3"/>
          </a:solidFill>
          <a:ln>
            <a:noFill/>
          </a:ln>
        </p:spPr>
      </p:sp>
      <p:sp>
        <p:nvSpPr>
          <p:cNvPr id="13" name="Line 13"/>
          <p:cNvSpPr/>
          <p:nvPr/>
        </p:nvSpPr>
        <p:spPr>
          <a:xfrm>
            <a:off x="609600" y="297180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4" name="Line 14"/>
          <p:cNvSpPr/>
          <p:nvPr/>
        </p:nvSpPr>
        <p:spPr>
          <a:xfrm>
            <a:off x="609600" y="356235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5" name="Line 15"/>
          <p:cNvSpPr/>
          <p:nvPr/>
        </p:nvSpPr>
        <p:spPr>
          <a:xfrm>
            <a:off x="609600" y="415290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6" name="Line 16"/>
          <p:cNvSpPr/>
          <p:nvPr/>
        </p:nvSpPr>
        <p:spPr>
          <a:xfrm>
            <a:off x="6172200" y="297180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7" name="Line 17"/>
          <p:cNvSpPr/>
          <p:nvPr/>
        </p:nvSpPr>
        <p:spPr>
          <a:xfrm>
            <a:off x="6172200" y="356235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8" name="Line 18"/>
          <p:cNvSpPr/>
          <p:nvPr/>
        </p:nvSpPr>
        <p:spPr>
          <a:xfrm>
            <a:off x="6172200" y="4152900"/>
            <a:ext cx="5410200" cy="9525"/>
          </a:xfrm>
          <a:custGeom>
            <a:avLst/>
            <a:gdLst/>
            <a:ahLst/>
            <a:cxnLst/>
            <a:rect l="l" t="t" r="r" b="b"/>
            <a:pathLst>
              <a:path w="5410200" h="9525">
                <a:moveTo>
                  <a:pt x="0" y="0"/>
                </a:moveTo>
                <a:lnTo>
                  <a:pt x="5410200" y="0"/>
                </a:lnTo>
              </a:path>
            </a:pathLst>
          </a:custGeom>
          <a:noFill/>
          <a:ln w="19050">
            <a:solidFill>
              <a:srgbClr val="FFFFFF"/>
            </a:solidFill>
          </a:ln>
        </p:spPr>
      </p:sp>
      <p:sp>
        <p:nvSpPr>
          <p:cNvPr id="19" name="TextBox 19"/>
          <p:cNvSpPr txBox="1"/>
          <p:nvPr/>
        </p:nvSpPr>
        <p:spPr>
          <a:xfrm>
            <a:off x="830961" y="2589371"/>
            <a:ext cx="424929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ダミーデータで再現したログとトレース</a:t>
            </a:r>
          </a:p>
        </p:txBody>
      </p:sp>
      <p:sp>
        <p:nvSpPr>
          <p:cNvPr id="20" name="TextBox 20"/>
          <p:cNvSpPr txBox="1"/>
          <p:nvPr/>
        </p:nvSpPr>
        <p:spPr>
          <a:xfrm>
            <a:off x="830961" y="317992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自分の担当プロジェクトのソース</a:t>
            </a:r>
          </a:p>
        </p:txBody>
      </p:sp>
      <p:sp>
        <p:nvSpPr>
          <p:cNvPr id="21" name="TextBox 21"/>
          <p:cNvSpPr txBox="1"/>
          <p:nvPr/>
        </p:nvSpPr>
        <p:spPr>
          <a:xfrm>
            <a:off x="830961" y="377047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公開されている仕様やエラーの型</a:t>
            </a:r>
          </a:p>
        </p:txBody>
      </p:sp>
      <p:sp>
        <p:nvSpPr>
          <p:cNvPr id="22" name="TextBox 22"/>
          <p:cNvSpPr txBox="1"/>
          <p:nvPr/>
        </p:nvSpPr>
        <p:spPr>
          <a:xfrm>
            <a:off x="830961" y="436102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社内で共有してよい規約ファイル</a:t>
            </a:r>
          </a:p>
        </p:txBody>
      </p:sp>
      <p:sp>
        <p:nvSpPr>
          <p:cNvPr id="23" name="TextBox 23"/>
          <p:cNvSpPr txBox="1"/>
          <p:nvPr/>
        </p:nvSpPr>
        <p:spPr>
          <a:xfrm>
            <a:off x="6393561" y="2589371"/>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本番ログそのもの</a:t>
            </a:r>
          </a:p>
        </p:txBody>
      </p:sp>
      <p:sp>
        <p:nvSpPr>
          <p:cNvPr id="24" name="TextBox 24"/>
          <p:cNvSpPr txBox="1"/>
          <p:nvPr/>
        </p:nvSpPr>
        <p:spPr>
          <a:xfrm>
            <a:off x="6393561" y="317992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顧客の氏名・住所・電話・メール</a:t>
            </a:r>
          </a:p>
        </p:txBody>
      </p:sp>
      <p:sp>
        <p:nvSpPr>
          <p:cNvPr id="25" name="TextBox 25"/>
          <p:cNvSpPr txBox="1"/>
          <p:nvPr/>
        </p:nvSpPr>
        <p:spPr>
          <a:xfrm>
            <a:off x="6393561" y="3770471"/>
            <a:ext cx="23671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認証情報や接続文字列</a:t>
            </a:r>
          </a:p>
        </p:txBody>
      </p:sp>
      <p:sp>
        <p:nvSpPr>
          <p:cNvPr id="26" name="TextBox 26"/>
          <p:cNvSpPr txBox="1"/>
          <p:nvPr/>
        </p:nvSpPr>
        <p:spPr>
          <a:xfrm>
            <a:off x="6393561" y="436102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外部提供が禁止されている設計書</a:t>
            </a:r>
          </a:p>
        </p:txBody>
      </p:sp>
      <p:sp>
        <p:nvSpPr>
          <p:cNvPr id="27" name="Rectangle 27"/>
          <p:cNvSpPr/>
          <p:nvPr/>
        </p:nvSpPr>
        <p:spPr>
          <a:xfrm>
            <a:off x="609600" y="5086350"/>
            <a:ext cx="10972800" cy="914400"/>
          </a:xfrm>
          <a:prstGeom prst="rect">
            <a:avLst/>
          </a:prstGeom>
          <a:solidFill>
            <a:srgbClr val="F7F9FA"/>
          </a:solidFill>
          <a:ln>
            <a:noFill/>
          </a:ln>
        </p:spPr>
      </p:sp>
      <p:sp>
        <p:nvSpPr>
          <p:cNvPr id="28" name="Rectangle 28"/>
          <p:cNvSpPr/>
          <p:nvPr/>
        </p:nvSpPr>
        <p:spPr>
          <a:xfrm>
            <a:off x="609600" y="5086350"/>
            <a:ext cx="57150" cy="914400"/>
          </a:xfrm>
          <a:prstGeom prst="rect">
            <a:avLst/>
          </a:prstGeom>
          <a:solidFill>
            <a:srgbClr val="47BCC6"/>
          </a:solidFill>
          <a:ln>
            <a:noFill/>
          </a:ln>
        </p:spPr>
      </p:sp>
      <p:sp>
        <p:nvSpPr>
          <p:cNvPr id="29" name="TextBox 29"/>
          <p:cNvSpPr txBox="1"/>
          <p:nvPr/>
        </p:nvSpPr>
        <p:spPr>
          <a:xfrm>
            <a:off x="906399" y="5297329"/>
            <a:ext cx="7036880" cy="650938"/>
          </a:xfrm>
          <a:prstGeom prst="rect">
            <a:avLst/>
          </a:prstGeom>
          <a:noFill/>
          <a:ln>
            <a:noFill/>
          </a:ln>
        </p:spPr>
        <p:txBody>
          <a:bodyPr wrap="square" lIns="0" tIns="0" rIns="0" bIns="0" anchor="t" anchorCtr="0"/>
          <a:lstStyle/>
          <a:p>
            <a:pPr algn="l">
              <a:lnSpc>
                <a:spcPts val="2700"/>
              </a:lnSpc>
            </a:pPr>
            <a:r>
              <a:rPr lang="zh-CN" sz="1580" dirty="0">
                <a:solidFill>
                  <a:srgbClr val="000000"/>
                </a:solidFill>
                <a:latin typeface="Zen Kaku Gothic New"/>
                <a:ea typeface="Zen Kaku Gothic New"/>
                <a:cs typeface="Zen Kaku Gothic New"/>
              </a:rPr>
              <a:t>今日扱ったログもトレースも、すべてダミーデータです。</a:t>
            </a:r>
          </a:p>
          <a:p>
            <a:pPr algn="l">
              <a:lnSpc>
                <a:spcPts val="2700"/>
              </a:lnSpc>
            </a:pPr>
            <a:r>
              <a:rPr lang="zh-CN" sz="1580" dirty="0">
                <a:solidFill>
                  <a:srgbClr val="000000"/>
                </a:solidFill>
                <a:latin typeface="Zen Kaku Gothic New"/>
                <a:ea typeface="Zen Kaku Gothic New"/>
                <a:cs typeface="Zen Kaku Gothic New"/>
              </a:rPr>
              <a:t>判断に迷ったら、投入する前に社内のルールを確認します。</a:t>
            </a:r>
          </a:p>
        </p:txBody>
      </p:sp>
      <p:pic>
        <p:nvPicPr>
          <p:cNvPr id="30" name="Image 30"/>
          <p:cNvPicPr>
            <a:picLocks noChangeAspect="1"/>
          </p:cNvPicPr>
          <p:nvPr/>
        </p:nvPicPr>
        <p:blipFill>
          <a:blip r:embed="rId2"/>
          <a:stretch>
            <a:fillRect/>
          </a:stretch>
        </p:blipFill>
        <p:spPr>
          <a:xfrm>
            <a:off x="232894" y="6486525"/>
            <a:ext cx="734363" cy="190500"/>
          </a:xfrm>
          <a:prstGeom prst="rect">
            <a:avLst/>
          </a:prstGeom>
        </p:spPr>
      </p:pic>
      <p:sp>
        <p:nvSpPr>
          <p:cNvPr id="31" name="TextBox 3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2" name="TextBox 3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56</a:t>
            </a:r>
          </a:p>
        </p:txBody>
      </p:sp>
    </p:spTree>
  </p:cSld>
  <p:clrMapOvr>
    <a:masterClrMapping/>
  </p:clrMapOvr>
  <p:transition xmlns:p14="http://schemas.microsoft.com/office/powerpoint/2010/main" p14:dur="4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明日ひとりでできること</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明日の一歩に、</a:t>
            </a:r>
            <a:r>
              <a:rPr lang="zh-CN" sz="2480" b="1" dirty="0">
                <a:solidFill>
                  <a:srgbClr val="264DBF"/>
                </a:solidFill>
                <a:latin typeface="Zen Kaku Gothic New"/>
                <a:ea typeface="Zen Kaku Gothic New"/>
                <a:cs typeface="Zen Kaku Gothic New"/>
              </a:rPr>
              <a:t>承認も新しい環境も</a:t>
            </a:r>
            <a:r>
              <a:rPr lang="zh-CN" sz="2480" b="1" dirty="0">
                <a:solidFill>
                  <a:srgbClr val="000000"/>
                </a:solidFill>
                <a:latin typeface="Zen Kaku Gothic New"/>
                <a:ea typeface="Zen Kaku Gothic New"/>
                <a:cs typeface="Zen Kaku Gothic New"/>
              </a:rPr>
              <a:t>不要</a:t>
            </a:r>
          </a:p>
        </p:txBody>
      </p:sp>
      <p:sp>
        <p:nvSpPr>
          <p:cNvPr id="7" name="Rectangle 7"/>
          <p:cNvSpPr/>
          <p:nvPr/>
        </p:nvSpPr>
        <p:spPr>
          <a:xfrm>
            <a:off x="609600" y="2000250"/>
            <a:ext cx="10972800" cy="1162050"/>
          </a:xfrm>
          <a:prstGeom prst="rect">
            <a:avLst/>
          </a:prstGeom>
          <a:solidFill>
            <a:srgbClr val="F7F9FA"/>
          </a:solidFill>
          <a:ln>
            <a:noFill/>
          </a:ln>
        </p:spPr>
      </p:sp>
      <p:sp>
        <p:nvSpPr>
          <p:cNvPr id="8" name="Rectangle 8"/>
          <p:cNvSpPr/>
          <p:nvPr/>
        </p:nvSpPr>
        <p:spPr>
          <a:xfrm>
            <a:off x="609600" y="2000250"/>
            <a:ext cx="76200" cy="1162050"/>
          </a:xfrm>
          <a:prstGeom prst="rect">
            <a:avLst/>
          </a:prstGeom>
          <a:solidFill>
            <a:srgbClr val="47BCC6"/>
          </a:solidFill>
          <a:ln>
            <a:noFill/>
          </a:ln>
        </p:spPr>
      </p:sp>
      <p:sp>
        <p:nvSpPr>
          <p:cNvPr id="9" name="Ellipse 9"/>
          <p:cNvSpPr/>
          <p:nvPr/>
        </p:nvSpPr>
        <p:spPr>
          <a:xfrm>
            <a:off x="971550" y="2333625"/>
            <a:ext cx="495300" cy="495300"/>
          </a:xfrm>
          <a:prstGeom prst="ellipse">
            <a:avLst/>
          </a:prstGeom>
          <a:solidFill>
            <a:srgbClr val="47BCC6"/>
          </a:solidFill>
          <a:ln>
            <a:noFill/>
          </a:ln>
        </p:spPr>
      </p:sp>
      <p:sp>
        <p:nvSpPr>
          <p:cNvPr id="10" name="TextBox 10"/>
          <p:cNvSpPr txBox="1"/>
          <p:nvPr/>
        </p:nvSpPr>
        <p:spPr>
          <a:xfrm>
            <a:off x="1124245" y="2472690"/>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1</a:t>
            </a:r>
          </a:p>
        </p:txBody>
      </p:sp>
      <p:sp>
        <p:nvSpPr>
          <p:cNvPr id="11" name="TextBox 11"/>
          <p:cNvSpPr txBox="1"/>
          <p:nvPr/>
        </p:nvSpPr>
        <p:spPr>
          <a:xfrm>
            <a:off x="1705737" y="2252186"/>
            <a:ext cx="4966595"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プロジェクト直下の規約ファイル1枚</a:t>
            </a:r>
          </a:p>
        </p:txBody>
      </p:sp>
      <p:sp>
        <p:nvSpPr>
          <p:cNvPr id="12" name="TextBox 12"/>
          <p:cNvSpPr txBox="1"/>
          <p:nvPr/>
        </p:nvSpPr>
        <p:spPr>
          <a:xfrm>
            <a:off x="1707261" y="26274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自分の担当プロジェクトの直下に置くと、依頼のたびに読み込まれます。</a:t>
            </a:r>
          </a:p>
        </p:txBody>
      </p:sp>
      <p:sp>
        <p:nvSpPr>
          <p:cNvPr id="13" name="Rectangle 13"/>
          <p:cNvSpPr/>
          <p:nvPr/>
        </p:nvSpPr>
        <p:spPr>
          <a:xfrm>
            <a:off x="9525000" y="2381250"/>
            <a:ext cx="1714500" cy="419100"/>
          </a:xfrm>
          <a:prstGeom prst="roundRect">
            <a:avLst>
              <a:gd name="adj" fmla="val 50000"/>
            </a:avLst>
          </a:prstGeom>
          <a:solidFill>
            <a:srgbClr val="DCEEF1"/>
          </a:solidFill>
          <a:ln>
            <a:noFill/>
          </a:ln>
        </p:spPr>
      </p:sp>
      <p:sp>
        <p:nvSpPr>
          <p:cNvPr id="14" name="TextBox 14"/>
          <p:cNvSpPr txBox="1"/>
          <p:nvPr/>
        </p:nvSpPr>
        <p:spPr>
          <a:xfrm>
            <a:off x="9667542" y="2495550"/>
            <a:ext cx="142941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根拠 D3-4+</a:t>
            </a:r>
          </a:p>
        </p:txBody>
      </p:sp>
      <p:sp>
        <p:nvSpPr>
          <p:cNvPr id="15" name="Rectangle 15"/>
          <p:cNvSpPr/>
          <p:nvPr/>
        </p:nvSpPr>
        <p:spPr>
          <a:xfrm>
            <a:off x="609600" y="3333750"/>
            <a:ext cx="10972800" cy="1162050"/>
          </a:xfrm>
          <a:prstGeom prst="rect">
            <a:avLst/>
          </a:prstGeom>
          <a:solidFill>
            <a:srgbClr val="F7F9FA"/>
          </a:solidFill>
          <a:ln>
            <a:noFill/>
          </a:ln>
        </p:spPr>
      </p:sp>
      <p:sp>
        <p:nvSpPr>
          <p:cNvPr id="16" name="Rectangle 16"/>
          <p:cNvSpPr/>
          <p:nvPr/>
        </p:nvSpPr>
        <p:spPr>
          <a:xfrm>
            <a:off x="609600" y="3333750"/>
            <a:ext cx="76200" cy="1162050"/>
          </a:xfrm>
          <a:prstGeom prst="rect">
            <a:avLst/>
          </a:prstGeom>
          <a:solidFill>
            <a:srgbClr val="47BCC6"/>
          </a:solidFill>
          <a:ln>
            <a:noFill/>
          </a:ln>
        </p:spPr>
      </p:sp>
      <p:sp>
        <p:nvSpPr>
          <p:cNvPr id="17" name="Ellipse 17"/>
          <p:cNvSpPr/>
          <p:nvPr/>
        </p:nvSpPr>
        <p:spPr>
          <a:xfrm>
            <a:off x="971550" y="3667125"/>
            <a:ext cx="495300" cy="495300"/>
          </a:xfrm>
          <a:prstGeom prst="ellipse">
            <a:avLst/>
          </a:prstGeom>
          <a:solidFill>
            <a:srgbClr val="47BCC6"/>
          </a:solidFill>
          <a:ln>
            <a:noFill/>
          </a:ln>
        </p:spPr>
      </p:sp>
      <p:sp>
        <p:nvSpPr>
          <p:cNvPr id="18" name="TextBox 18"/>
          <p:cNvSpPr txBox="1"/>
          <p:nvPr/>
        </p:nvSpPr>
        <p:spPr>
          <a:xfrm>
            <a:off x="1124245" y="3806190"/>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2</a:t>
            </a:r>
          </a:p>
        </p:txBody>
      </p:sp>
      <p:sp>
        <p:nvSpPr>
          <p:cNvPr id="19" name="TextBox 19"/>
          <p:cNvSpPr txBox="1"/>
          <p:nvPr/>
        </p:nvSpPr>
        <p:spPr>
          <a:xfrm>
            <a:off x="1705737" y="3585686"/>
            <a:ext cx="4802124"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先に見るのはトレースの型と反復行</a:t>
            </a:r>
          </a:p>
        </p:txBody>
      </p:sp>
      <p:sp>
        <p:nvSpPr>
          <p:cNvPr id="20" name="TextBox 20"/>
          <p:cNvSpPr txBox="1"/>
          <p:nvPr/>
        </p:nvSpPr>
        <p:spPr>
          <a:xfrm>
            <a:off x="1707261" y="396097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エラーが出たら、上から全部読まずに繰り返している行を探します。</a:t>
            </a:r>
          </a:p>
        </p:txBody>
      </p:sp>
      <p:sp>
        <p:nvSpPr>
          <p:cNvPr id="21" name="Rectangle 21"/>
          <p:cNvSpPr/>
          <p:nvPr/>
        </p:nvSpPr>
        <p:spPr>
          <a:xfrm>
            <a:off x="9525000" y="3714750"/>
            <a:ext cx="1714500" cy="419100"/>
          </a:xfrm>
          <a:prstGeom prst="roundRect">
            <a:avLst>
              <a:gd name="adj" fmla="val 50000"/>
            </a:avLst>
          </a:prstGeom>
          <a:solidFill>
            <a:srgbClr val="DCEEF1"/>
          </a:solidFill>
          <a:ln>
            <a:noFill/>
          </a:ln>
        </p:spPr>
      </p:sp>
      <p:sp>
        <p:nvSpPr>
          <p:cNvPr id="22" name="TextBox 22"/>
          <p:cNvSpPr txBox="1"/>
          <p:nvPr/>
        </p:nvSpPr>
        <p:spPr>
          <a:xfrm>
            <a:off x="9744551" y="3829050"/>
            <a:ext cx="127539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根拠 D3-1</a:t>
            </a:r>
          </a:p>
        </p:txBody>
      </p:sp>
      <p:sp>
        <p:nvSpPr>
          <p:cNvPr id="23" name="Rectangle 23"/>
          <p:cNvSpPr/>
          <p:nvPr/>
        </p:nvSpPr>
        <p:spPr>
          <a:xfrm>
            <a:off x="609600" y="4667250"/>
            <a:ext cx="10972800" cy="1162050"/>
          </a:xfrm>
          <a:prstGeom prst="rect">
            <a:avLst/>
          </a:prstGeom>
          <a:solidFill>
            <a:srgbClr val="F7F9FA"/>
          </a:solidFill>
          <a:ln>
            <a:noFill/>
          </a:ln>
        </p:spPr>
      </p:sp>
      <p:sp>
        <p:nvSpPr>
          <p:cNvPr id="24" name="Rectangle 24"/>
          <p:cNvSpPr/>
          <p:nvPr/>
        </p:nvSpPr>
        <p:spPr>
          <a:xfrm>
            <a:off x="609600" y="4667250"/>
            <a:ext cx="76200" cy="1162050"/>
          </a:xfrm>
          <a:prstGeom prst="rect">
            <a:avLst/>
          </a:prstGeom>
          <a:solidFill>
            <a:srgbClr val="47BCC6"/>
          </a:solidFill>
          <a:ln>
            <a:noFill/>
          </a:ln>
        </p:spPr>
      </p:sp>
      <p:sp>
        <p:nvSpPr>
          <p:cNvPr id="25" name="Ellipse 25"/>
          <p:cNvSpPr/>
          <p:nvPr/>
        </p:nvSpPr>
        <p:spPr>
          <a:xfrm>
            <a:off x="971550" y="5000625"/>
            <a:ext cx="495300" cy="495300"/>
          </a:xfrm>
          <a:prstGeom prst="ellipse">
            <a:avLst/>
          </a:prstGeom>
          <a:solidFill>
            <a:srgbClr val="47BCC6"/>
          </a:solidFill>
          <a:ln>
            <a:noFill/>
          </a:ln>
        </p:spPr>
      </p:sp>
      <p:sp>
        <p:nvSpPr>
          <p:cNvPr id="26" name="TextBox 26"/>
          <p:cNvSpPr txBox="1"/>
          <p:nvPr/>
        </p:nvSpPr>
        <p:spPr>
          <a:xfrm>
            <a:off x="1124245" y="5139690"/>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3</a:t>
            </a:r>
          </a:p>
        </p:txBody>
      </p:sp>
      <p:sp>
        <p:nvSpPr>
          <p:cNvPr id="27" name="TextBox 27"/>
          <p:cNvSpPr txBox="1"/>
          <p:nvPr/>
        </p:nvSpPr>
        <p:spPr>
          <a:xfrm>
            <a:off x="1705737" y="4919186"/>
            <a:ext cx="4026927"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応答時間と SQL 本数の並記</a:t>
            </a:r>
          </a:p>
        </p:txBody>
      </p:sp>
      <p:sp>
        <p:nvSpPr>
          <p:cNvPr id="28" name="TextBox 28"/>
          <p:cNvSpPr txBox="1"/>
          <p:nvPr/>
        </p:nvSpPr>
        <p:spPr>
          <a:xfrm>
            <a:off x="1707261" y="5294471"/>
            <a:ext cx="64960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遅いと言われたら、まずこの2つを時刻順に並べて出します。</a:t>
            </a:r>
          </a:p>
        </p:txBody>
      </p:sp>
      <p:sp>
        <p:nvSpPr>
          <p:cNvPr id="29" name="Rectangle 29"/>
          <p:cNvSpPr/>
          <p:nvPr/>
        </p:nvSpPr>
        <p:spPr>
          <a:xfrm>
            <a:off x="9525000" y="5048250"/>
            <a:ext cx="1714500" cy="419100"/>
          </a:xfrm>
          <a:prstGeom prst="roundRect">
            <a:avLst>
              <a:gd name="adj" fmla="val 50000"/>
            </a:avLst>
          </a:prstGeom>
          <a:solidFill>
            <a:srgbClr val="DCEEF1"/>
          </a:solidFill>
          <a:ln>
            <a:noFill/>
          </a:ln>
        </p:spPr>
      </p:sp>
      <p:sp>
        <p:nvSpPr>
          <p:cNvPr id="30" name="TextBox 30"/>
          <p:cNvSpPr txBox="1"/>
          <p:nvPr/>
        </p:nvSpPr>
        <p:spPr>
          <a:xfrm>
            <a:off x="9744551" y="5162550"/>
            <a:ext cx="127539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根拠 D3-2</a:t>
            </a:r>
          </a:p>
        </p:txBody>
      </p:sp>
      <p:sp>
        <p:nvSpPr>
          <p:cNvPr id="31" name="TextBox 31"/>
          <p:cNvSpPr txBox="1"/>
          <p:nvPr/>
        </p:nvSpPr>
        <p:spPr>
          <a:xfrm>
            <a:off x="601599" y="6059329"/>
            <a:ext cx="677684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詰まったときの言い換えは、教材サイトに残っています。</a:t>
            </a:r>
          </a:p>
        </p:txBody>
      </p:sp>
      <p:pic>
        <p:nvPicPr>
          <p:cNvPr id="32" name="Image 32"/>
          <p:cNvPicPr>
            <a:picLocks noChangeAspect="1"/>
          </p:cNvPicPr>
          <p:nvPr/>
        </p:nvPicPr>
        <p:blipFill>
          <a:blip r:embed="rId2"/>
          <a:stretch>
            <a:fillRect/>
          </a:stretch>
        </p:blipFill>
        <p:spPr>
          <a:xfrm>
            <a:off x="232894" y="6486525"/>
            <a:ext cx="734363" cy="190500"/>
          </a:xfrm>
          <a:prstGeom prst="rect">
            <a:avLst/>
          </a:prstGeom>
        </p:spPr>
      </p:pic>
      <p:sp>
        <p:nvSpPr>
          <p:cNvPr id="33" name="TextBox 3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4" name="TextBox 3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57</a:t>
            </a:r>
          </a:p>
        </p:txBody>
      </p:sp>
    </p:spTree>
  </p:cSld>
  <p:clrMapOvr>
    <a:masterClrMapping/>
  </p:clrMapOvr>
  <p:transition xmlns:p14="http://schemas.microsoft.com/office/powerpoint/2010/main" p14:dur="4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今週チームでできること</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55503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チームに効くのは、</a:t>
            </a:r>
            <a:r>
              <a:rPr lang="zh-CN" sz="2480" b="1" dirty="0">
                <a:solidFill>
                  <a:srgbClr val="264DBF"/>
                </a:solidFill>
                <a:latin typeface="Zen Kaku Gothic New"/>
                <a:ea typeface="Zen Kaku Gothic New"/>
                <a:cs typeface="Zen Kaku Gothic New"/>
              </a:rPr>
              <a:t>物差しと計測</a:t>
            </a:r>
            <a:r>
              <a:rPr lang="zh-CN" sz="2480" b="1" dirty="0">
                <a:solidFill>
                  <a:srgbClr val="000000"/>
                </a:solidFill>
                <a:latin typeface="Zen Kaku Gothic New"/>
                <a:ea typeface="Zen Kaku Gothic New"/>
                <a:cs typeface="Zen Kaku Gothic New"/>
              </a:rPr>
              <a:t>の2本</a:t>
            </a:r>
          </a:p>
        </p:txBody>
      </p:sp>
      <p:sp>
        <p:nvSpPr>
          <p:cNvPr id="7" name="Rectangle 7"/>
          <p:cNvSpPr/>
          <p:nvPr/>
        </p:nvSpPr>
        <p:spPr>
          <a:xfrm>
            <a:off x="609600" y="2038350"/>
            <a:ext cx="10972800" cy="1619250"/>
          </a:xfrm>
          <a:prstGeom prst="rect">
            <a:avLst/>
          </a:prstGeom>
          <a:solidFill>
            <a:srgbClr val="F7F9FA"/>
          </a:solidFill>
          <a:ln>
            <a:noFill/>
          </a:ln>
        </p:spPr>
      </p:sp>
      <p:sp>
        <p:nvSpPr>
          <p:cNvPr id="8" name="Rectangle 8"/>
          <p:cNvSpPr/>
          <p:nvPr/>
        </p:nvSpPr>
        <p:spPr>
          <a:xfrm>
            <a:off x="609600" y="2038350"/>
            <a:ext cx="76200" cy="1619250"/>
          </a:xfrm>
          <a:prstGeom prst="rect">
            <a:avLst/>
          </a:prstGeom>
          <a:solidFill>
            <a:srgbClr val="47BCC6"/>
          </a:solidFill>
          <a:ln>
            <a:noFill/>
          </a:ln>
        </p:spPr>
      </p:sp>
      <p:sp>
        <p:nvSpPr>
          <p:cNvPr id="9" name="Ellipse 9"/>
          <p:cNvSpPr/>
          <p:nvPr/>
        </p:nvSpPr>
        <p:spPr>
          <a:xfrm>
            <a:off x="971550" y="2600325"/>
            <a:ext cx="495300" cy="495300"/>
          </a:xfrm>
          <a:prstGeom prst="ellipse">
            <a:avLst/>
          </a:prstGeom>
          <a:solidFill>
            <a:srgbClr val="47BCC6"/>
          </a:solidFill>
          <a:ln>
            <a:noFill/>
          </a:ln>
        </p:spPr>
      </p:sp>
      <p:sp>
        <p:nvSpPr>
          <p:cNvPr id="10" name="TextBox 10"/>
          <p:cNvSpPr txBox="1"/>
          <p:nvPr/>
        </p:nvSpPr>
        <p:spPr>
          <a:xfrm>
            <a:off x="1124245" y="2739390"/>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1</a:t>
            </a:r>
          </a:p>
        </p:txBody>
      </p:sp>
      <p:sp>
        <p:nvSpPr>
          <p:cNvPr id="11" name="TextBox 11"/>
          <p:cNvSpPr txBox="1"/>
          <p:nvPr/>
        </p:nvSpPr>
        <p:spPr>
          <a:xfrm>
            <a:off x="1705737" y="2385536"/>
            <a:ext cx="4667557"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レビュー観点のチェックリスト1枚</a:t>
            </a:r>
          </a:p>
        </p:txBody>
      </p:sp>
      <p:sp>
        <p:nvSpPr>
          <p:cNvPr id="12" name="TextBox 12"/>
          <p:cNvSpPr txBox="1"/>
          <p:nvPr/>
        </p:nvSpPr>
        <p:spPr>
          <a:xfrm>
            <a:off x="1707261" y="279892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呼び出せる形で置くと、レビュー前に全員が同じ物差しを見られます。</a:t>
            </a:r>
          </a:p>
        </p:txBody>
      </p:sp>
      <p:sp>
        <p:nvSpPr>
          <p:cNvPr id="13" name="TextBox 13"/>
          <p:cNvSpPr txBox="1"/>
          <p:nvPr/>
        </p:nvSpPr>
        <p:spPr>
          <a:xfrm>
            <a:off x="1707261" y="3160871"/>
            <a:ext cx="944870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今日つくったもの docs/セキュリティチェックリスト.md と docs/コーディング規約.md</a:t>
            </a:r>
          </a:p>
        </p:txBody>
      </p:sp>
      <p:sp>
        <p:nvSpPr>
          <p:cNvPr id="14" name="Rectangle 14"/>
          <p:cNvSpPr/>
          <p:nvPr/>
        </p:nvSpPr>
        <p:spPr>
          <a:xfrm>
            <a:off x="9525000" y="2647950"/>
            <a:ext cx="1714500" cy="419100"/>
          </a:xfrm>
          <a:prstGeom prst="roundRect">
            <a:avLst>
              <a:gd name="adj" fmla="val 50000"/>
            </a:avLst>
          </a:prstGeom>
          <a:solidFill>
            <a:srgbClr val="DCEEF1"/>
          </a:solidFill>
          <a:ln>
            <a:noFill/>
          </a:ln>
        </p:spPr>
      </p:sp>
      <p:sp>
        <p:nvSpPr>
          <p:cNvPr id="15" name="TextBox 15"/>
          <p:cNvSpPr txBox="1"/>
          <p:nvPr/>
        </p:nvSpPr>
        <p:spPr>
          <a:xfrm>
            <a:off x="9744551" y="2762250"/>
            <a:ext cx="127539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根拠 D3-4</a:t>
            </a:r>
          </a:p>
        </p:txBody>
      </p:sp>
      <p:sp>
        <p:nvSpPr>
          <p:cNvPr id="16" name="Rectangle 16"/>
          <p:cNvSpPr/>
          <p:nvPr/>
        </p:nvSpPr>
        <p:spPr>
          <a:xfrm>
            <a:off x="609600" y="3848100"/>
            <a:ext cx="10972800" cy="1619250"/>
          </a:xfrm>
          <a:prstGeom prst="rect">
            <a:avLst/>
          </a:prstGeom>
          <a:solidFill>
            <a:srgbClr val="F7F9FA"/>
          </a:solidFill>
          <a:ln>
            <a:noFill/>
          </a:ln>
        </p:spPr>
      </p:sp>
      <p:sp>
        <p:nvSpPr>
          <p:cNvPr id="17" name="Rectangle 17"/>
          <p:cNvSpPr/>
          <p:nvPr/>
        </p:nvSpPr>
        <p:spPr>
          <a:xfrm>
            <a:off x="609600" y="3848100"/>
            <a:ext cx="76200" cy="1619250"/>
          </a:xfrm>
          <a:prstGeom prst="rect">
            <a:avLst/>
          </a:prstGeom>
          <a:solidFill>
            <a:srgbClr val="47BCC6"/>
          </a:solidFill>
          <a:ln>
            <a:noFill/>
          </a:ln>
        </p:spPr>
      </p:sp>
      <p:sp>
        <p:nvSpPr>
          <p:cNvPr id="18" name="Ellipse 18"/>
          <p:cNvSpPr/>
          <p:nvPr/>
        </p:nvSpPr>
        <p:spPr>
          <a:xfrm>
            <a:off x="971550" y="4410075"/>
            <a:ext cx="495300" cy="495300"/>
          </a:xfrm>
          <a:prstGeom prst="ellipse">
            <a:avLst/>
          </a:prstGeom>
          <a:solidFill>
            <a:srgbClr val="47BCC6"/>
          </a:solidFill>
          <a:ln>
            <a:noFill/>
          </a:ln>
        </p:spPr>
      </p:sp>
      <p:sp>
        <p:nvSpPr>
          <p:cNvPr id="19" name="TextBox 19"/>
          <p:cNvSpPr txBox="1"/>
          <p:nvPr/>
        </p:nvSpPr>
        <p:spPr>
          <a:xfrm>
            <a:off x="1124245" y="4549140"/>
            <a:ext cx="189909"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2</a:t>
            </a:r>
          </a:p>
        </p:txBody>
      </p:sp>
      <p:sp>
        <p:nvSpPr>
          <p:cNvPr id="20" name="TextBox 20"/>
          <p:cNvSpPr txBox="1"/>
          <p:nvPr/>
        </p:nvSpPr>
        <p:spPr>
          <a:xfrm>
            <a:off x="1705737" y="4195286"/>
            <a:ext cx="5101161"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ヘルスチェックと処理時間ログの常設</a:t>
            </a:r>
          </a:p>
        </p:txBody>
      </p:sp>
      <p:sp>
        <p:nvSpPr>
          <p:cNvPr id="21" name="TextBox 21"/>
          <p:cNvSpPr txBox="1"/>
          <p:nvPr/>
        </p:nvSpPr>
        <p:spPr>
          <a:xfrm>
            <a:off x="1707261" y="46086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先に計測を持つと、遅いという報告を数字で受け取れます。</a:t>
            </a:r>
          </a:p>
        </p:txBody>
      </p:sp>
      <p:sp>
        <p:nvSpPr>
          <p:cNvPr id="22" name="TextBox 22"/>
          <p:cNvSpPr txBox="1"/>
          <p:nvPr/>
        </p:nvSpPr>
        <p:spPr>
          <a:xfrm>
            <a:off x="1707261" y="4970621"/>
            <a:ext cx="742368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今日つくったもの HealthController と RequestLoggingInterceptor</a:t>
            </a:r>
          </a:p>
        </p:txBody>
      </p:sp>
      <p:sp>
        <p:nvSpPr>
          <p:cNvPr id="23" name="Rectangle 23"/>
          <p:cNvSpPr/>
          <p:nvPr/>
        </p:nvSpPr>
        <p:spPr>
          <a:xfrm>
            <a:off x="9525000" y="4457700"/>
            <a:ext cx="1714500" cy="419100"/>
          </a:xfrm>
          <a:prstGeom prst="roundRect">
            <a:avLst>
              <a:gd name="adj" fmla="val 50000"/>
            </a:avLst>
          </a:prstGeom>
          <a:solidFill>
            <a:srgbClr val="DCEEF1"/>
          </a:solidFill>
          <a:ln>
            <a:noFill/>
          </a:ln>
        </p:spPr>
      </p:sp>
      <p:sp>
        <p:nvSpPr>
          <p:cNvPr id="24" name="TextBox 24"/>
          <p:cNvSpPr txBox="1"/>
          <p:nvPr/>
        </p:nvSpPr>
        <p:spPr>
          <a:xfrm>
            <a:off x="9744551" y="4572000"/>
            <a:ext cx="127539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根拠 D3-3</a:t>
            </a:r>
          </a:p>
        </p:txBody>
      </p:sp>
      <p:sp>
        <p:nvSpPr>
          <p:cNvPr id="25" name="TextBox 25"/>
          <p:cNvSpPr txBox="1"/>
          <p:nvPr/>
        </p:nvSpPr>
        <p:spPr>
          <a:xfrm>
            <a:off x="601599" y="5792629"/>
            <a:ext cx="5996749"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どちらも、今日その場で作ったものと同じ形です。</a:t>
            </a:r>
          </a:p>
        </p:txBody>
      </p:sp>
      <p:pic>
        <p:nvPicPr>
          <p:cNvPr id="26" name="Image 26"/>
          <p:cNvPicPr>
            <a:picLocks noChangeAspect="1"/>
          </p:cNvPicPr>
          <p:nvPr/>
        </p:nvPicPr>
        <p:blipFill>
          <a:blip r:embed="rId2"/>
          <a:stretch>
            <a:fillRect/>
          </a:stretch>
        </p:blipFill>
        <p:spPr>
          <a:xfrm>
            <a:off x="232894" y="6486525"/>
            <a:ext cx="734363" cy="190500"/>
          </a:xfrm>
          <a:prstGeom prst="rect">
            <a:avLst/>
          </a:prstGeom>
        </p:spPr>
      </p:pic>
      <p:sp>
        <p:nvSpPr>
          <p:cNvPr id="27" name="TextBox 27"/>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8" name="TextBox 28"/>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58</a:t>
            </a:r>
          </a:p>
        </p:txBody>
      </p:sp>
    </p:spTree>
  </p:cSld>
  <p:clrMapOvr>
    <a:masterClrMapping/>
  </p:clrMapOvr>
  <p:transition xmlns:p14="http://schemas.microsoft.com/office/powerpoint/2010/main" p14:dur="4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質疑応答とアンケート</a:t>
            </a:r>
          </a:p>
        </p:txBody>
      </p:sp>
      <p:sp>
        <p:nvSpPr>
          <p:cNvPr id="7" name="TextBox 7"/>
          <p:cNvSpPr txBox="1"/>
          <p:nvPr/>
        </p:nvSpPr>
        <p:spPr>
          <a:xfrm>
            <a:off x="10287933" y="665798"/>
            <a:ext cx="1304373" cy="381381"/>
          </a:xfrm>
          <a:prstGeom prst="rect">
            <a:avLst/>
          </a:prstGeom>
          <a:noFill/>
          <a:ln>
            <a:noFill/>
          </a:ln>
        </p:spPr>
        <p:txBody>
          <a:bodyPr wrap="none" lIns="0" tIns="0" rIns="0" bIns="0" anchor="t" anchorCtr="0">
            <a:spAutoFit/>
          </a:bodyPr>
          <a:lstStyle/>
          <a:p>
            <a:pPr algn="r"/>
            <a:r>
              <a:rPr lang="en-US" sz="1950" b="1" dirty="0">
                <a:solidFill>
                  <a:srgbClr val="47BCC6"/>
                </a:solidFill>
                <a:latin typeface="Zen Kaku Gothic New"/>
                <a:ea typeface="Zen Kaku Gothic New"/>
                <a:cs typeface="Zen Kaku Gothic New"/>
              </a:rPr>
              <a:t>[15min]</a:t>
            </a:r>
          </a:p>
        </p:txBody>
      </p:sp>
      <p:sp>
        <p:nvSpPr>
          <p:cNvPr id="8" name="Rectangle 8"/>
          <p:cNvSpPr/>
          <p:nvPr/>
        </p:nvSpPr>
        <p:spPr>
          <a:xfrm>
            <a:off x="2000250" y="1028700"/>
            <a:ext cx="9582150" cy="19050"/>
          </a:xfrm>
          <a:prstGeom prst="rect">
            <a:avLst/>
          </a:prstGeom>
          <a:solidFill>
            <a:srgbClr val="C60000"/>
          </a:solidFill>
          <a:ln>
            <a:noFill/>
          </a:ln>
        </p:spPr>
      </p:sp>
      <p:sp>
        <p:nvSpPr>
          <p:cNvPr id="9" name="TextBox 9"/>
          <p:cNvSpPr txBox="1"/>
          <p:nvPr/>
        </p:nvSpPr>
        <p:spPr>
          <a:xfrm>
            <a:off x="597027" y="146637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答えきれない質問は、</a:t>
            </a:r>
            <a:r>
              <a:rPr lang="zh-CN" sz="2480" b="1" dirty="0">
                <a:solidFill>
                  <a:srgbClr val="264DBF"/>
                </a:solidFill>
                <a:latin typeface="Zen Kaku Gothic New"/>
                <a:ea typeface="Zen Kaku Gothic New"/>
                <a:cs typeface="Zen Kaku Gothic New"/>
              </a:rPr>
              <a:t>後日まとめて回答</a:t>
            </a:r>
          </a:p>
        </p:txBody>
      </p:sp>
      <p:sp>
        <p:nvSpPr>
          <p:cNvPr id="10" name="Rectangle 10"/>
          <p:cNvSpPr/>
          <p:nvPr/>
        </p:nvSpPr>
        <p:spPr>
          <a:xfrm>
            <a:off x="609600" y="2381250"/>
            <a:ext cx="57150" cy="952500"/>
          </a:xfrm>
          <a:prstGeom prst="rect">
            <a:avLst/>
          </a:prstGeom>
          <a:solidFill>
            <a:srgbClr val="47BCC6"/>
          </a:solidFill>
          <a:ln>
            <a:noFill/>
          </a:ln>
        </p:spPr>
      </p:sp>
      <p:sp>
        <p:nvSpPr>
          <p:cNvPr id="11" name="TextBox 11"/>
          <p:cNvSpPr txBox="1"/>
          <p:nvPr/>
        </p:nvSpPr>
        <p:spPr>
          <a:xfrm>
            <a:off x="905637" y="2556986"/>
            <a:ext cx="2110788"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手元に残るもの</a:t>
            </a:r>
          </a:p>
        </p:txBody>
      </p:sp>
      <p:sp>
        <p:nvSpPr>
          <p:cNvPr id="12" name="TextBox 12"/>
          <p:cNvSpPr txBox="1"/>
          <p:nvPr/>
        </p:nvSpPr>
        <p:spPr>
          <a:xfrm>
            <a:off x="906399" y="2935129"/>
            <a:ext cx="9511189"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配布 ZIP の演習ファイルと docs の2ファイルは、研修後もそのまま使えます。</a:t>
            </a:r>
          </a:p>
        </p:txBody>
      </p:sp>
      <p:sp>
        <p:nvSpPr>
          <p:cNvPr id="13" name="Rectangle 13"/>
          <p:cNvSpPr/>
          <p:nvPr/>
        </p:nvSpPr>
        <p:spPr>
          <a:xfrm>
            <a:off x="609600" y="3619500"/>
            <a:ext cx="57150" cy="952500"/>
          </a:xfrm>
          <a:prstGeom prst="rect">
            <a:avLst/>
          </a:prstGeom>
          <a:solidFill>
            <a:srgbClr val="47BCC6"/>
          </a:solidFill>
          <a:ln>
            <a:noFill/>
          </a:ln>
        </p:spPr>
      </p:sp>
      <p:sp>
        <p:nvSpPr>
          <p:cNvPr id="14" name="TextBox 14"/>
          <p:cNvSpPr txBox="1"/>
          <p:nvPr/>
        </p:nvSpPr>
        <p:spPr>
          <a:xfrm>
            <a:off x="905637" y="3795236"/>
            <a:ext cx="1512713"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教材サイト</a:t>
            </a:r>
          </a:p>
        </p:txBody>
      </p:sp>
      <p:sp>
        <p:nvSpPr>
          <p:cNvPr id="15" name="TextBox 15"/>
          <p:cNvSpPr txBox="1"/>
          <p:nvPr/>
        </p:nvSpPr>
        <p:spPr>
          <a:xfrm>
            <a:off x="906399" y="4173379"/>
            <a:ext cx="3032379" cy="308039"/>
          </a:xfrm>
          <a:prstGeom prst="rect">
            <a:avLst/>
          </a:prstGeom>
          <a:noFill/>
          <a:ln>
            <a:noFill/>
          </a:ln>
        </p:spPr>
        <p:txBody>
          <a:bodyPr wrap="none" lIns="0" tIns="0" rIns="0" bIns="0" anchor="t" anchorCtr="0">
            <a:spAutoFit/>
          </a:bodyPr>
          <a:lstStyle/>
          <a:p>
            <a:pPr algn="l"/>
            <a:r>
              <a:rPr lang="en-US" sz="1580" dirty="0">
                <a:solidFill>
                  <a:srgbClr val="484848"/>
                </a:solidFill>
                <a:latin typeface="Source Code Pro"/>
                <a:ea typeface="Source Code Pro"/>
                <a:cs typeface="Source Code Pro"/>
              </a:rPr>
              <a:t>idunder02.give-app.net</a:t>
            </a:r>
          </a:p>
        </p:txBody>
      </p:sp>
      <p:sp>
        <p:nvSpPr>
          <p:cNvPr id="16" name="Rectangle 16"/>
          <p:cNvSpPr/>
          <p:nvPr/>
        </p:nvSpPr>
        <p:spPr>
          <a:xfrm>
            <a:off x="609600" y="4857750"/>
            <a:ext cx="57150" cy="952500"/>
          </a:xfrm>
          <a:prstGeom prst="rect">
            <a:avLst/>
          </a:prstGeom>
          <a:solidFill>
            <a:srgbClr val="47BCC6"/>
          </a:solidFill>
          <a:ln>
            <a:noFill/>
          </a:ln>
        </p:spPr>
      </p:sp>
      <p:sp>
        <p:nvSpPr>
          <p:cNvPr id="17" name="TextBox 17"/>
          <p:cNvSpPr txBox="1"/>
          <p:nvPr/>
        </p:nvSpPr>
        <p:spPr>
          <a:xfrm>
            <a:off x="905637" y="5033486"/>
            <a:ext cx="1512713"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アンケート</a:t>
            </a:r>
          </a:p>
        </p:txBody>
      </p:sp>
      <p:sp>
        <p:nvSpPr>
          <p:cNvPr id="18" name="TextBox 18"/>
          <p:cNvSpPr txBox="1"/>
          <p:nvPr/>
        </p:nvSpPr>
        <p:spPr>
          <a:xfrm>
            <a:off x="906399" y="5411629"/>
            <a:ext cx="807701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チャットで案内するフォームから、この場でご回答をお願いします。</a:t>
            </a:r>
          </a:p>
        </p:txBody>
      </p:sp>
      <p:pic>
        <p:nvPicPr>
          <p:cNvPr id="19" name="Image 19"/>
          <p:cNvPicPr>
            <a:picLocks noChangeAspect="1"/>
          </p:cNvPicPr>
          <p:nvPr/>
        </p:nvPicPr>
        <p:blipFill>
          <a:blip r:embed="rId2"/>
          <a:stretch>
            <a:fillRect/>
          </a:stretch>
        </p:blipFill>
        <p:spPr>
          <a:xfrm>
            <a:off x="232894" y="6486525"/>
            <a:ext cx="734363" cy="190500"/>
          </a:xfrm>
          <a:prstGeom prst="rect">
            <a:avLst/>
          </a:prstGeom>
        </p:spPr>
      </p:pic>
      <p:sp>
        <p:nvSpPr>
          <p:cNvPr id="20" name="TextBox 20"/>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21" name="TextBox 21"/>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7844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59</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本日のゴール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合格ラインは、直したことではなく</a:t>
            </a:r>
            <a:r>
              <a:rPr lang="zh-CN" sz="2480" b="1" dirty="0">
                <a:solidFill>
                  <a:srgbClr val="264DBF"/>
                </a:solidFill>
                <a:latin typeface="Zen Kaku Gothic New"/>
                <a:ea typeface="Zen Kaku Gothic New"/>
                <a:cs typeface="Zen Kaku Gothic New"/>
              </a:rPr>
              <a:t>説明できること</a:t>
            </a:r>
          </a:p>
        </p:txBody>
      </p:sp>
      <p:sp>
        <p:nvSpPr>
          <p:cNvPr id="7" name="Rectangle 7"/>
          <p:cNvSpPr/>
          <p:nvPr/>
        </p:nvSpPr>
        <p:spPr>
          <a:xfrm>
            <a:off x="609600" y="2038350"/>
            <a:ext cx="10972800" cy="1066800"/>
          </a:xfrm>
          <a:prstGeom prst="roundRect">
            <a:avLst>
              <a:gd name="adj" fmla="val 7143"/>
            </a:avLst>
          </a:prstGeom>
          <a:solidFill>
            <a:srgbClr val="F7F9FA"/>
          </a:solidFill>
          <a:ln>
            <a:noFill/>
          </a:ln>
        </p:spPr>
      </p:sp>
      <p:sp>
        <p:nvSpPr>
          <p:cNvPr id="8" name="Rectangle 8"/>
          <p:cNvSpPr/>
          <p:nvPr/>
        </p:nvSpPr>
        <p:spPr>
          <a:xfrm>
            <a:off x="609600" y="2038350"/>
            <a:ext cx="76200" cy="1066800"/>
          </a:xfrm>
          <a:prstGeom prst="rect">
            <a:avLst/>
          </a:prstGeom>
          <a:solidFill>
            <a:srgbClr val="47BCC6"/>
          </a:solidFill>
          <a:ln>
            <a:noFill/>
          </a:ln>
        </p:spPr>
      </p:sp>
      <p:sp>
        <p:nvSpPr>
          <p:cNvPr id="9" name="Ellipse 9"/>
          <p:cNvSpPr/>
          <p:nvPr/>
        </p:nvSpPr>
        <p:spPr>
          <a:xfrm>
            <a:off x="885825" y="2314575"/>
            <a:ext cx="514350" cy="514350"/>
          </a:xfrm>
          <a:prstGeom prst="ellipse">
            <a:avLst/>
          </a:prstGeom>
          <a:solidFill>
            <a:srgbClr val="47BCC6"/>
          </a:solidFill>
          <a:ln>
            <a:noFill/>
          </a:ln>
        </p:spPr>
      </p:sp>
      <p:sp>
        <p:nvSpPr>
          <p:cNvPr id="10" name="TextBox 10"/>
          <p:cNvSpPr txBox="1"/>
          <p:nvPr/>
        </p:nvSpPr>
        <p:spPr>
          <a:xfrm>
            <a:off x="1040132" y="2456498"/>
            <a:ext cx="205735" cy="381381"/>
          </a:xfrm>
          <a:prstGeom prst="rect">
            <a:avLst/>
          </a:prstGeom>
          <a:noFill/>
          <a:ln>
            <a:noFill/>
          </a:ln>
        </p:spPr>
        <p:txBody>
          <a:bodyPr wrap="none" lIns="0" tIns="0" rIns="0" bIns="0" anchor="t" anchorCtr="0">
            <a:spAutoFit/>
          </a:bodyPr>
          <a:lstStyle/>
          <a:p>
            <a:pPr algn="ctr"/>
            <a:r>
              <a:rPr lang="en-US" sz="1950" b="1" dirty="0">
                <a:solidFill>
                  <a:srgbClr val="FFFFFF"/>
                </a:solidFill>
                <a:latin typeface="Zen Kaku Gothic New"/>
                <a:ea typeface="Zen Kaku Gothic New"/>
                <a:cs typeface="Zen Kaku Gothic New"/>
              </a:rPr>
              <a:t>1</a:t>
            </a:r>
          </a:p>
        </p:txBody>
      </p:sp>
      <p:sp>
        <p:nvSpPr>
          <p:cNvPr id="11" name="TextBox 11"/>
          <p:cNvSpPr txBox="1"/>
          <p:nvPr/>
        </p:nvSpPr>
        <p:spPr>
          <a:xfrm>
            <a:off x="1629918" y="2298382"/>
            <a:ext cx="316315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証拠を渡して原因を絞る</a:t>
            </a:r>
          </a:p>
        </p:txBody>
      </p:sp>
      <p:sp>
        <p:nvSpPr>
          <p:cNvPr id="12" name="TextBox 12"/>
          <p:cNvSpPr txBox="1"/>
          <p:nvPr/>
        </p:nvSpPr>
        <p:spPr>
          <a:xfrm>
            <a:off x="1631061" y="26655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エラー文とログをそのまま渡し、当たりを付けてから自分で確かめます。</a:t>
            </a:r>
          </a:p>
        </p:txBody>
      </p:sp>
      <p:sp>
        <p:nvSpPr>
          <p:cNvPr id="13" name="Rectangle 13"/>
          <p:cNvSpPr/>
          <p:nvPr/>
        </p:nvSpPr>
        <p:spPr>
          <a:xfrm>
            <a:off x="9525000" y="2381250"/>
            <a:ext cx="1828800" cy="381000"/>
          </a:xfrm>
          <a:prstGeom prst="roundRect">
            <a:avLst>
              <a:gd name="adj" fmla="val 20000"/>
            </a:avLst>
          </a:prstGeom>
          <a:solidFill>
            <a:srgbClr val="EAF6F8"/>
          </a:solidFill>
          <a:ln>
            <a:noFill/>
          </a:ln>
        </p:spPr>
      </p:sp>
      <p:sp>
        <p:nvSpPr>
          <p:cNvPr id="14" name="TextBox 14"/>
          <p:cNvSpPr txBox="1"/>
          <p:nvPr/>
        </p:nvSpPr>
        <p:spPr>
          <a:xfrm>
            <a:off x="9675686" y="2486025"/>
            <a:ext cx="1527429" cy="293370"/>
          </a:xfrm>
          <a:prstGeom prst="rect">
            <a:avLst/>
          </a:prstGeom>
          <a:noFill/>
          <a:ln>
            <a:noFill/>
          </a:ln>
        </p:spPr>
        <p:txBody>
          <a:bodyPr wrap="none" lIns="0" tIns="0" rIns="0" bIns="0" anchor="t" anchorCtr="0">
            <a:spAutoFit/>
          </a:bodyPr>
          <a:lstStyle/>
          <a:p>
            <a:pPr algn="ctr"/>
            <a:r>
              <a:rPr lang="zh-CN" sz="1500" b="1" dirty="0">
                <a:solidFill>
                  <a:srgbClr val="2E8A94"/>
                </a:solidFill>
                <a:latin typeface="Zen Kaku Gothic New"/>
                <a:ea typeface="Zen Kaku Gothic New"/>
                <a:cs typeface="Zen Kaku Gothic New"/>
              </a:rPr>
              <a:t>D3-1・D3-2</a:t>
            </a:r>
          </a:p>
        </p:txBody>
      </p:sp>
      <p:sp>
        <p:nvSpPr>
          <p:cNvPr id="15" name="Rectangle 15"/>
          <p:cNvSpPr/>
          <p:nvPr/>
        </p:nvSpPr>
        <p:spPr>
          <a:xfrm>
            <a:off x="609600" y="3276600"/>
            <a:ext cx="10972800" cy="1066800"/>
          </a:xfrm>
          <a:prstGeom prst="roundRect">
            <a:avLst>
              <a:gd name="adj" fmla="val 7143"/>
            </a:avLst>
          </a:prstGeom>
          <a:solidFill>
            <a:srgbClr val="F7F9FA"/>
          </a:solidFill>
          <a:ln>
            <a:noFill/>
          </a:ln>
        </p:spPr>
      </p:sp>
      <p:sp>
        <p:nvSpPr>
          <p:cNvPr id="16" name="Rectangle 16"/>
          <p:cNvSpPr/>
          <p:nvPr/>
        </p:nvSpPr>
        <p:spPr>
          <a:xfrm>
            <a:off x="609600" y="3276600"/>
            <a:ext cx="76200" cy="1066800"/>
          </a:xfrm>
          <a:prstGeom prst="rect">
            <a:avLst/>
          </a:prstGeom>
          <a:solidFill>
            <a:srgbClr val="47BCC6"/>
          </a:solidFill>
          <a:ln>
            <a:noFill/>
          </a:ln>
        </p:spPr>
      </p:sp>
      <p:sp>
        <p:nvSpPr>
          <p:cNvPr id="17" name="Ellipse 17"/>
          <p:cNvSpPr/>
          <p:nvPr/>
        </p:nvSpPr>
        <p:spPr>
          <a:xfrm>
            <a:off x="885825" y="3552825"/>
            <a:ext cx="514350" cy="514350"/>
          </a:xfrm>
          <a:prstGeom prst="ellipse">
            <a:avLst/>
          </a:prstGeom>
          <a:solidFill>
            <a:srgbClr val="47BCC6"/>
          </a:solidFill>
          <a:ln>
            <a:noFill/>
          </a:ln>
        </p:spPr>
      </p:sp>
      <p:sp>
        <p:nvSpPr>
          <p:cNvPr id="18" name="TextBox 18"/>
          <p:cNvSpPr txBox="1"/>
          <p:nvPr/>
        </p:nvSpPr>
        <p:spPr>
          <a:xfrm>
            <a:off x="1040132" y="3694748"/>
            <a:ext cx="205735" cy="381381"/>
          </a:xfrm>
          <a:prstGeom prst="rect">
            <a:avLst/>
          </a:prstGeom>
          <a:noFill/>
          <a:ln>
            <a:noFill/>
          </a:ln>
        </p:spPr>
        <p:txBody>
          <a:bodyPr wrap="none" lIns="0" tIns="0" rIns="0" bIns="0" anchor="t" anchorCtr="0">
            <a:spAutoFit/>
          </a:bodyPr>
          <a:lstStyle/>
          <a:p>
            <a:pPr algn="ctr"/>
            <a:r>
              <a:rPr lang="en-US" sz="1950" b="1" dirty="0">
                <a:solidFill>
                  <a:srgbClr val="FFFFFF"/>
                </a:solidFill>
                <a:latin typeface="Zen Kaku Gothic New"/>
                <a:ea typeface="Zen Kaku Gothic New"/>
                <a:cs typeface="Zen Kaku Gothic New"/>
              </a:rPr>
              <a:t>2</a:t>
            </a:r>
          </a:p>
        </p:txBody>
      </p:sp>
      <p:sp>
        <p:nvSpPr>
          <p:cNvPr id="19" name="TextBox 19"/>
          <p:cNvSpPr txBox="1"/>
          <p:nvPr/>
        </p:nvSpPr>
        <p:spPr>
          <a:xfrm>
            <a:off x="1629918" y="3536632"/>
            <a:ext cx="316315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壊れる前に気づく仕組み</a:t>
            </a:r>
          </a:p>
        </p:txBody>
      </p:sp>
      <p:sp>
        <p:nvSpPr>
          <p:cNvPr id="20" name="TextBox 20"/>
          <p:cNvSpPr txBox="1"/>
          <p:nvPr/>
        </p:nvSpPr>
        <p:spPr>
          <a:xfrm>
            <a:off x="1631061" y="3903821"/>
            <a:ext cx="69666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調べる道具を1本足して、外から状態を確認できるようにします。</a:t>
            </a:r>
          </a:p>
        </p:txBody>
      </p:sp>
      <p:sp>
        <p:nvSpPr>
          <p:cNvPr id="21" name="Rectangle 21"/>
          <p:cNvSpPr/>
          <p:nvPr/>
        </p:nvSpPr>
        <p:spPr>
          <a:xfrm>
            <a:off x="9525000" y="3619500"/>
            <a:ext cx="1828800" cy="381000"/>
          </a:xfrm>
          <a:prstGeom prst="roundRect">
            <a:avLst>
              <a:gd name="adj" fmla="val 20000"/>
            </a:avLst>
          </a:prstGeom>
          <a:solidFill>
            <a:srgbClr val="EAF6F8"/>
          </a:solidFill>
          <a:ln>
            <a:noFill/>
          </a:ln>
        </p:spPr>
      </p:sp>
      <p:sp>
        <p:nvSpPr>
          <p:cNvPr id="22" name="TextBox 22"/>
          <p:cNvSpPr txBox="1"/>
          <p:nvPr/>
        </p:nvSpPr>
        <p:spPr>
          <a:xfrm>
            <a:off x="10123742" y="3724275"/>
            <a:ext cx="631317" cy="293370"/>
          </a:xfrm>
          <a:prstGeom prst="rect">
            <a:avLst/>
          </a:prstGeom>
          <a:noFill/>
          <a:ln>
            <a:noFill/>
          </a:ln>
        </p:spPr>
        <p:txBody>
          <a:bodyPr wrap="none" lIns="0" tIns="0" rIns="0" bIns="0" anchor="t" anchorCtr="0">
            <a:spAutoFit/>
          </a:bodyPr>
          <a:lstStyle/>
          <a:p>
            <a:pPr algn="ctr"/>
            <a:r>
              <a:rPr lang="en-US" sz="1500" b="1" dirty="0">
                <a:solidFill>
                  <a:srgbClr val="2E8A94"/>
                </a:solidFill>
                <a:latin typeface="Zen Kaku Gothic New"/>
                <a:ea typeface="Zen Kaku Gothic New"/>
                <a:cs typeface="Zen Kaku Gothic New"/>
              </a:rPr>
              <a:t>D3-3</a:t>
            </a:r>
          </a:p>
        </p:txBody>
      </p:sp>
      <p:sp>
        <p:nvSpPr>
          <p:cNvPr id="23" name="Rectangle 23"/>
          <p:cNvSpPr/>
          <p:nvPr/>
        </p:nvSpPr>
        <p:spPr>
          <a:xfrm>
            <a:off x="609600" y="4514850"/>
            <a:ext cx="10972800" cy="1066800"/>
          </a:xfrm>
          <a:prstGeom prst="roundRect">
            <a:avLst>
              <a:gd name="adj" fmla="val 7143"/>
            </a:avLst>
          </a:prstGeom>
          <a:solidFill>
            <a:srgbClr val="F7F9FA"/>
          </a:solidFill>
          <a:ln>
            <a:noFill/>
          </a:ln>
        </p:spPr>
      </p:sp>
      <p:sp>
        <p:nvSpPr>
          <p:cNvPr id="24" name="Rectangle 24"/>
          <p:cNvSpPr/>
          <p:nvPr/>
        </p:nvSpPr>
        <p:spPr>
          <a:xfrm>
            <a:off x="609600" y="4514850"/>
            <a:ext cx="76200" cy="1066800"/>
          </a:xfrm>
          <a:prstGeom prst="rect">
            <a:avLst/>
          </a:prstGeom>
          <a:solidFill>
            <a:srgbClr val="47BCC6"/>
          </a:solidFill>
          <a:ln>
            <a:noFill/>
          </a:ln>
        </p:spPr>
      </p:sp>
      <p:sp>
        <p:nvSpPr>
          <p:cNvPr id="25" name="Ellipse 25"/>
          <p:cNvSpPr/>
          <p:nvPr/>
        </p:nvSpPr>
        <p:spPr>
          <a:xfrm>
            <a:off x="885825" y="4791075"/>
            <a:ext cx="514350" cy="514350"/>
          </a:xfrm>
          <a:prstGeom prst="ellipse">
            <a:avLst/>
          </a:prstGeom>
          <a:solidFill>
            <a:srgbClr val="47BCC6"/>
          </a:solidFill>
          <a:ln>
            <a:noFill/>
          </a:ln>
        </p:spPr>
      </p:sp>
      <p:sp>
        <p:nvSpPr>
          <p:cNvPr id="26" name="TextBox 26"/>
          <p:cNvSpPr txBox="1"/>
          <p:nvPr/>
        </p:nvSpPr>
        <p:spPr>
          <a:xfrm>
            <a:off x="1040132" y="4932998"/>
            <a:ext cx="205735" cy="381381"/>
          </a:xfrm>
          <a:prstGeom prst="rect">
            <a:avLst/>
          </a:prstGeom>
          <a:noFill/>
          <a:ln>
            <a:noFill/>
          </a:ln>
        </p:spPr>
        <p:txBody>
          <a:bodyPr wrap="none" lIns="0" tIns="0" rIns="0" bIns="0" anchor="t" anchorCtr="0">
            <a:spAutoFit/>
          </a:bodyPr>
          <a:lstStyle/>
          <a:p>
            <a:pPr algn="ctr"/>
            <a:r>
              <a:rPr lang="en-US" sz="1950" b="1" dirty="0">
                <a:solidFill>
                  <a:srgbClr val="FFFFFF"/>
                </a:solidFill>
                <a:latin typeface="Zen Kaku Gothic New"/>
                <a:ea typeface="Zen Kaku Gothic New"/>
                <a:cs typeface="Zen Kaku Gothic New"/>
              </a:rPr>
              <a:t>3</a:t>
            </a:r>
          </a:p>
        </p:txBody>
      </p:sp>
      <p:sp>
        <p:nvSpPr>
          <p:cNvPr id="27" name="TextBox 27"/>
          <p:cNvSpPr txBox="1"/>
          <p:nvPr/>
        </p:nvSpPr>
        <p:spPr>
          <a:xfrm>
            <a:off x="1629918" y="4774882"/>
            <a:ext cx="2877122"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レビュー結果の裏取り</a:t>
            </a:r>
          </a:p>
        </p:txBody>
      </p:sp>
      <p:sp>
        <p:nvSpPr>
          <p:cNvPr id="28" name="TextBox 28"/>
          <p:cNvSpPr txBox="1"/>
          <p:nvPr/>
        </p:nvSpPr>
        <p:spPr>
          <a:xfrm>
            <a:off x="1631061" y="5142071"/>
            <a:ext cx="84135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 が挙げた指摘をチェックリストと突き合わせ、採否を自分で決めます。</a:t>
            </a:r>
          </a:p>
        </p:txBody>
      </p:sp>
      <p:sp>
        <p:nvSpPr>
          <p:cNvPr id="29" name="Rectangle 29"/>
          <p:cNvSpPr/>
          <p:nvPr/>
        </p:nvSpPr>
        <p:spPr>
          <a:xfrm>
            <a:off x="9525000" y="4857750"/>
            <a:ext cx="1828800" cy="381000"/>
          </a:xfrm>
          <a:prstGeom prst="roundRect">
            <a:avLst>
              <a:gd name="adj" fmla="val 20000"/>
            </a:avLst>
          </a:prstGeom>
          <a:solidFill>
            <a:srgbClr val="EAF6F8"/>
          </a:solidFill>
          <a:ln>
            <a:noFill/>
          </a:ln>
        </p:spPr>
      </p:sp>
      <p:sp>
        <p:nvSpPr>
          <p:cNvPr id="30" name="TextBox 30"/>
          <p:cNvSpPr txBox="1"/>
          <p:nvPr/>
        </p:nvSpPr>
        <p:spPr>
          <a:xfrm>
            <a:off x="10123742" y="4962525"/>
            <a:ext cx="631317" cy="293370"/>
          </a:xfrm>
          <a:prstGeom prst="rect">
            <a:avLst/>
          </a:prstGeom>
          <a:noFill/>
          <a:ln>
            <a:noFill/>
          </a:ln>
        </p:spPr>
        <p:txBody>
          <a:bodyPr wrap="none" lIns="0" tIns="0" rIns="0" bIns="0" anchor="t" anchorCtr="0">
            <a:spAutoFit/>
          </a:bodyPr>
          <a:lstStyle/>
          <a:p>
            <a:pPr algn="ctr"/>
            <a:r>
              <a:rPr lang="en-US" sz="1500" b="1" dirty="0">
                <a:solidFill>
                  <a:srgbClr val="2E8A94"/>
                </a:solidFill>
                <a:latin typeface="Zen Kaku Gothic New"/>
                <a:ea typeface="Zen Kaku Gothic New"/>
                <a:cs typeface="Zen Kaku Gothic New"/>
              </a:rPr>
              <a:t>D3-4</a:t>
            </a:r>
          </a:p>
        </p:txBody>
      </p:sp>
      <p:sp>
        <p:nvSpPr>
          <p:cNvPr id="31" name="TextBox 31"/>
          <p:cNvSpPr txBox="1"/>
          <p:nvPr/>
        </p:nvSpPr>
        <p:spPr>
          <a:xfrm>
            <a:off x="601599" y="5887879"/>
            <a:ext cx="729691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どれも、今日その場で動かして確かめるところまでやります。</a:t>
            </a:r>
          </a:p>
        </p:txBody>
      </p:sp>
      <p:pic>
        <p:nvPicPr>
          <p:cNvPr id="32" name="Image 32"/>
          <p:cNvPicPr>
            <a:picLocks noChangeAspect="1"/>
          </p:cNvPicPr>
          <p:nvPr/>
        </p:nvPicPr>
        <p:blipFill>
          <a:blip r:embed="rId2"/>
          <a:stretch>
            <a:fillRect/>
          </a:stretch>
        </p:blipFill>
        <p:spPr>
          <a:xfrm>
            <a:off x="232894" y="6486525"/>
            <a:ext cx="734363" cy="190500"/>
          </a:xfrm>
          <a:prstGeom prst="rect">
            <a:avLst/>
          </a:prstGeom>
        </p:spPr>
      </p:pic>
      <p:sp>
        <p:nvSpPr>
          <p:cNvPr id="33" name="TextBox 33"/>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4" name="TextBox 34"/>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a:t>
            </a:r>
          </a:p>
        </p:txBody>
      </p:sp>
    </p:spTree>
  </p:cSld>
  <p:clrMapOvr>
    <a:masterClrMapping/>
  </p:clrMapOvr>
  <p:transition xmlns:p14="http://schemas.microsoft.com/office/powerpoint/2010/main" p14:dur="4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4131580" y="2857500"/>
            <a:ext cx="3928840" cy="1019175"/>
          </a:xfrm>
          <a:prstGeom prst="rect">
            <a:avLst/>
          </a:prstGeom>
        </p:spPr>
      </p:pic>
      <p:sp>
        <p:nvSpPr>
          <p:cNvPr id="4" name="TextBox 4"/>
          <p:cNvSpPr txBox="1"/>
          <p:nvPr/>
        </p:nvSpPr>
        <p:spPr>
          <a:xfrm>
            <a:off x="4264181" y="4322921"/>
            <a:ext cx="366363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株式会社ギブリー (Givery, Inc.)</a:t>
            </a:r>
          </a:p>
        </p:txBody>
      </p:sp>
      <p:sp>
        <p:nvSpPr>
          <p:cNvPr id="5" name="TextBox 5"/>
          <p:cNvSpPr txBox="1"/>
          <p:nvPr/>
        </p:nvSpPr>
        <p:spPr>
          <a:xfrm>
            <a:off x="2814018" y="4627721"/>
            <a:ext cx="656396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〒150-0036 東京都渋谷区南平台町15-13 帝都渋谷ビル8F</a:t>
            </a:r>
          </a:p>
        </p:txBody>
      </p:sp>
      <p:sp>
        <p:nvSpPr>
          <p:cNvPr id="6" name="TextBox 6"/>
          <p:cNvSpPr txBox="1"/>
          <p:nvPr/>
        </p:nvSpPr>
        <p:spPr>
          <a:xfrm>
            <a:off x="22383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7" name="TextBox 7"/>
          <p:cNvSpPr txBox="1"/>
          <p:nvPr/>
        </p:nvSpPr>
        <p:spPr>
          <a:xfrm>
            <a:off x="8664653" y="657844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8560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Day2 までに手を入れた場所</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689000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今日さわるのは、動くコードの</a:t>
            </a:r>
            <a:r>
              <a:rPr lang="zh-CN" sz="2480" b="1" dirty="0">
                <a:solidFill>
                  <a:srgbClr val="264DBF"/>
                </a:solidFill>
                <a:latin typeface="Zen Kaku Gothic New"/>
                <a:ea typeface="Zen Kaku Gothic New"/>
                <a:cs typeface="Zen Kaku Gothic New"/>
              </a:rPr>
              <a:t>外側</a:t>
            </a:r>
          </a:p>
        </p:txBody>
      </p:sp>
      <p:sp>
        <p:nvSpPr>
          <p:cNvPr id="7" name="Rectangle 7"/>
          <p:cNvSpPr/>
          <p:nvPr/>
        </p:nvSpPr>
        <p:spPr>
          <a:xfrm>
            <a:off x="609600" y="1943100"/>
            <a:ext cx="2381250" cy="762000"/>
          </a:xfrm>
          <a:prstGeom prst="rect">
            <a:avLst/>
          </a:prstGeom>
          <a:solidFill>
            <a:srgbClr val="0B2E33"/>
          </a:solidFill>
          <a:ln>
            <a:noFill/>
          </a:ln>
        </p:spPr>
      </p:sp>
      <p:sp>
        <p:nvSpPr>
          <p:cNvPr id="8" name="TextBox 8"/>
          <p:cNvSpPr txBox="1"/>
          <p:nvPr/>
        </p:nvSpPr>
        <p:spPr>
          <a:xfrm>
            <a:off x="1142524" y="2228850"/>
            <a:ext cx="1315402"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controller</a:t>
            </a:r>
          </a:p>
        </p:txBody>
      </p:sp>
      <p:sp>
        <p:nvSpPr>
          <p:cNvPr id="9" name="Rectangle 9"/>
          <p:cNvSpPr/>
          <p:nvPr/>
        </p:nvSpPr>
        <p:spPr>
          <a:xfrm>
            <a:off x="3067050" y="1943100"/>
            <a:ext cx="8515350" cy="762000"/>
          </a:xfrm>
          <a:prstGeom prst="rect">
            <a:avLst/>
          </a:prstGeom>
          <a:solidFill>
            <a:srgbClr val="F7F9FA"/>
          </a:solidFill>
          <a:ln>
            <a:noFill/>
          </a:ln>
        </p:spPr>
      </p:sp>
      <p:sp>
        <p:nvSpPr>
          <p:cNvPr id="10" name="Rectangle 10"/>
          <p:cNvSpPr/>
          <p:nvPr/>
        </p:nvSpPr>
        <p:spPr>
          <a:xfrm>
            <a:off x="3295650" y="2047875"/>
            <a:ext cx="800100" cy="266700"/>
          </a:xfrm>
          <a:prstGeom prst="roundRect">
            <a:avLst>
              <a:gd name="adj" fmla="val 50000"/>
            </a:avLst>
          </a:prstGeom>
          <a:solidFill>
            <a:srgbClr val="A3DDE3"/>
          </a:solidFill>
          <a:ln>
            <a:noFill/>
          </a:ln>
        </p:spPr>
      </p:sp>
      <p:sp>
        <p:nvSpPr>
          <p:cNvPr id="11" name="TextBox 11"/>
          <p:cNvSpPr txBox="1"/>
          <p:nvPr/>
        </p:nvSpPr>
        <p:spPr>
          <a:xfrm>
            <a:off x="3409760" y="208454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12" name="TextBox 12"/>
          <p:cNvSpPr txBox="1"/>
          <p:nvPr/>
        </p:nvSpPr>
        <p:spPr>
          <a:xfrm>
            <a:off x="4298061" y="2094071"/>
            <a:ext cx="435931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OrderController に date-range を追加</a:t>
            </a:r>
          </a:p>
        </p:txBody>
      </p:sp>
      <p:sp>
        <p:nvSpPr>
          <p:cNvPr id="13" name="Rectangle 13"/>
          <p:cNvSpPr/>
          <p:nvPr/>
        </p:nvSpPr>
        <p:spPr>
          <a:xfrm>
            <a:off x="3295650" y="2352675"/>
            <a:ext cx="800100" cy="266700"/>
          </a:xfrm>
          <a:prstGeom prst="roundRect">
            <a:avLst>
              <a:gd name="adj" fmla="val 50000"/>
            </a:avLst>
          </a:prstGeom>
          <a:solidFill>
            <a:srgbClr val="0B2E33"/>
          </a:solidFill>
          <a:ln>
            <a:noFill/>
          </a:ln>
        </p:spPr>
      </p:sp>
      <p:sp>
        <p:nvSpPr>
          <p:cNvPr id="14" name="TextBox 14"/>
          <p:cNvSpPr txBox="1"/>
          <p:nvPr/>
        </p:nvSpPr>
        <p:spPr>
          <a:xfrm>
            <a:off x="3441430" y="238934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今日</a:t>
            </a:r>
          </a:p>
        </p:txBody>
      </p:sp>
      <p:sp>
        <p:nvSpPr>
          <p:cNvPr id="15" name="TextBox 15"/>
          <p:cNvSpPr txBox="1"/>
          <p:nvPr/>
        </p:nvSpPr>
        <p:spPr>
          <a:xfrm>
            <a:off x="4298061" y="2398871"/>
            <a:ext cx="342302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HealthController を新規で作成</a:t>
            </a:r>
          </a:p>
        </p:txBody>
      </p:sp>
      <p:sp>
        <p:nvSpPr>
          <p:cNvPr id="16" name="Rectangle 16"/>
          <p:cNvSpPr/>
          <p:nvPr/>
        </p:nvSpPr>
        <p:spPr>
          <a:xfrm>
            <a:off x="609600" y="2800350"/>
            <a:ext cx="2381250" cy="762000"/>
          </a:xfrm>
          <a:prstGeom prst="rect">
            <a:avLst/>
          </a:prstGeom>
          <a:solidFill>
            <a:srgbClr val="0B2E33"/>
          </a:solidFill>
          <a:ln>
            <a:noFill/>
          </a:ln>
        </p:spPr>
      </p:sp>
      <p:sp>
        <p:nvSpPr>
          <p:cNvPr id="17" name="TextBox 17"/>
          <p:cNvSpPr txBox="1"/>
          <p:nvPr/>
        </p:nvSpPr>
        <p:spPr>
          <a:xfrm>
            <a:off x="1324546" y="3086100"/>
            <a:ext cx="951357"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service</a:t>
            </a:r>
          </a:p>
        </p:txBody>
      </p:sp>
      <p:sp>
        <p:nvSpPr>
          <p:cNvPr id="18" name="Rectangle 18"/>
          <p:cNvSpPr/>
          <p:nvPr/>
        </p:nvSpPr>
        <p:spPr>
          <a:xfrm>
            <a:off x="3067050" y="2800350"/>
            <a:ext cx="8515350" cy="762000"/>
          </a:xfrm>
          <a:prstGeom prst="rect">
            <a:avLst/>
          </a:prstGeom>
          <a:solidFill>
            <a:srgbClr val="F7F9FA"/>
          </a:solidFill>
          <a:ln>
            <a:noFill/>
          </a:ln>
        </p:spPr>
      </p:sp>
      <p:sp>
        <p:nvSpPr>
          <p:cNvPr id="19" name="Rectangle 19"/>
          <p:cNvSpPr/>
          <p:nvPr/>
        </p:nvSpPr>
        <p:spPr>
          <a:xfrm>
            <a:off x="3295650" y="2905125"/>
            <a:ext cx="800100" cy="266700"/>
          </a:xfrm>
          <a:prstGeom prst="roundRect">
            <a:avLst>
              <a:gd name="adj" fmla="val 50000"/>
            </a:avLst>
          </a:prstGeom>
          <a:solidFill>
            <a:srgbClr val="A3DDE3"/>
          </a:solidFill>
          <a:ln>
            <a:noFill/>
          </a:ln>
        </p:spPr>
      </p:sp>
      <p:sp>
        <p:nvSpPr>
          <p:cNvPr id="20" name="TextBox 20"/>
          <p:cNvSpPr txBox="1"/>
          <p:nvPr/>
        </p:nvSpPr>
        <p:spPr>
          <a:xfrm>
            <a:off x="3409760" y="294179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21" name="TextBox 21"/>
          <p:cNvSpPr txBox="1"/>
          <p:nvPr/>
        </p:nvSpPr>
        <p:spPr>
          <a:xfrm>
            <a:off x="4298061" y="2951321"/>
            <a:ext cx="5051337"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findByDateRange・validateStatusTransition</a:t>
            </a:r>
          </a:p>
        </p:txBody>
      </p:sp>
      <p:sp>
        <p:nvSpPr>
          <p:cNvPr id="22" name="Rectangle 22"/>
          <p:cNvSpPr/>
          <p:nvPr/>
        </p:nvSpPr>
        <p:spPr>
          <a:xfrm>
            <a:off x="3295650" y="3209925"/>
            <a:ext cx="800100" cy="266700"/>
          </a:xfrm>
          <a:prstGeom prst="roundRect">
            <a:avLst>
              <a:gd name="adj" fmla="val 50000"/>
            </a:avLst>
          </a:prstGeom>
          <a:solidFill>
            <a:srgbClr val="47BCC6"/>
          </a:solidFill>
          <a:ln>
            <a:noFill/>
          </a:ln>
        </p:spPr>
      </p:sp>
      <p:sp>
        <p:nvSpPr>
          <p:cNvPr id="23" name="TextBox 23"/>
          <p:cNvSpPr txBox="1"/>
          <p:nvPr/>
        </p:nvSpPr>
        <p:spPr>
          <a:xfrm>
            <a:off x="3409760" y="324659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Day2</a:t>
            </a:r>
          </a:p>
        </p:txBody>
      </p:sp>
      <p:sp>
        <p:nvSpPr>
          <p:cNvPr id="24" name="TextBox 24"/>
          <p:cNvSpPr txBox="1"/>
          <p:nvPr/>
        </p:nvSpPr>
        <p:spPr>
          <a:xfrm>
            <a:off x="4298061" y="3256121"/>
            <a:ext cx="669182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BuggyOrderCalculator の3件・LegacyReportService の整理</a:t>
            </a:r>
          </a:p>
        </p:txBody>
      </p:sp>
      <p:sp>
        <p:nvSpPr>
          <p:cNvPr id="25" name="Rectangle 25"/>
          <p:cNvSpPr/>
          <p:nvPr/>
        </p:nvSpPr>
        <p:spPr>
          <a:xfrm>
            <a:off x="609600" y="3657600"/>
            <a:ext cx="2381250" cy="495300"/>
          </a:xfrm>
          <a:prstGeom prst="rect">
            <a:avLst/>
          </a:prstGeom>
          <a:solidFill>
            <a:srgbClr val="0B2E33"/>
          </a:solidFill>
          <a:ln>
            <a:noFill/>
          </a:ln>
        </p:spPr>
      </p:sp>
      <p:sp>
        <p:nvSpPr>
          <p:cNvPr id="26" name="TextBox 26"/>
          <p:cNvSpPr txBox="1"/>
          <p:nvPr/>
        </p:nvSpPr>
        <p:spPr>
          <a:xfrm>
            <a:off x="765477" y="3810000"/>
            <a:ext cx="2069497"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repository・dto</a:t>
            </a:r>
          </a:p>
        </p:txBody>
      </p:sp>
      <p:sp>
        <p:nvSpPr>
          <p:cNvPr id="27" name="Rectangle 27"/>
          <p:cNvSpPr/>
          <p:nvPr/>
        </p:nvSpPr>
        <p:spPr>
          <a:xfrm>
            <a:off x="3067050" y="3657600"/>
            <a:ext cx="8515350" cy="495300"/>
          </a:xfrm>
          <a:prstGeom prst="rect">
            <a:avLst/>
          </a:prstGeom>
          <a:solidFill>
            <a:srgbClr val="F7F9FA"/>
          </a:solidFill>
          <a:ln>
            <a:noFill/>
          </a:ln>
        </p:spPr>
      </p:sp>
      <p:sp>
        <p:nvSpPr>
          <p:cNvPr id="28" name="Rectangle 28"/>
          <p:cNvSpPr/>
          <p:nvPr/>
        </p:nvSpPr>
        <p:spPr>
          <a:xfrm>
            <a:off x="3295650" y="3771900"/>
            <a:ext cx="800100" cy="266700"/>
          </a:xfrm>
          <a:prstGeom prst="roundRect">
            <a:avLst>
              <a:gd name="adj" fmla="val 50000"/>
            </a:avLst>
          </a:prstGeom>
          <a:solidFill>
            <a:srgbClr val="A3DDE3"/>
          </a:solidFill>
          <a:ln>
            <a:noFill/>
          </a:ln>
        </p:spPr>
      </p:sp>
      <p:sp>
        <p:nvSpPr>
          <p:cNvPr id="29" name="TextBox 29"/>
          <p:cNvSpPr txBox="1"/>
          <p:nvPr/>
        </p:nvSpPr>
        <p:spPr>
          <a:xfrm>
            <a:off x="3409760" y="3808571"/>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30" name="TextBox 30"/>
          <p:cNvSpPr txBox="1"/>
          <p:nvPr/>
        </p:nvSpPr>
        <p:spPr>
          <a:xfrm>
            <a:off x="4298061" y="3818096"/>
            <a:ext cx="396011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期間検索のクエリと OrderItemDTO</a:t>
            </a:r>
          </a:p>
        </p:txBody>
      </p:sp>
      <p:sp>
        <p:nvSpPr>
          <p:cNvPr id="31" name="Rectangle 31"/>
          <p:cNvSpPr/>
          <p:nvPr/>
        </p:nvSpPr>
        <p:spPr>
          <a:xfrm>
            <a:off x="609600" y="4248150"/>
            <a:ext cx="2381250" cy="762000"/>
          </a:xfrm>
          <a:prstGeom prst="rect">
            <a:avLst/>
          </a:prstGeom>
          <a:solidFill>
            <a:srgbClr val="0B2E33"/>
          </a:solidFill>
          <a:ln>
            <a:noFill/>
          </a:ln>
        </p:spPr>
      </p:sp>
      <p:sp>
        <p:nvSpPr>
          <p:cNvPr id="32" name="TextBox 32"/>
          <p:cNvSpPr txBox="1"/>
          <p:nvPr/>
        </p:nvSpPr>
        <p:spPr>
          <a:xfrm>
            <a:off x="869490" y="4533900"/>
            <a:ext cx="1861471"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static・config</a:t>
            </a:r>
          </a:p>
        </p:txBody>
      </p:sp>
      <p:sp>
        <p:nvSpPr>
          <p:cNvPr id="33" name="Rectangle 33"/>
          <p:cNvSpPr/>
          <p:nvPr/>
        </p:nvSpPr>
        <p:spPr>
          <a:xfrm>
            <a:off x="3067050" y="4248150"/>
            <a:ext cx="8515350" cy="762000"/>
          </a:xfrm>
          <a:prstGeom prst="rect">
            <a:avLst/>
          </a:prstGeom>
          <a:solidFill>
            <a:srgbClr val="F7F9FA"/>
          </a:solidFill>
          <a:ln>
            <a:noFill/>
          </a:ln>
        </p:spPr>
      </p:sp>
      <p:sp>
        <p:nvSpPr>
          <p:cNvPr id="34" name="Rectangle 34"/>
          <p:cNvSpPr/>
          <p:nvPr/>
        </p:nvSpPr>
        <p:spPr>
          <a:xfrm>
            <a:off x="3295650" y="4352925"/>
            <a:ext cx="800100" cy="266700"/>
          </a:xfrm>
          <a:prstGeom prst="roundRect">
            <a:avLst>
              <a:gd name="adj" fmla="val 50000"/>
            </a:avLst>
          </a:prstGeom>
          <a:solidFill>
            <a:srgbClr val="A3DDE3"/>
          </a:solidFill>
          <a:ln>
            <a:noFill/>
          </a:ln>
        </p:spPr>
      </p:sp>
      <p:sp>
        <p:nvSpPr>
          <p:cNvPr id="35" name="TextBox 35"/>
          <p:cNvSpPr txBox="1"/>
          <p:nvPr/>
        </p:nvSpPr>
        <p:spPr>
          <a:xfrm>
            <a:off x="3409760" y="4389596"/>
            <a:ext cx="571881" cy="278702"/>
          </a:xfrm>
          <a:prstGeom prst="rect">
            <a:avLst/>
          </a:prstGeom>
          <a:noFill/>
          <a:ln>
            <a:noFill/>
          </a:ln>
        </p:spPr>
        <p:txBody>
          <a:bodyPr wrap="none" lIns="0" tIns="0" rIns="0" bIns="0" anchor="t" anchorCtr="0">
            <a:spAutoFit/>
          </a:bodyPr>
          <a:lstStyle/>
          <a:p>
            <a:pPr algn="ctr"/>
            <a:r>
              <a:rPr lang="en-US" sz="1420" b="1" dirty="0">
                <a:solidFill>
                  <a:srgbClr val="0B2E33"/>
                </a:solidFill>
                <a:latin typeface="Zen Kaku Gothic New"/>
                <a:ea typeface="Zen Kaku Gothic New"/>
                <a:cs typeface="Zen Kaku Gothic New"/>
              </a:rPr>
              <a:t>Day1</a:t>
            </a:r>
          </a:p>
        </p:txBody>
      </p:sp>
      <p:sp>
        <p:nvSpPr>
          <p:cNvPr id="36" name="TextBox 36"/>
          <p:cNvSpPr txBox="1"/>
          <p:nvPr/>
        </p:nvSpPr>
        <p:spPr>
          <a:xfrm>
            <a:off x="4298061" y="4399121"/>
            <a:ext cx="41434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static/dashboard.html を新規で作成</a:t>
            </a:r>
          </a:p>
        </p:txBody>
      </p:sp>
      <p:sp>
        <p:nvSpPr>
          <p:cNvPr id="37" name="Rectangle 37"/>
          <p:cNvSpPr/>
          <p:nvPr/>
        </p:nvSpPr>
        <p:spPr>
          <a:xfrm>
            <a:off x="3295650" y="4657725"/>
            <a:ext cx="800100" cy="266700"/>
          </a:xfrm>
          <a:prstGeom prst="roundRect">
            <a:avLst>
              <a:gd name="adj" fmla="val 50000"/>
            </a:avLst>
          </a:prstGeom>
          <a:solidFill>
            <a:srgbClr val="0B2E33"/>
          </a:solidFill>
          <a:ln>
            <a:noFill/>
          </a:ln>
        </p:spPr>
      </p:sp>
      <p:sp>
        <p:nvSpPr>
          <p:cNvPr id="38" name="TextBox 38"/>
          <p:cNvSpPr txBox="1"/>
          <p:nvPr/>
        </p:nvSpPr>
        <p:spPr>
          <a:xfrm>
            <a:off x="3441430" y="469439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今日</a:t>
            </a:r>
          </a:p>
        </p:txBody>
      </p:sp>
      <p:sp>
        <p:nvSpPr>
          <p:cNvPr id="39" name="TextBox 39"/>
          <p:cNvSpPr txBox="1"/>
          <p:nvPr/>
        </p:nvSpPr>
        <p:spPr>
          <a:xfrm>
            <a:off x="4298061" y="4703921"/>
            <a:ext cx="393168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処理時間ログの設定を config に追加</a:t>
            </a:r>
          </a:p>
        </p:txBody>
      </p:sp>
      <p:sp>
        <p:nvSpPr>
          <p:cNvPr id="40" name="Rectangle 40"/>
          <p:cNvSpPr/>
          <p:nvPr/>
        </p:nvSpPr>
        <p:spPr>
          <a:xfrm>
            <a:off x="609600" y="5105400"/>
            <a:ext cx="2381250" cy="762000"/>
          </a:xfrm>
          <a:prstGeom prst="rect">
            <a:avLst/>
          </a:prstGeom>
          <a:solidFill>
            <a:srgbClr val="0B2E33"/>
          </a:solidFill>
          <a:ln>
            <a:noFill/>
          </a:ln>
        </p:spPr>
      </p:sp>
      <p:sp>
        <p:nvSpPr>
          <p:cNvPr id="41" name="TextBox 41"/>
          <p:cNvSpPr txBox="1"/>
          <p:nvPr/>
        </p:nvSpPr>
        <p:spPr>
          <a:xfrm>
            <a:off x="765477" y="5391150"/>
            <a:ext cx="2069497"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test・exercises</a:t>
            </a:r>
          </a:p>
        </p:txBody>
      </p:sp>
      <p:sp>
        <p:nvSpPr>
          <p:cNvPr id="42" name="Rectangle 42"/>
          <p:cNvSpPr/>
          <p:nvPr/>
        </p:nvSpPr>
        <p:spPr>
          <a:xfrm>
            <a:off x="3067050" y="5105400"/>
            <a:ext cx="8515350" cy="762000"/>
          </a:xfrm>
          <a:prstGeom prst="rect">
            <a:avLst/>
          </a:prstGeom>
          <a:solidFill>
            <a:srgbClr val="F7F9FA"/>
          </a:solidFill>
          <a:ln>
            <a:noFill/>
          </a:ln>
        </p:spPr>
      </p:sp>
      <p:sp>
        <p:nvSpPr>
          <p:cNvPr id="43" name="Rectangle 43"/>
          <p:cNvSpPr/>
          <p:nvPr/>
        </p:nvSpPr>
        <p:spPr>
          <a:xfrm>
            <a:off x="3295650" y="5210175"/>
            <a:ext cx="800100" cy="266700"/>
          </a:xfrm>
          <a:prstGeom prst="roundRect">
            <a:avLst>
              <a:gd name="adj" fmla="val 50000"/>
            </a:avLst>
          </a:prstGeom>
          <a:solidFill>
            <a:srgbClr val="47BCC6"/>
          </a:solidFill>
          <a:ln>
            <a:noFill/>
          </a:ln>
        </p:spPr>
      </p:sp>
      <p:sp>
        <p:nvSpPr>
          <p:cNvPr id="44" name="TextBox 44"/>
          <p:cNvSpPr txBox="1"/>
          <p:nvPr/>
        </p:nvSpPr>
        <p:spPr>
          <a:xfrm>
            <a:off x="3409760" y="5246846"/>
            <a:ext cx="571881"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Day2</a:t>
            </a:r>
          </a:p>
        </p:txBody>
      </p:sp>
      <p:sp>
        <p:nvSpPr>
          <p:cNvPr id="45" name="TextBox 45"/>
          <p:cNvSpPr txBox="1"/>
          <p:nvPr/>
        </p:nvSpPr>
        <p:spPr>
          <a:xfrm>
            <a:off x="4298061" y="5256371"/>
            <a:ext cx="430250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OrderServiceImplTest に異常系を追加</a:t>
            </a:r>
          </a:p>
        </p:txBody>
      </p:sp>
      <p:sp>
        <p:nvSpPr>
          <p:cNvPr id="46" name="Rectangle 46"/>
          <p:cNvSpPr/>
          <p:nvPr/>
        </p:nvSpPr>
        <p:spPr>
          <a:xfrm>
            <a:off x="3295650" y="5514975"/>
            <a:ext cx="800100" cy="266700"/>
          </a:xfrm>
          <a:prstGeom prst="roundRect">
            <a:avLst>
              <a:gd name="adj" fmla="val 50000"/>
            </a:avLst>
          </a:prstGeom>
          <a:solidFill>
            <a:srgbClr val="0B2E33"/>
          </a:solidFill>
          <a:ln>
            <a:noFill/>
          </a:ln>
        </p:spPr>
      </p:sp>
      <p:sp>
        <p:nvSpPr>
          <p:cNvPr id="47" name="TextBox 47"/>
          <p:cNvSpPr txBox="1"/>
          <p:nvPr/>
        </p:nvSpPr>
        <p:spPr>
          <a:xfrm>
            <a:off x="3441430" y="555164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今日</a:t>
            </a:r>
          </a:p>
        </p:txBody>
      </p:sp>
      <p:sp>
        <p:nvSpPr>
          <p:cNvPr id="48" name="TextBox 48"/>
          <p:cNvSpPr txBox="1"/>
          <p:nvPr/>
        </p:nvSpPr>
        <p:spPr>
          <a:xfrm>
            <a:off x="4298061" y="5561171"/>
            <a:ext cx="314353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exercises/day3 の2ファイル</a:t>
            </a:r>
          </a:p>
        </p:txBody>
      </p:sp>
      <p:sp>
        <p:nvSpPr>
          <p:cNvPr id="49" name="TextBox 49"/>
          <p:cNvSpPr txBox="1"/>
          <p:nvPr/>
        </p:nvSpPr>
        <p:spPr>
          <a:xfrm>
            <a:off x="601599" y="6116479"/>
            <a:ext cx="939050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今日さわる3か所は、どれも Day1 と Day2 で開いたファイルの隣にあります。</a:t>
            </a:r>
          </a:p>
        </p:txBody>
      </p:sp>
      <p:pic>
        <p:nvPicPr>
          <p:cNvPr id="50" name="Image 50"/>
          <p:cNvPicPr>
            <a:picLocks noChangeAspect="1"/>
          </p:cNvPicPr>
          <p:nvPr/>
        </p:nvPicPr>
        <p:blipFill>
          <a:blip r:embed="rId2"/>
          <a:stretch>
            <a:fillRect/>
          </a:stretch>
        </p:blipFill>
        <p:spPr>
          <a:xfrm>
            <a:off x="232894" y="6486525"/>
            <a:ext cx="734363" cy="190500"/>
          </a:xfrm>
          <a:prstGeom prst="rect">
            <a:avLst/>
          </a:prstGeom>
        </p:spPr>
      </p:pic>
      <p:sp>
        <p:nvSpPr>
          <p:cNvPr id="51" name="TextBox 51"/>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52" name="TextBox 52"/>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3" name="TextBox 53"/>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a:t>
            </a:r>
          </a:p>
        </p:txBody>
      </p:sp>
    </p:spTree>
  </p:cSld>
  <p:clrMapOvr>
    <a:masterClrMapping/>
  </p:clrMapOvr>
  <p:transition xmlns:p14="http://schemas.microsoft.com/office/powerpoint/2010/main" p14:dur="4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75403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場面ごとの3操作の使い分け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689000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選び方の基準は、</a:t>
            </a:r>
            <a:r>
              <a:rPr lang="zh-CN" sz="2480" b="1" dirty="0">
                <a:solidFill>
                  <a:srgbClr val="264DBF"/>
                </a:solidFill>
                <a:latin typeface="Zen Kaku Gothic New"/>
                <a:ea typeface="Zen Kaku Gothic New"/>
                <a:cs typeface="Zen Kaku Gothic New"/>
              </a:rPr>
              <a:t>壊れる範囲の広さ</a:t>
            </a:r>
          </a:p>
        </p:txBody>
      </p:sp>
      <p:sp>
        <p:nvSpPr>
          <p:cNvPr id="7" name="Rectangle 7"/>
          <p:cNvSpPr/>
          <p:nvPr/>
        </p:nvSpPr>
        <p:spPr>
          <a:xfrm>
            <a:off x="609600" y="1943100"/>
            <a:ext cx="10972800" cy="419100"/>
          </a:xfrm>
          <a:prstGeom prst="rect">
            <a:avLst/>
          </a:prstGeom>
          <a:solidFill>
            <a:srgbClr val="0B2E33"/>
          </a:solidFill>
          <a:ln>
            <a:noFill/>
          </a:ln>
        </p:spPr>
      </p:sp>
      <p:sp>
        <p:nvSpPr>
          <p:cNvPr id="8" name="TextBox 8"/>
          <p:cNvSpPr txBox="1"/>
          <p:nvPr/>
        </p:nvSpPr>
        <p:spPr>
          <a:xfrm>
            <a:off x="830580" y="20669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場面</a:t>
            </a:r>
          </a:p>
        </p:txBody>
      </p:sp>
      <p:sp>
        <p:nvSpPr>
          <p:cNvPr id="9" name="TextBox 9"/>
          <p:cNvSpPr txBox="1"/>
          <p:nvPr/>
        </p:nvSpPr>
        <p:spPr>
          <a:xfrm>
            <a:off x="5307330" y="2066925"/>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使う操作</a:t>
            </a:r>
          </a:p>
        </p:txBody>
      </p:sp>
      <p:sp>
        <p:nvSpPr>
          <p:cNvPr id="10" name="Rectangle 10"/>
          <p:cNvSpPr/>
          <p:nvPr/>
        </p:nvSpPr>
        <p:spPr>
          <a:xfrm>
            <a:off x="609600" y="2362200"/>
            <a:ext cx="10972800" cy="590550"/>
          </a:xfrm>
          <a:prstGeom prst="rect">
            <a:avLst/>
          </a:prstGeom>
          <a:solidFill>
            <a:srgbClr val="FFFFFF"/>
          </a:solidFill>
          <a:ln>
            <a:noFill/>
          </a:ln>
        </p:spPr>
      </p:sp>
      <p:sp>
        <p:nvSpPr>
          <p:cNvPr id="11" name="TextBox 11"/>
          <p:cNvSpPr txBox="1"/>
          <p:nvPr/>
        </p:nvSpPr>
        <p:spPr>
          <a:xfrm>
            <a:off x="830961" y="2570321"/>
            <a:ext cx="166135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質問だけしたい</a:t>
            </a:r>
          </a:p>
        </p:txBody>
      </p:sp>
      <p:sp>
        <p:nvSpPr>
          <p:cNvPr id="12" name="TextBox 12"/>
          <p:cNvSpPr txBox="1"/>
          <p:nvPr/>
        </p:nvSpPr>
        <p:spPr>
          <a:xfrm>
            <a:off x="5307711" y="25703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ターミナルでそのまま聞く</a:t>
            </a:r>
          </a:p>
        </p:txBody>
      </p:sp>
      <p:sp>
        <p:nvSpPr>
          <p:cNvPr id="13" name="Rectangle 13"/>
          <p:cNvSpPr/>
          <p:nvPr/>
        </p:nvSpPr>
        <p:spPr>
          <a:xfrm>
            <a:off x="609600" y="2952750"/>
            <a:ext cx="10972800" cy="590550"/>
          </a:xfrm>
          <a:prstGeom prst="rect">
            <a:avLst/>
          </a:prstGeom>
          <a:solidFill>
            <a:srgbClr val="F7F9FA"/>
          </a:solidFill>
          <a:ln>
            <a:noFill/>
          </a:ln>
        </p:spPr>
      </p:sp>
      <p:sp>
        <p:nvSpPr>
          <p:cNvPr id="14" name="TextBox 14"/>
          <p:cNvSpPr txBox="1"/>
          <p:nvPr/>
        </p:nvSpPr>
        <p:spPr>
          <a:xfrm>
            <a:off x="830961" y="3160871"/>
            <a:ext cx="32023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1ファイルだけ小さく直したい</a:t>
            </a:r>
          </a:p>
        </p:txBody>
      </p:sp>
      <p:sp>
        <p:nvSpPr>
          <p:cNvPr id="15" name="TextBox 15"/>
          <p:cNvSpPr txBox="1"/>
          <p:nvPr/>
        </p:nvSpPr>
        <p:spPr>
          <a:xfrm>
            <a:off x="5307711" y="3160871"/>
            <a:ext cx="30376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 でファイルを指定して頼む</a:t>
            </a:r>
          </a:p>
        </p:txBody>
      </p:sp>
      <p:sp>
        <p:nvSpPr>
          <p:cNvPr id="16" name="Rectangle 16"/>
          <p:cNvSpPr/>
          <p:nvPr/>
        </p:nvSpPr>
        <p:spPr>
          <a:xfrm>
            <a:off x="609600" y="3543300"/>
            <a:ext cx="10972800" cy="590550"/>
          </a:xfrm>
          <a:prstGeom prst="rect">
            <a:avLst/>
          </a:prstGeom>
          <a:solidFill>
            <a:srgbClr val="EAF6F8"/>
          </a:solidFill>
          <a:ln>
            <a:noFill/>
          </a:ln>
        </p:spPr>
      </p:sp>
      <p:sp>
        <p:nvSpPr>
          <p:cNvPr id="17" name="TextBox 17"/>
          <p:cNvSpPr txBox="1"/>
          <p:nvPr/>
        </p:nvSpPr>
        <p:spPr>
          <a:xfrm>
            <a:off x="830961" y="3751421"/>
            <a:ext cx="495509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複数ファイルにまたがる・消える処理がある</a:t>
            </a:r>
          </a:p>
        </p:txBody>
      </p:sp>
      <p:sp>
        <p:nvSpPr>
          <p:cNvPr id="18" name="TextBox 18"/>
          <p:cNvSpPr txBox="1"/>
          <p:nvPr/>
        </p:nvSpPr>
        <p:spPr>
          <a:xfrm>
            <a:off x="5307711" y="3751421"/>
            <a:ext cx="546554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Planモード（Shift+Tab）で計画を先に出させる</a:t>
            </a:r>
          </a:p>
        </p:txBody>
      </p:sp>
      <p:sp>
        <p:nvSpPr>
          <p:cNvPr id="19" name="Rectangle 19"/>
          <p:cNvSpPr/>
          <p:nvPr/>
        </p:nvSpPr>
        <p:spPr>
          <a:xfrm>
            <a:off x="609600" y="4133850"/>
            <a:ext cx="10972800" cy="590550"/>
          </a:xfrm>
          <a:prstGeom prst="rect">
            <a:avLst/>
          </a:prstGeom>
          <a:solidFill>
            <a:srgbClr val="FFFFFF"/>
          </a:solidFill>
          <a:ln>
            <a:noFill/>
          </a:ln>
        </p:spPr>
      </p:sp>
      <p:sp>
        <p:nvSpPr>
          <p:cNvPr id="20" name="TextBox 20"/>
          <p:cNvSpPr txBox="1"/>
          <p:nvPr/>
        </p:nvSpPr>
        <p:spPr>
          <a:xfrm>
            <a:off x="830961" y="43419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文脈が伸びて精度が落ちた</a:t>
            </a:r>
          </a:p>
        </p:txBody>
      </p:sp>
      <p:sp>
        <p:nvSpPr>
          <p:cNvPr id="21" name="TextBox 21"/>
          <p:cNvSpPr txBox="1"/>
          <p:nvPr/>
        </p:nvSpPr>
        <p:spPr>
          <a:xfrm>
            <a:off x="5307711" y="4341971"/>
            <a:ext cx="407284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/clear でリセット、/compact で要約</a:t>
            </a:r>
          </a:p>
        </p:txBody>
      </p:sp>
      <p:sp>
        <p:nvSpPr>
          <p:cNvPr id="22" name="Rectangle 22"/>
          <p:cNvSpPr/>
          <p:nvPr/>
        </p:nvSpPr>
        <p:spPr>
          <a:xfrm>
            <a:off x="609600" y="4724400"/>
            <a:ext cx="10972800" cy="590550"/>
          </a:xfrm>
          <a:prstGeom prst="rect">
            <a:avLst/>
          </a:prstGeom>
          <a:solidFill>
            <a:srgbClr val="F7F9FA"/>
          </a:solidFill>
          <a:ln>
            <a:noFill/>
          </a:ln>
        </p:spPr>
      </p:sp>
      <p:sp>
        <p:nvSpPr>
          <p:cNvPr id="23" name="TextBox 23"/>
          <p:cNvSpPr txBox="1"/>
          <p:nvPr/>
        </p:nvSpPr>
        <p:spPr>
          <a:xfrm>
            <a:off x="830961" y="4932521"/>
            <a:ext cx="21318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レビューだけしたい</a:t>
            </a:r>
          </a:p>
        </p:txBody>
      </p:sp>
      <p:sp>
        <p:nvSpPr>
          <p:cNvPr id="24" name="TextBox 24"/>
          <p:cNvSpPr txBox="1"/>
          <p:nvPr/>
        </p:nvSpPr>
        <p:spPr>
          <a:xfrm>
            <a:off x="5307711" y="4932521"/>
            <a:ext cx="403755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/review で観点をそろえて指摘を出す</a:t>
            </a:r>
          </a:p>
        </p:txBody>
      </p:sp>
      <p:sp>
        <p:nvSpPr>
          <p:cNvPr id="25" name="Line 25"/>
          <p:cNvSpPr/>
          <p:nvPr/>
        </p:nvSpPr>
        <p:spPr>
          <a:xfrm>
            <a:off x="5086350" y="1943100"/>
            <a:ext cx="9525" cy="3371850"/>
          </a:xfrm>
          <a:custGeom>
            <a:avLst/>
            <a:gdLst/>
            <a:ahLst/>
            <a:cxnLst/>
            <a:rect l="l" t="t" r="r" b="b"/>
            <a:pathLst>
              <a:path w="9525" h="3371850">
                <a:moveTo>
                  <a:pt x="0" y="0"/>
                </a:moveTo>
                <a:lnTo>
                  <a:pt x="0" y="3371850"/>
                </a:lnTo>
              </a:path>
            </a:pathLst>
          </a:custGeom>
          <a:noFill/>
          <a:ln w="9525">
            <a:solidFill>
              <a:srgbClr val="E3E7EA"/>
            </a:solidFill>
          </a:ln>
        </p:spPr>
      </p:sp>
      <p:sp>
        <p:nvSpPr>
          <p:cNvPr id="26" name="TextBox 26"/>
          <p:cNvSpPr txBox="1"/>
          <p:nvPr/>
        </p:nvSpPr>
        <p:spPr>
          <a:xfrm>
            <a:off x="601599" y="5602129"/>
            <a:ext cx="9543943"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Planモードに入ったつもりで入っていないことが、いちばん多いつまずきです。</a:t>
            </a:r>
          </a:p>
        </p:txBody>
      </p:sp>
      <p:sp>
        <p:nvSpPr>
          <p:cNvPr id="27" name="TextBox 27"/>
          <p:cNvSpPr txBox="1"/>
          <p:nvPr/>
        </p:nvSpPr>
        <p:spPr>
          <a:xfrm>
            <a:off x="601599" y="5964079"/>
            <a:ext cx="625678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いま入っているモードは、入力欄の下に出ています。</a:t>
            </a:r>
          </a:p>
        </p:txBody>
      </p:sp>
      <p:pic>
        <p:nvPicPr>
          <p:cNvPr id="28" name="Image 28"/>
          <p:cNvPicPr>
            <a:picLocks noChangeAspect="1"/>
          </p:cNvPicPr>
          <p:nvPr/>
        </p:nvPicPr>
        <p:blipFill>
          <a:blip r:embed="rId2"/>
          <a:stretch>
            <a:fillRect/>
          </a:stretch>
        </p:blipFill>
        <p:spPr>
          <a:xfrm>
            <a:off x="232894" y="6486525"/>
            <a:ext cx="734363" cy="190500"/>
          </a:xfrm>
          <a:prstGeom prst="rect">
            <a:avLst/>
          </a:prstGeom>
        </p:spPr>
      </p:pic>
      <p:sp>
        <p:nvSpPr>
          <p:cNvPr id="29" name="TextBox 29"/>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30" name="TextBox 30"/>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スライドと教材サイトの分担</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手順は教材サイト、このデッキは</a:t>
            </a:r>
            <a:r>
              <a:rPr lang="zh-CN" sz="2480" b="1" dirty="0">
                <a:solidFill>
                  <a:srgbClr val="264DBF"/>
                </a:solidFill>
                <a:latin typeface="Zen Kaku Gothic New"/>
                <a:ea typeface="Zen Kaku Gothic New"/>
                <a:cs typeface="Zen Kaku Gothic New"/>
              </a:rPr>
              <a:t>地図</a:t>
            </a:r>
          </a:p>
        </p:txBody>
      </p:sp>
      <p:sp>
        <p:nvSpPr>
          <p:cNvPr id="7" name="Rectangle 7"/>
          <p:cNvSpPr/>
          <p:nvPr/>
        </p:nvSpPr>
        <p:spPr>
          <a:xfrm>
            <a:off x="609600" y="1943100"/>
            <a:ext cx="5143500" cy="2381250"/>
          </a:xfrm>
          <a:prstGeom prst="roundRect">
            <a:avLst>
              <a:gd name="adj" fmla="val 3200"/>
            </a:avLst>
          </a:prstGeom>
          <a:solidFill>
            <a:srgbClr val="F3F3F3"/>
          </a:solidFill>
          <a:ln>
            <a:noFill/>
          </a:ln>
        </p:spPr>
      </p:sp>
      <p:sp>
        <p:nvSpPr>
          <p:cNvPr id="8" name="Rectangle 8"/>
          <p:cNvSpPr/>
          <p:nvPr/>
        </p:nvSpPr>
        <p:spPr>
          <a:xfrm>
            <a:off x="609600" y="1943100"/>
            <a:ext cx="5143500" cy="495300"/>
          </a:xfrm>
          <a:prstGeom prst="roundRect">
            <a:avLst>
              <a:gd name="adj" fmla="val 15385"/>
            </a:avLst>
          </a:prstGeom>
          <a:solidFill>
            <a:srgbClr val="999999"/>
          </a:solidFill>
          <a:ln>
            <a:noFill/>
          </a:ln>
        </p:spPr>
      </p:sp>
      <p:sp>
        <p:nvSpPr>
          <p:cNvPr id="9" name="Rectangle 9"/>
          <p:cNvSpPr/>
          <p:nvPr/>
        </p:nvSpPr>
        <p:spPr>
          <a:xfrm>
            <a:off x="609600" y="2286000"/>
            <a:ext cx="5143500" cy="152400"/>
          </a:xfrm>
          <a:prstGeom prst="rect">
            <a:avLst/>
          </a:prstGeom>
          <a:solidFill>
            <a:srgbClr val="999999"/>
          </a:solidFill>
          <a:ln>
            <a:noFill/>
          </a:ln>
        </p:spPr>
      </p:sp>
      <p:sp>
        <p:nvSpPr>
          <p:cNvPr id="10" name="TextBox 10"/>
          <p:cNvSpPr txBox="1"/>
          <p:nvPr/>
        </p:nvSpPr>
        <p:spPr>
          <a:xfrm>
            <a:off x="830199" y="2106454"/>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このスライド</a:t>
            </a:r>
          </a:p>
        </p:txBody>
      </p:sp>
      <p:sp>
        <p:nvSpPr>
          <p:cNvPr id="11" name="TextBox 11"/>
          <p:cNvSpPr txBox="1"/>
          <p:nvPr/>
        </p:nvSpPr>
        <p:spPr>
          <a:xfrm>
            <a:off x="830961" y="2798921"/>
            <a:ext cx="260242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・その日の狙いと全体像</a:t>
            </a:r>
          </a:p>
        </p:txBody>
      </p:sp>
      <p:sp>
        <p:nvSpPr>
          <p:cNvPr id="12" name="TextBox 12"/>
          <p:cNvSpPr txBox="1"/>
          <p:nvPr/>
        </p:nvSpPr>
        <p:spPr>
          <a:xfrm>
            <a:off x="830961" y="3122771"/>
            <a:ext cx="23671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・図解と実測した数字</a:t>
            </a:r>
          </a:p>
        </p:txBody>
      </p:sp>
      <p:sp>
        <p:nvSpPr>
          <p:cNvPr id="13" name="TextBox 13"/>
          <p:cNvSpPr txBox="1"/>
          <p:nvPr/>
        </p:nvSpPr>
        <p:spPr>
          <a:xfrm>
            <a:off x="830961" y="3446621"/>
            <a:ext cx="23671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・クイズと答え合わせ</a:t>
            </a:r>
          </a:p>
        </p:txBody>
      </p:sp>
      <p:sp>
        <p:nvSpPr>
          <p:cNvPr id="14" name="TextBox 14"/>
          <p:cNvSpPr txBox="1"/>
          <p:nvPr/>
        </p:nvSpPr>
        <p:spPr>
          <a:xfrm>
            <a:off x="830961" y="3770471"/>
            <a:ext cx="21318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・演習の前後の確認</a:t>
            </a:r>
          </a:p>
        </p:txBody>
      </p:sp>
      <p:sp>
        <p:nvSpPr>
          <p:cNvPr id="15" name="Polygon 15"/>
          <p:cNvSpPr/>
          <p:nvPr/>
        </p:nvSpPr>
        <p:spPr>
          <a:xfrm>
            <a:off x="5886450" y="3019425"/>
            <a:ext cx="342900" cy="266700"/>
          </a:xfrm>
          <a:custGeom>
            <a:avLst/>
            <a:gdLst/>
            <a:ahLst/>
            <a:cxnLst/>
            <a:rect l="l" t="t" r="r" b="b"/>
            <a:pathLst>
              <a:path w="342900" h="266700">
                <a:moveTo>
                  <a:pt x="0" y="0"/>
                </a:moveTo>
                <a:lnTo>
                  <a:pt x="342900" y="133350"/>
                </a:lnTo>
                <a:lnTo>
                  <a:pt x="0" y="266700"/>
                </a:lnTo>
                <a:close/>
              </a:path>
            </a:pathLst>
          </a:custGeom>
          <a:solidFill>
            <a:srgbClr val="47BCC6"/>
          </a:solidFill>
          <a:ln>
            <a:noFill/>
          </a:ln>
        </p:spPr>
      </p:sp>
      <p:sp>
        <p:nvSpPr>
          <p:cNvPr id="16" name="Rectangle 16"/>
          <p:cNvSpPr/>
          <p:nvPr/>
        </p:nvSpPr>
        <p:spPr>
          <a:xfrm>
            <a:off x="6438900" y="1943100"/>
            <a:ext cx="5143500" cy="2381250"/>
          </a:xfrm>
          <a:prstGeom prst="roundRect">
            <a:avLst>
              <a:gd name="adj" fmla="val 3200"/>
            </a:avLst>
          </a:prstGeom>
          <a:solidFill>
            <a:srgbClr val="EAF6F8"/>
          </a:solidFill>
          <a:ln>
            <a:noFill/>
          </a:ln>
        </p:spPr>
      </p:sp>
      <p:sp>
        <p:nvSpPr>
          <p:cNvPr id="17" name="Rectangle 17"/>
          <p:cNvSpPr/>
          <p:nvPr/>
        </p:nvSpPr>
        <p:spPr>
          <a:xfrm>
            <a:off x="6438900" y="1943100"/>
            <a:ext cx="5143500" cy="495300"/>
          </a:xfrm>
          <a:prstGeom prst="roundRect">
            <a:avLst>
              <a:gd name="adj" fmla="val 15385"/>
            </a:avLst>
          </a:prstGeom>
          <a:solidFill>
            <a:srgbClr val="47BCC6"/>
          </a:solidFill>
          <a:ln>
            <a:noFill/>
          </a:ln>
        </p:spPr>
      </p:sp>
      <p:sp>
        <p:nvSpPr>
          <p:cNvPr id="18" name="Rectangle 18"/>
          <p:cNvSpPr/>
          <p:nvPr/>
        </p:nvSpPr>
        <p:spPr>
          <a:xfrm>
            <a:off x="6438900" y="2286000"/>
            <a:ext cx="5143500" cy="152400"/>
          </a:xfrm>
          <a:prstGeom prst="rect">
            <a:avLst/>
          </a:prstGeom>
          <a:solidFill>
            <a:srgbClr val="47BCC6"/>
          </a:solidFill>
          <a:ln>
            <a:noFill/>
          </a:ln>
        </p:spPr>
      </p:sp>
      <p:sp>
        <p:nvSpPr>
          <p:cNvPr id="19" name="TextBox 19"/>
          <p:cNvSpPr txBox="1"/>
          <p:nvPr/>
        </p:nvSpPr>
        <p:spPr>
          <a:xfrm>
            <a:off x="6659499" y="2106454"/>
            <a:ext cx="3485636"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教材サイトの D3-N カード</a:t>
            </a:r>
          </a:p>
        </p:txBody>
      </p:sp>
      <p:sp>
        <p:nvSpPr>
          <p:cNvPr id="20" name="TextBox 20"/>
          <p:cNvSpPr txBox="1"/>
          <p:nvPr/>
        </p:nvSpPr>
        <p:spPr>
          <a:xfrm>
            <a:off x="6660261" y="2798921"/>
            <a:ext cx="260242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・さわるファイルの場所</a:t>
            </a:r>
          </a:p>
        </p:txBody>
      </p:sp>
      <p:sp>
        <p:nvSpPr>
          <p:cNvPr id="21" name="TextBox 21"/>
          <p:cNvSpPr txBox="1"/>
          <p:nvPr/>
        </p:nvSpPr>
        <p:spPr>
          <a:xfrm>
            <a:off x="6660261" y="3122771"/>
            <a:ext cx="23671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・手順とプロンプト例</a:t>
            </a:r>
          </a:p>
        </p:txBody>
      </p:sp>
      <p:sp>
        <p:nvSpPr>
          <p:cNvPr id="22" name="TextBox 22"/>
          <p:cNvSpPr txBox="1"/>
          <p:nvPr/>
        </p:nvSpPr>
        <p:spPr>
          <a:xfrm>
            <a:off x="6660261" y="3446621"/>
            <a:ext cx="2624137"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・OK基準と確認の仕方</a:t>
            </a:r>
          </a:p>
        </p:txBody>
      </p:sp>
      <p:sp>
        <p:nvSpPr>
          <p:cNvPr id="23" name="TextBox 23"/>
          <p:cNvSpPr txBox="1"/>
          <p:nvPr/>
        </p:nvSpPr>
        <p:spPr>
          <a:xfrm>
            <a:off x="6660261" y="37704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・詰まったときの言い換え</a:t>
            </a:r>
          </a:p>
        </p:txBody>
      </p:sp>
      <p:sp>
        <p:nvSpPr>
          <p:cNvPr id="24" name="TextBox 24"/>
          <p:cNvSpPr txBox="1"/>
          <p:nvPr/>
        </p:nvSpPr>
        <p:spPr>
          <a:xfrm>
            <a:off x="601599" y="4592479"/>
            <a:ext cx="34425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どの演習でも同じ4ステップ</a:t>
            </a:r>
          </a:p>
        </p:txBody>
      </p:sp>
      <p:sp>
        <p:nvSpPr>
          <p:cNvPr id="25" name="Rectangle 25"/>
          <p:cNvSpPr/>
          <p:nvPr/>
        </p:nvSpPr>
        <p:spPr>
          <a:xfrm>
            <a:off x="609600" y="4953000"/>
            <a:ext cx="2571750" cy="723900"/>
          </a:xfrm>
          <a:prstGeom prst="roundRect">
            <a:avLst>
              <a:gd name="adj" fmla="val 10526"/>
            </a:avLst>
          </a:prstGeom>
          <a:solidFill>
            <a:srgbClr val="EAF6F8"/>
          </a:solidFill>
          <a:ln>
            <a:noFill/>
          </a:ln>
        </p:spPr>
      </p:sp>
      <p:sp>
        <p:nvSpPr>
          <p:cNvPr id="26" name="TextBox 26"/>
          <p:cNvSpPr txBox="1"/>
          <p:nvPr/>
        </p:nvSpPr>
        <p:spPr>
          <a:xfrm>
            <a:off x="1270659" y="5237321"/>
            <a:ext cx="124963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仮説を書く</a:t>
            </a:r>
          </a:p>
        </p:txBody>
      </p:sp>
      <p:sp>
        <p:nvSpPr>
          <p:cNvPr id="27" name="Polygon 27"/>
          <p:cNvSpPr/>
          <p:nvPr/>
        </p:nvSpPr>
        <p:spPr>
          <a:xfrm>
            <a:off x="3228975" y="5229225"/>
            <a:ext cx="133350" cy="171450"/>
          </a:xfrm>
          <a:custGeom>
            <a:avLst/>
            <a:gdLst/>
            <a:ahLst/>
            <a:cxnLst/>
            <a:rect l="l" t="t" r="r" b="b"/>
            <a:pathLst>
              <a:path w="133350" h="171450">
                <a:moveTo>
                  <a:pt x="0" y="0"/>
                </a:moveTo>
                <a:lnTo>
                  <a:pt x="133350" y="85725"/>
                </a:lnTo>
                <a:lnTo>
                  <a:pt x="0" y="171450"/>
                </a:lnTo>
                <a:close/>
              </a:path>
            </a:pathLst>
          </a:custGeom>
          <a:solidFill>
            <a:srgbClr val="47BCC6"/>
          </a:solidFill>
          <a:ln>
            <a:noFill/>
          </a:ln>
        </p:spPr>
      </p:sp>
      <p:sp>
        <p:nvSpPr>
          <p:cNvPr id="28" name="Rectangle 28"/>
          <p:cNvSpPr/>
          <p:nvPr/>
        </p:nvSpPr>
        <p:spPr>
          <a:xfrm>
            <a:off x="3409950" y="4953000"/>
            <a:ext cx="2571750" cy="723900"/>
          </a:xfrm>
          <a:prstGeom prst="roundRect">
            <a:avLst>
              <a:gd name="adj" fmla="val 10526"/>
            </a:avLst>
          </a:prstGeom>
          <a:solidFill>
            <a:srgbClr val="EAF6F8"/>
          </a:solidFill>
          <a:ln>
            <a:noFill/>
          </a:ln>
        </p:spPr>
      </p:sp>
      <p:sp>
        <p:nvSpPr>
          <p:cNvPr id="29" name="TextBox 29"/>
          <p:cNvSpPr txBox="1"/>
          <p:nvPr/>
        </p:nvSpPr>
        <p:spPr>
          <a:xfrm>
            <a:off x="3578657" y="5237321"/>
            <a:ext cx="2234335"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Claude Code に渡す</a:t>
            </a:r>
          </a:p>
        </p:txBody>
      </p:sp>
      <p:sp>
        <p:nvSpPr>
          <p:cNvPr id="30" name="Polygon 30"/>
          <p:cNvSpPr/>
          <p:nvPr/>
        </p:nvSpPr>
        <p:spPr>
          <a:xfrm>
            <a:off x="6029325" y="5229225"/>
            <a:ext cx="133350" cy="171450"/>
          </a:xfrm>
          <a:custGeom>
            <a:avLst/>
            <a:gdLst/>
            <a:ahLst/>
            <a:cxnLst/>
            <a:rect l="l" t="t" r="r" b="b"/>
            <a:pathLst>
              <a:path w="133350" h="171450">
                <a:moveTo>
                  <a:pt x="0" y="0"/>
                </a:moveTo>
                <a:lnTo>
                  <a:pt x="133350" y="85725"/>
                </a:lnTo>
                <a:lnTo>
                  <a:pt x="0" y="171450"/>
                </a:lnTo>
                <a:close/>
              </a:path>
            </a:pathLst>
          </a:custGeom>
          <a:solidFill>
            <a:srgbClr val="47BCC6"/>
          </a:solidFill>
          <a:ln>
            <a:noFill/>
          </a:ln>
        </p:spPr>
      </p:sp>
      <p:sp>
        <p:nvSpPr>
          <p:cNvPr id="31" name="Rectangle 31"/>
          <p:cNvSpPr/>
          <p:nvPr/>
        </p:nvSpPr>
        <p:spPr>
          <a:xfrm>
            <a:off x="6210300" y="4953000"/>
            <a:ext cx="2571750" cy="723900"/>
          </a:xfrm>
          <a:prstGeom prst="roundRect">
            <a:avLst>
              <a:gd name="adj" fmla="val 10526"/>
            </a:avLst>
          </a:prstGeom>
          <a:solidFill>
            <a:srgbClr val="EAF6F8"/>
          </a:solidFill>
          <a:ln>
            <a:noFill/>
          </a:ln>
        </p:spPr>
      </p:sp>
      <p:sp>
        <p:nvSpPr>
          <p:cNvPr id="32" name="TextBox 32"/>
          <p:cNvSpPr txBox="1"/>
          <p:nvPr/>
        </p:nvSpPr>
        <p:spPr>
          <a:xfrm>
            <a:off x="6871359" y="5237321"/>
            <a:ext cx="124963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差分を読む</a:t>
            </a:r>
          </a:p>
        </p:txBody>
      </p:sp>
      <p:sp>
        <p:nvSpPr>
          <p:cNvPr id="33" name="Polygon 33"/>
          <p:cNvSpPr/>
          <p:nvPr/>
        </p:nvSpPr>
        <p:spPr>
          <a:xfrm>
            <a:off x="8829675" y="5229225"/>
            <a:ext cx="133350" cy="171450"/>
          </a:xfrm>
          <a:custGeom>
            <a:avLst/>
            <a:gdLst/>
            <a:ahLst/>
            <a:cxnLst/>
            <a:rect l="l" t="t" r="r" b="b"/>
            <a:pathLst>
              <a:path w="133350" h="171450">
                <a:moveTo>
                  <a:pt x="0" y="0"/>
                </a:moveTo>
                <a:lnTo>
                  <a:pt x="133350" y="85725"/>
                </a:lnTo>
                <a:lnTo>
                  <a:pt x="0" y="171450"/>
                </a:lnTo>
                <a:close/>
              </a:path>
            </a:pathLst>
          </a:custGeom>
          <a:solidFill>
            <a:srgbClr val="47BCC6"/>
          </a:solidFill>
          <a:ln>
            <a:noFill/>
          </a:ln>
        </p:spPr>
      </p:sp>
      <p:sp>
        <p:nvSpPr>
          <p:cNvPr id="34" name="Rectangle 34"/>
          <p:cNvSpPr/>
          <p:nvPr/>
        </p:nvSpPr>
        <p:spPr>
          <a:xfrm>
            <a:off x="9010650" y="4953000"/>
            <a:ext cx="2571750" cy="723900"/>
          </a:xfrm>
          <a:prstGeom prst="roundRect">
            <a:avLst>
              <a:gd name="adj" fmla="val 10526"/>
            </a:avLst>
          </a:prstGeom>
          <a:solidFill>
            <a:srgbClr val="EAF6F8"/>
          </a:solidFill>
          <a:ln>
            <a:noFill/>
          </a:ln>
        </p:spPr>
      </p:sp>
      <p:sp>
        <p:nvSpPr>
          <p:cNvPr id="35" name="TextBox 35"/>
          <p:cNvSpPr txBox="1"/>
          <p:nvPr/>
        </p:nvSpPr>
        <p:spPr>
          <a:xfrm>
            <a:off x="9301162" y="5237321"/>
            <a:ext cx="1990725"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動かして確かめる</a:t>
            </a:r>
          </a:p>
        </p:txBody>
      </p:sp>
      <p:sp>
        <p:nvSpPr>
          <p:cNvPr id="36" name="Freeform 36"/>
          <p:cNvSpPr/>
          <p:nvPr/>
        </p:nvSpPr>
        <p:spPr>
          <a:xfrm>
            <a:off x="609730" y="5829300"/>
            <a:ext cx="342640" cy="342900"/>
          </a:xfrm>
          <a:custGeom>
            <a:avLst/>
            <a:gdLst/>
            <a:ahLst/>
            <a:cxnLst/>
            <a:rect l="l" t="t" r="r" b="b"/>
            <a:pathLst>
              <a:path w="342640" h="342900">
                <a:moveTo>
                  <a:pt x="67227" y="227964"/>
                </a:moveTo>
                <a:lnTo>
                  <a:pt x="134627" y="190144"/>
                </a:lnTo>
                <a:lnTo>
                  <a:pt x="135756" y="186848"/>
                </a:lnTo>
                <a:lnTo>
                  <a:pt x="134627" y="185026"/>
                </a:lnTo>
                <a:lnTo>
                  <a:pt x="131331" y="185026"/>
                </a:lnTo>
                <a:lnTo>
                  <a:pt x="120054" y="184332"/>
                </a:lnTo>
                <a:lnTo>
                  <a:pt x="81540" y="183290"/>
                </a:lnTo>
                <a:lnTo>
                  <a:pt x="48143" y="181903"/>
                </a:lnTo>
                <a:lnTo>
                  <a:pt x="15788" y="180168"/>
                </a:lnTo>
                <a:lnTo>
                  <a:pt x="7634" y="178432"/>
                </a:lnTo>
                <a:lnTo>
                  <a:pt x="0" y="168371"/>
                </a:lnTo>
                <a:lnTo>
                  <a:pt x="780" y="163339"/>
                </a:lnTo>
                <a:lnTo>
                  <a:pt x="7634" y="158741"/>
                </a:lnTo>
                <a:lnTo>
                  <a:pt x="17435" y="159610"/>
                </a:lnTo>
                <a:lnTo>
                  <a:pt x="39122" y="161084"/>
                </a:lnTo>
                <a:lnTo>
                  <a:pt x="71650" y="163339"/>
                </a:lnTo>
                <a:lnTo>
                  <a:pt x="95245" y="164728"/>
                </a:lnTo>
                <a:lnTo>
                  <a:pt x="130203" y="168371"/>
                </a:lnTo>
                <a:lnTo>
                  <a:pt x="135756" y="168371"/>
                </a:lnTo>
                <a:lnTo>
                  <a:pt x="136536" y="166115"/>
                </a:lnTo>
                <a:lnTo>
                  <a:pt x="134627" y="164728"/>
                </a:lnTo>
                <a:lnTo>
                  <a:pt x="133152" y="163339"/>
                </a:lnTo>
                <a:lnTo>
                  <a:pt x="99497" y="140526"/>
                </a:lnTo>
                <a:lnTo>
                  <a:pt x="63064" y="116410"/>
                </a:lnTo>
                <a:lnTo>
                  <a:pt x="43981" y="102531"/>
                </a:lnTo>
                <a:lnTo>
                  <a:pt x="33658" y="95505"/>
                </a:lnTo>
                <a:lnTo>
                  <a:pt x="28454" y="88913"/>
                </a:lnTo>
                <a:lnTo>
                  <a:pt x="26199" y="74514"/>
                </a:lnTo>
                <a:lnTo>
                  <a:pt x="35567" y="64191"/>
                </a:lnTo>
                <a:lnTo>
                  <a:pt x="48145" y="65058"/>
                </a:lnTo>
                <a:lnTo>
                  <a:pt x="51354" y="65925"/>
                </a:lnTo>
                <a:lnTo>
                  <a:pt x="64105" y="75727"/>
                </a:lnTo>
                <a:lnTo>
                  <a:pt x="91343" y="96806"/>
                </a:lnTo>
                <a:lnTo>
                  <a:pt x="126909" y="123004"/>
                </a:lnTo>
                <a:lnTo>
                  <a:pt x="132114" y="127340"/>
                </a:lnTo>
                <a:lnTo>
                  <a:pt x="134195" y="125866"/>
                </a:lnTo>
                <a:lnTo>
                  <a:pt x="134455" y="124826"/>
                </a:lnTo>
                <a:lnTo>
                  <a:pt x="132112" y="120921"/>
                </a:lnTo>
                <a:lnTo>
                  <a:pt x="112768" y="85964"/>
                </a:lnTo>
                <a:lnTo>
                  <a:pt x="92123" y="50398"/>
                </a:lnTo>
                <a:lnTo>
                  <a:pt x="82929" y="35653"/>
                </a:lnTo>
                <a:lnTo>
                  <a:pt x="80500" y="26803"/>
                </a:lnTo>
                <a:cubicBezTo>
                  <a:pt x="79633" y="23160"/>
                  <a:pt x="79026" y="20125"/>
                  <a:pt x="79026" y="16395"/>
                </a:cubicBezTo>
                <a:lnTo>
                  <a:pt x="89695" y="1907"/>
                </a:lnTo>
                <a:lnTo>
                  <a:pt x="95592" y="0"/>
                </a:lnTo>
                <a:lnTo>
                  <a:pt x="109818" y="1909"/>
                </a:lnTo>
                <a:lnTo>
                  <a:pt x="115804" y="7112"/>
                </a:lnTo>
                <a:lnTo>
                  <a:pt x="124651" y="27325"/>
                </a:lnTo>
                <a:lnTo>
                  <a:pt x="138965" y="59160"/>
                </a:lnTo>
                <a:lnTo>
                  <a:pt x="161172" y="102446"/>
                </a:lnTo>
                <a:lnTo>
                  <a:pt x="167677" y="115283"/>
                </a:lnTo>
                <a:lnTo>
                  <a:pt x="171147" y="127167"/>
                </a:lnTo>
                <a:lnTo>
                  <a:pt x="172447" y="130811"/>
                </a:lnTo>
                <a:lnTo>
                  <a:pt x="174703" y="130811"/>
                </a:lnTo>
                <a:lnTo>
                  <a:pt x="174703" y="128729"/>
                </a:lnTo>
                <a:lnTo>
                  <a:pt x="176525" y="104354"/>
                </a:lnTo>
                <a:lnTo>
                  <a:pt x="179908" y="74426"/>
                </a:lnTo>
                <a:lnTo>
                  <a:pt x="183204" y="35912"/>
                </a:lnTo>
                <a:lnTo>
                  <a:pt x="184332" y="25069"/>
                </a:lnTo>
                <a:lnTo>
                  <a:pt x="189709" y="12057"/>
                </a:lnTo>
                <a:lnTo>
                  <a:pt x="200379" y="5031"/>
                </a:lnTo>
                <a:lnTo>
                  <a:pt x="208706" y="9021"/>
                </a:lnTo>
                <a:lnTo>
                  <a:pt x="215560" y="18822"/>
                </a:lnTo>
                <a:lnTo>
                  <a:pt x="214605" y="25156"/>
                </a:lnTo>
                <a:lnTo>
                  <a:pt x="210529" y="51612"/>
                </a:lnTo>
                <a:lnTo>
                  <a:pt x="202548" y="93076"/>
                </a:lnTo>
                <a:lnTo>
                  <a:pt x="197343" y="120835"/>
                </a:lnTo>
                <a:lnTo>
                  <a:pt x="200379" y="120835"/>
                </a:lnTo>
                <a:lnTo>
                  <a:pt x="203850" y="117365"/>
                </a:lnTo>
                <a:lnTo>
                  <a:pt x="217902" y="98715"/>
                </a:lnTo>
                <a:lnTo>
                  <a:pt x="241496" y="69222"/>
                </a:lnTo>
                <a:lnTo>
                  <a:pt x="251906" y="57511"/>
                </a:lnTo>
                <a:lnTo>
                  <a:pt x="264050" y="44587"/>
                </a:lnTo>
                <a:lnTo>
                  <a:pt x="271857" y="38428"/>
                </a:lnTo>
                <a:lnTo>
                  <a:pt x="286603" y="38428"/>
                </a:lnTo>
                <a:lnTo>
                  <a:pt x="297447" y="54563"/>
                </a:lnTo>
                <a:lnTo>
                  <a:pt x="292589" y="71217"/>
                </a:lnTo>
                <a:lnTo>
                  <a:pt x="277409" y="90474"/>
                </a:lnTo>
                <a:lnTo>
                  <a:pt x="264830" y="106782"/>
                </a:lnTo>
                <a:lnTo>
                  <a:pt x="246788" y="131071"/>
                </a:lnTo>
                <a:lnTo>
                  <a:pt x="235511" y="150502"/>
                </a:lnTo>
                <a:lnTo>
                  <a:pt x="236552" y="152063"/>
                </a:lnTo>
                <a:lnTo>
                  <a:pt x="239241" y="151802"/>
                </a:lnTo>
                <a:lnTo>
                  <a:pt x="280011" y="143129"/>
                </a:lnTo>
                <a:lnTo>
                  <a:pt x="302043" y="139137"/>
                </a:lnTo>
                <a:lnTo>
                  <a:pt x="328327" y="134627"/>
                </a:lnTo>
                <a:lnTo>
                  <a:pt x="340211" y="140179"/>
                </a:lnTo>
                <a:lnTo>
                  <a:pt x="341511" y="145817"/>
                </a:lnTo>
                <a:lnTo>
                  <a:pt x="336828" y="157354"/>
                </a:lnTo>
                <a:lnTo>
                  <a:pt x="308724" y="164293"/>
                </a:lnTo>
                <a:lnTo>
                  <a:pt x="275760" y="170886"/>
                </a:lnTo>
                <a:lnTo>
                  <a:pt x="226663" y="182510"/>
                </a:lnTo>
                <a:lnTo>
                  <a:pt x="226055" y="182944"/>
                </a:lnTo>
                <a:lnTo>
                  <a:pt x="226750" y="183812"/>
                </a:lnTo>
                <a:lnTo>
                  <a:pt x="248870" y="185893"/>
                </a:lnTo>
                <a:lnTo>
                  <a:pt x="258325" y="186413"/>
                </a:lnTo>
                <a:lnTo>
                  <a:pt x="281485" y="186413"/>
                </a:lnTo>
                <a:lnTo>
                  <a:pt x="324598" y="189624"/>
                </a:lnTo>
                <a:lnTo>
                  <a:pt x="335873" y="197082"/>
                </a:lnTo>
                <a:lnTo>
                  <a:pt x="342640" y="206191"/>
                </a:lnTo>
                <a:lnTo>
                  <a:pt x="341511" y="213131"/>
                </a:lnTo>
                <a:lnTo>
                  <a:pt x="324163" y="221979"/>
                </a:lnTo>
                <a:lnTo>
                  <a:pt x="300742" y="216427"/>
                </a:lnTo>
                <a:lnTo>
                  <a:pt x="246092" y="203415"/>
                </a:lnTo>
                <a:lnTo>
                  <a:pt x="227357" y="198731"/>
                </a:lnTo>
                <a:lnTo>
                  <a:pt x="224754" y="198731"/>
                </a:lnTo>
                <a:lnTo>
                  <a:pt x="224754" y="200292"/>
                </a:lnTo>
                <a:lnTo>
                  <a:pt x="240369" y="215560"/>
                </a:lnTo>
                <a:lnTo>
                  <a:pt x="268994" y="241409"/>
                </a:lnTo>
                <a:lnTo>
                  <a:pt x="304820" y="274719"/>
                </a:lnTo>
                <a:lnTo>
                  <a:pt x="306641" y="282960"/>
                </a:lnTo>
                <a:lnTo>
                  <a:pt x="302043" y="289466"/>
                </a:lnTo>
                <a:lnTo>
                  <a:pt x="297186" y="288772"/>
                </a:lnTo>
                <a:lnTo>
                  <a:pt x="265697" y="265090"/>
                </a:lnTo>
                <a:lnTo>
                  <a:pt x="253553" y="254420"/>
                </a:lnTo>
                <a:lnTo>
                  <a:pt x="226055" y="231260"/>
                </a:lnTo>
                <a:lnTo>
                  <a:pt x="224234" y="231260"/>
                </a:lnTo>
                <a:lnTo>
                  <a:pt x="224234" y="233689"/>
                </a:lnTo>
                <a:lnTo>
                  <a:pt x="230566" y="242970"/>
                </a:lnTo>
                <a:lnTo>
                  <a:pt x="264050" y="293282"/>
                </a:lnTo>
                <a:lnTo>
                  <a:pt x="265785" y="308723"/>
                </a:lnTo>
                <a:lnTo>
                  <a:pt x="263356" y="313754"/>
                </a:lnTo>
                <a:lnTo>
                  <a:pt x="254682" y="316790"/>
                </a:lnTo>
                <a:lnTo>
                  <a:pt x="245139" y="315055"/>
                </a:lnTo>
                <a:lnTo>
                  <a:pt x="225535" y="287557"/>
                </a:lnTo>
                <a:lnTo>
                  <a:pt x="205324" y="256589"/>
                </a:lnTo>
                <a:lnTo>
                  <a:pt x="189016" y="228831"/>
                </a:lnTo>
                <a:lnTo>
                  <a:pt x="187021" y="229960"/>
                </a:lnTo>
                <a:lnTo>
                  <a:pt x="177391" y="333619"/>
                </a:lnTo>
                <a:lnTo>
                  <a:pt x="172882" y="338910"/>
                </a:lnTo>
                <a:lnTo>
                  <a:pt x="162472" y="342900"/>
                </a:lnTo>
                <a:lnTo>
                  <a:pt x="153798" y="336308"/>
                </a:lnTo>
                <a:lnTo>
                  <a:pt x="149200" y="325638"/>
                </a:lnTo>
                <a:lnTo>
                  <a:pt x="153798" y="304559"/>
                </a:lnTo>
                <a:lnTo>
                  <a:pt x="159350" y="277062"/>
                </a:lnTo>
                <a:lnTo>
                  <a:pt x="163860" y="255202"/>
                </a:lnTo>
                <a:lnTo>
                  <a:pt x="167937" y="228050"/>
                </a:lnTo>
                <a:lnTo>
                  <a:pt x="170366" y="219029"/>
                </a:lnTo>
                <a:lnTo>
                  <a:pt x="170193" y="218422"/>
                </a:lnTo>
                <a:lnTo>
                  <a:pt x="168197" y="218682"/>
                </a:lnTo>
                <a:lnTo>
                  <a:pt x="147726" y="246788"/>
                </a:lnTo>
                <a:lnTo>
                  <a:pt x="116585" y="288859"/>
                </a:lnTo>
                <a:lnTo>
                  <a:pt x="91949" y="315228"/>
                </a:lnTo>
                <a:lnTo>
                  <a:pt x="86051" y="317571"/>
                </a:lnTo>
                <a:lnTo>
                  <a:pt x="75815" y="312279"/>
                </a:lnTo>
                <a:lnTo>
                  <a:pt x="76768" y="302824"/>
                </a:lnTo>
                <a:lnTo>
                  <a:pt x="82495" y="294410"/>
                </a:lnTo>
                <a:lnTo>
                  <a:pt x="116585" y="251037"/>
                </a:lnTo>
                <a:lnTo>
                  <a:pt x="137143" y="224148"/>
                </a:lnTo>
                <a:lnTo>
                  <a:pt x="150416" y="208620"/>
                </a:lnTo>
                <a:lnTo>
                  <a:pt x="150327" y="206364"/>
                </a:lnTo>
                <a:lnTo>
                  <a:pt x="149547" y="206364"/>
                </a:lnTo>
                <a:lnTo>
                  <a:pt x="58986" y="265177"/>
                </a:lnTo>
                <a:lnTo>
                  <a:pt x="42851" y="267259"/>
                </a:lnTo>
                <a:lnTo>
                  <a:pt x="35912" y="260753"/>
                </a:lnTo>
                <a:lnTo>
                  <a:pt x="36780" y="250084"/>
                </a:lnTo>
                <a:lnTo>
                  <a:pt x="40076" y="246614"/>
                </a:lnTo>
                <a:lnTo>
                  <a:pt x="67314" y="227877"/>
                </a:lnTo>
                <a:close/>
              </a:path>
            </a:pathLst>
          </a:custGeom>
          <a:solidFill>
            <a:srgbClr val="D97757"/>
          </a:solidFill>
          <a:ln>
            <a:noFill/>
          </a:ln>
        </p:spPr>
      </p:sp>
      <p:sp>
        <p:nvSpPr>
          <p:cNvPr id="37" name="TextBox 37"/>
          <p:cNvSpPr txBox="1"/>
          <p:nvPr/>
        </p:nvSpPr>
        <p:spPr>
          <a:xfrm>
            <a:off x="1059561" y="5961221"/>
            <a:ext cx="1406592"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Claude Code</a:t>
            </a:r>
          </a:p>
        </p:txBody>
      </p:sp>
      <p:sp>
        <p:nvSpPr>
          <p:cNvPr id="38" name="Freeform 38"/>
          <p:cNvSpPr/>
          <p:nvPr/>
        </p:nvSpPr>
        <p:spPr>
          <a:xfrm>
            <a:off x="2724142" y="5828363"/>
            <a:ext cx="342914" cy="344761"/>
          </a:xfrm>
          <a:custGeom>
            <a:avLst/>
            <a:gdLst/>
            <a:ahLst/>
            <a:cxnLst/>
            <a:rect l="l" t="t" r="r" b="b"/>
            <a:pathLst>
              <a:path w="342914" h="344761">
                <a:moveTo>
                  <a:pt x="330763" y="37898"/>
                </a:moveTo>
                <a:lnTo>
                  <a:pt x="260183" y="3937"/>
                </a:lnTo>
                <a:cubicBezTo>
                  <a:pt x="252008" y="0"/>
                  <a:pt x="242237" y="1662"/>
                  <a:pt x="235823" y="8080"/>
                </a:cubicBezTo>
                <a:lnTo>
                  <a:pt x="100663" y="131381"/>
                </a:lnTo>
                <a:lnTo>
                  <a:pt x="41799" y="86690"/>
                </a:lnTo>
                <a:cubicBezTo>
                  <a:pt x="36319" y="82534"/>
                  <a:pt x="28655" y="82876"/>
                  <a:pt x="23568" y="87505"/>
                </a:cubicBezTo>
                <a:lnTo>
                  <a:pt x="4680" y="104678"/>
                </a:lnTo>
                <a:cubicBezTo>
                  <a:pt x="1703" y="107384"/>
                  <a:pt x="5" y="111218"/>
                  <a:pt x="3" y="115241"/>
                </a:cubicBezTo>
                <a:cubicBezTo>
                  <a:pt x="0" y="119263"/>
                  <a:pt x="1693" y="123100"/>
                  <a:pt x="4665" y="125809"/>
                </a:cubicBezTo>
                <a:lnTo>
                  <a:pt x="55715" y="172387"/>
                </a:lnTo>
                <a:lnTo>
                  <a:pt x="4665" y="218964"/>
                </a:lnTo>
                <a:cubicBezTo>
                  <a:pt x="1693" y="221673"/>
                  <a:pt x="0" y="225510"/>
                  <a:pt x="3" y="229533"/>
                </a:cubicBezTo>
                <a:cubicBezTo>
                  <a:pt x="5" y="233555"/>
                  <a:pt x="1703" y="237390"/>
                  <a:pt x="4680" y="240095"/>
                </a:cubicBezTo>
                <a:lnTo>
                  <a:pt x="23582" y="257254"/>
                </a:lnTo>
                <a:cubicBezTo>
                  <a:pt x="28669" y="261883"/>
                  <a:pt x="36333" y="262225"/>
                  <a:pt x="41813" y="258069"/>
                </a:cubicBezTo>
                <a:lnTo>
                  <a:pt x="100677" y="213377"/>
                </a:lnTo>
                <a:lnTo>
                  <a:pt x="235837" y="336679"/>
                </a:lnTo>
                <a:cubicBezTo>
                  <a:pt x="242244" y="343099"/>
                  <a:pt x="252013" y="344761"/>
                  <a:pt x="260183" y="340822"/>
                </a:cubicBezTo>
                <a:lnTo>
                  <a:pt x="330792" y="306861"/>
                </a:lnTo>
                <a:cubicBezTo>
                  <a:pt x="338205" y="303283"/>
                  <a:pt x="342914" y="295775"/>
                  <a:pt x="342908" y="287544"/>
                </a:cubicBezTo>
                <a:lnTo>
                  <a:pt x="342908" y="57215"/>
                </a:lnTo>
                <a:cubicBezTo>
                  <a:pt x="342908" y="48977"/>
                  <a:pt x="338187" y="41468"/>
                  <a:pt x="330763" y="37898"/>
                </a:cubicBezTo>
                <a:close/>
                <a:moveTo>
                  <a:pt x="257240" y="250225"/>
                </a:moveTo>
                <a:lnTo>
                  <a:pt x="154684" y="172387"/>
                </a:lnTo>
                <a:lnTo>
                  <a:pt x="257240" y="94548"/>
                </a:lnTo>
                <a:lnTo>
                  <a:pt x="257240" y="250225"/>
                </a:lnTo>
                <a:close/>
              </a:path>
            </a:pathLst>
          </a:custGeom>
          <a:solidFill>
            <a:srgbClr val="0078D4"/>
          </a:solidFill>
          <a:ln>
            <a:noFill/>
          </a:ln>
        </p:spPr>
      </p:sp>
      <p:sp>
        <p:nvSpPr>
          <p:cNvPr id="39" name="TextBox 39"/>
          <p:cNvSpPr txBox="1"/>
          <p:nvPr/>
        </p:nvSpPr>
        <p:spPr>
          <a:xfrm>
            <a:off x="3174111" y="5961221"/>
            <a:ext cx="93799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VS Code</a:t>
            </a:r>
          </a:p>
        </p:txBody>
      </p:sp>
      <p:sp>
        <p:nvSpPr>
          <p:cNvPr id="40" name="TextBox 40"/>
          <p:cNvSpPr txBox="1"/>
          <p:nvPr/>
        </p:nvSpPr>
        <p:spPr>
          <a:xfrm>
            <a:off x="8323374" y="5961221"/>
            <a:ext cx="303766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 各ロゴは各社の商標です。</a:t>
            </a:r>
          </a:p>
        </p:txBody>
      </p:sp>
      <p:pic>
        <p:nvPicPr>
          <p:cNvPr id="41" name="Image 41"/>
          <p:cNvPicPr>
            <a:picLocks noChangeAspect="1"/>
          </p:cNvPicPr>
          <p:nvPr/>
        </p:nvPicPr>
        <p:blipFill>
          <a:blip r:embed="rId2"/>
          <a:stretch>
            <a:fillRect/>
          </a:stretch>
        </p:blipFill>
        <p:spPr>
          <a:xfrm>
            <a:off x="232894" y="6486525"/>
            <a:ext cx="734363" cy="190500"/>
          </a:xfrm>
          <a:prstGeom prst="rect">
            <a:avLst/>
          </a:prstGeom>
        </p:spPr>
      </p:pic>
      <p:sp>
        <p:nvSpPr>
          <p:cNvPr id="42" name="TextBox 42"/>
          <p:cNvSpPr txBox="1"/>
          <p:nvPr/>
        </p:nvSpPr>
        <p:spPr>
          <a:xfrm>
            <a:off x="1081088" y="6578441"/>
            <a:ext cx="1755775"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Day3 壊れたときに効く動き</a:t>
            </a:r>
          </a:p>
        </p:txBody>
      </p:sp>
      <p:sp>
        <p:nvSpPr>
          <p:cNvPr id="43" name="TextBox 43"/>
          <p:cNvSpPr txBox="1"/>
          <p:nvPr/>
        </p:nvSpPr>
        <p:spPr>
          <a:xfrm>
            <a:off x="2852738" y="657844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4" name="TextBox 44"/>
          <p:cNvSpPr txBox="1"/>
          <p:nvPr/>
        </p:nvSpPr>
        <p:spPr>
          <a:xfrm>
            <a:off x="11502723" y="657844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60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2026-08-16T03:46:20Z</dcterms:created>
  <dcterms:modified xsi:type="dcterms:W3CDTF">2026-08-16T03:46:20Z</dcterms:modified>
  <cp:category/>
  <cp:contentStatus/>
</cp:coreProperties>
</file>