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Default Extension="jp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d6523b62ba32ba2.png"/>
  <Relationship Id="rId3" Type="http://schemas.openxmlformats.org/officeDocument/2006/relationships/image" Target="../media/image_6722fc794f1d57de.pn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556f7e3fa77750a.jpg"/>
  <Relationship Id="rId3" Type="http://schemas.openxmlformats.org/officeDocument/2006/relationships/image" Target="../media/image_6722fc794f1d57de.pn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0" y="0"/>
            <a:ext cx="12192000" cy="6858000"/>
          </a:xfrm>
          <a:prstGeom prst="rect">
            <a:avLst/>
          </a:prstGeom>
        </p:spPr>
      </p:pic>
      <p:sp>
        <p:nvSpPr>
          <p:cNvPr id="4" name="Rectangle 4"/>
          <p:cNvSpPr/>
          <p:nvPr/>
        </p:nvSpPr>
        <p:spPr>
          <a:xfrm>
            <a:off x="0" y="0"/>
            <a:ext cx="12192000" cy="6858000"/>
          </a:xfrm>
          <a:prstGeom prst="rect">
            <a:avLst/>
          </a:prstGeom>
          <a:solidFill>
            <a:srgbClr val="0B2E33">
              <a:alpha val="50000"/>
            </a:srgbClr>
          </a:solidFill>
          <a:ln>
            <a:noFill/>
          </a:ln>
        </p:spPr>
      </p:sp>
      <p:sp>
        <p:nvSpPr>
          <p:cNvPr id="5" name="Rectangle 5"/>
          <p:cNvSpPr/>
          <p:nvPr/>
        </p:nvSpPr>
        <p:spPr>
          <a:xfrm>
            <a:off x="762000" y="1390650"/>
            <a:ext cx="1428750" cy="323850"/>
          </a:xfrm>
          <a:prstGeom prst="rect">
            <a:avLst/>
          </a:prstGeom>
          <a:solidFill>
            <a:srgbClr val="47BCC6"/>
          </a:solidFill>
          <a:ln>
            <a:noFill/>
          </a:ln>
        </p:spPr>
      </p:sp>
      <p:sp>
        <p:nvSpPr>
          <p:cNvPr id="6" name="TextBox 6"/>
          <p:cNvSpPr txBox="1"/>
          <p:nvPr/>
        </p:nvSpPr>
        <p:spPr>
          <a:xfrm>
            <a:off x="903699" y="1474946"/>
            <a:ext cx="1145353" cy="278702"/>
          </a:xfrm>
          <a:prstGeom prst="rect">
            <a:avLst/>
          </a:prstGeom>
          <a:noFill/>
          <a:ln>
            <a:noFill/>
          </a:ln>
        </p:spPr>
        <p:txBody>
          <a:bodyPr wrap="none" lIns="0" tIns="0" rIns="0" bIns="0" anchor="t" anchorCtr="0">
            <a:spAutoFit/>
          </a:bodyPr>
          <a:lstStyle/>
          <a:p>
            <a:pPr algn="ctr"/>
            <a:r>
              <a:rPr lang="en-US" sz="1420" b="1" spc="75" dirty="0">
                <a:solidFill>
                  <a:srgbClr val="FFFFFF"/>
                </a:solidFill>
                <a:latin typeface="Zen Kaku Gothic New"/>
                <a:ea typeface="Zen Kaku Gothic New"/>
                <a:cs typeface="Zen Kaku Gothic New"/>
              </a:rPr>
              <a:t>TRAINING</a:t>
            </a:r>
          </a:p>
        </p:txBody>
      </p:sp>
      <p:sp>
        <p:nvSpPr>
          <p:cNvPr id="7" name="TextBox 7"/>
          <p:cNvSpPr txBox="1"/>
          <p:nvPr/>
        </p:nvSpPr>
        <p:spPr>
          <a:xfrm>
            <a:off x="742950" y="2518410"/>
            <a:ext cx="9189644" cy="819150"/>
          </a:xfrm>
          <a:prstGeom prst="rect">
            <a:avLst/>
          </a:prstGeom>
          <a:noFill/>
          <a:ln>
            <a:noFill/>
          </a:ln>
        </p:spPr>
        <p:txBody>
          <a:bodyPr wrap="none" lIns="0" tIns="0" rIns="0" bIns="0" anchor="t" anchorCtr="0">
            <a:spAutoFit/>
          </a:bodyPr>
          <a:lstStyle/>
          <a:p>
            <a:pPr algn="l"/>
            <a:r>
              <a:rPr lang="zh-CN" sz="4200" b="1" dirty="0">
                <a:solidFill>
                  <a:srgbClr val="FFFFFF"/>
                </a:solidFill>
                <a:latin typeface="Zen Kaku Gothic New"/>
                <a:ea typeface="Zen Kaku Gothic New"/>
                <a:cs typeface="Zen Kaku Gothic New"/>
              </a:rPr>
              <a:t>Claude Code 活用研修 Day2</a:t>
            </a:r>
          </a:p>
        </p:txBody>
      </p:sp>
      <p:sp>
        <p:nvSpPr>
          <p:cNvPr id="8" name="TextBox 8"/>
          <p:cNvSpPr txBox="1"/>
          <p:nvPr/>
        </p:nvSpPr>
        <p:spPr>
          <a:xfrm>
            <a:off x="749046" y="3325178"/>
            <a:ext cx="8424958" cy="498729"/>
          </a:xfrm>
          <a:prstGeom prst="rect">
            <a:avLst/>
          </a:prstGeom>
          <a:noFill/>
          <a:ln>
            <a:noFill/>
          </a:ln>
        </p:spPr>
        <p:txBody>
          <a:bodyPr wrap="none" lIns="0" tIns="0" rIns="0" bIns="0" anchor="t" anchorCtr="0">
            <a:spAutoFit/>
          </a:bodyPr>
          <a:lstStyle/>
          <a:p>
            <a:pPr algn="l"/>
            <a:r>
              <a:rPr lang="zh-CN" sz="2550" b="1" dirty="0">
                <a:solidFill>
                  <a:srgbClr val="A3DDE3"/>
                </a:solidFill>
                <a:latin typeface="Zen Kaku Gothic New"/>
                <a:ea typeface="Zen Kaku Gothic New"/>
                <a:cs typeface="Zen Kaku Gothic New"/>
              </a:rPr>
              <a:t>生成テストの観点とレガシーコードの整理</a:t>
            </a:r>
          </a:p>
        </p:txBody>
      </p:sp>
      <p:sp>
        <p:nvSpPr>
          <p:cNvPr id="9" name="Rectangle 9"/>
          <p:cNvSpPr/>
          <p:nvPr/>
        </p:nvSpPr>
        <p:spPr>
          <a:xfrm>
            <a:off x="762000" y="3867150"/>
            <a:ext cx="6096000" cy="28575"/>
          </a:xfrm>
          <a:prstGeom prst="rect">
            <a:avLst/>
          </a:prstGeom>
          <a:solidFill>
            <a:srgbClr val="47BCC6"/>
          </a:solidFill>
          <a:ln>
            <a:noFill/>
          </a:ln>
        </p:spPr>
      </p:sp>
      <p:sp>
        <p:nvSpPr>
          <p:cNvPr id="10" name="TextBox 10"/>
          <p:cNvSpPr txBox="1"/>
          <p:nvPr/>
        </p:nvSpPr>
        <p:spPr>
          <a:xfrm>
            <a:off x="753999" y="4173379"/>
            <a:ext cx="2434304" cy="308039"/>
          </a:xfrm>
          <a:prstGeom prst="rect">
            <a:avLst/>
          </a:prstGeom>
          <a:noFill/>
          <a:ln>
            <a:noFill/>
          </a:ln>
        </p:spPr>
        <p:txBody>
          <a:bodyPr wrap="none" lIns="0" tIns="0" rIns="0" bIns="0" anchor="t" anchorCtr="0">
            <a:spAutoFit/>
          </a:bodyPr>
          <a:lstStyle/>
          <a:p>
            <a:pPr algn="l"/>
            <a:r>
              <a:rPr lang="zh-CN" sz="1580" dirty="0">
                <a:solidFill>
                  <a:srgbClr val="E6E6E6"/>
                </a:solidFill>
                <a:latin typeface="Zen Kaku Gothic New"/>
                <a:ea typeface="Zen Kaku Gothic New"/>
                <a:cs typeface="Zen Kaku Gothic New"/>
              </a:rPr>
              <a:t>2026年9月9日（水）</a:t>
            </a:r>
          </a:p>
        </p:txBody>
      </p:sp>
      <p:sp>
        <p:nvSpPr>
          <p:cNvPr id="11" name="TextBox 11"/>
          <p:cNvSpPr txBox="1"/>
          <p:nvPr/>
        </p:nvSpPr>
        <p:spPr>
          <a:xfrm>
            <a:off x="753999" y="4535329"/>
            <a:ext cx="6074759" cy="308039"/>
          </a:xfrm>
          <a:prstGeom prst="rect">
            <a:avLst/>
          </a:prstGeom>
          <a:noFill/>
          <a:ln>
            <a:noFill/>
          </a:ln>
        </p:spPr>
        <p:txBody>
          <a:bodyPr wrap="none" lIns="0" tIns="0" rIns="0" bIns="0" anchor="t" anchorCtr="0">
            <a:spAutoFit/>
          </a:bodyPr>
          <a:lstStyle/>
          <a:p>
            <a:pPr algn="l"/>
            <a:r>
              <a:rPr lang="zh-CN" sz="1580" dirty="0">
                <a:solidFill>
                  <a:srgbClr val="E6E6E6"/>
                </a:solidFill>
                <a:latin typeface="Zen Kaku Gothic New"/>
                <a:ea typeface="Zen Kaku Gothic New"/>
                <a:cs typeface="Zen Kaku Gothic New"/>
              </a:rPr>
              <a:t>株式会社インフォメーション・ディベロプメント 様</a:t>
            </a:r>
          </a:p>
        </p:txBody>
      </p:sp>
      <p:sp>
        <p:nvSpPr>
          <p:cNvPr id="12" name="TextBox 12"/>
          <p:cNvSpPr txBox="1"/>
          <p:nvPr/>
        </p:nvSpPr>
        <p:spPr>
          <a:xfrm>
            <a:off x="753999" y="4897279"/>
            <a:ext cx="3084219" cy="308039"/>
          </a:xfrm>
          <a:prstGeom prst="rect">
            <a:avLst/>
          </a:prstGeom>
          <a:noFill/>
          <a:ln>
            <a:noFill/>
          </a:ln>
        </p:spPr>
        <p:txBody>
          <a:bodyPr wrap="none" lIns="0" tIns="0" rIns="0" bIns="0" anchor="t" anchorCtr="0">
            <a:spAutoFit/>
          </a:bodyPr>
          <a:lstStyle/>
          <a:p>
            <a:pPr algn="l"/>
            <a:r>
              <a:rPr lang="zh-CN" sz="1580" dirty="0">
                <a:solidFill>
                  <a:srgbClr val="E6E6E6"/>
                </a:solidFill>
                <a:latin typeface="Zen Kaku Gothic New"/>
                <a:ea typeface="Zen Kaku Gothic New"/>
                <a:cs typeface="Zen Kaku Gothic New"/>
              </a:rPr>
              <a:t>講師 安田 光喜（Givery）</a:t>
            </a:r>
          </a:p>
        </p:txBody>
      </p:sp>
      <p:sp>
        <p:nvSpPr>
          <p:cNvPr id="13" name="Rectangle 13"/>
          <p:cNvSpPr/>
          <p:nvPr/>
        </p:nvSpPr>
        <p:spPr>
          <a:xfrm>
            <a:off x="0" y="5753100"/>
            <a:ext cx="12192000" cy="1104900"/>
          </a:xfrm>
          <a:prstGeom prst="rect">
            <a:avLst/>
          </a:prstGeom>
          <a:solidFill>
            <a:srgbClr val="FFFFFF"/>
          </a:solidFill>
          <a:ln>
            <a:noFill/>
          </a:ln>
        </p:spPr>
      </p:sp>
      <p:pic>
        <p:nvPicPr>
          <p:cNvPr id="14" name="Image 14"/>
          <p:cNvPicPr>
            <a:picLocks noChangeAspect="1"/>
          </p:cNvPicPr>
          <p:nvPr/>
        </p:nvPicPr>
        <p:blipFill>
          <a:blip r:embed="rId3"/>
          <a:stretch>
            <a:fillRect/>
          </a:stretch>
        </p:blipFill>
        <p:spPr>
          <a:xfrm>
            <a:off x="770735" y="5905500"/>
            <a:ext cx="1982779" cy="514350"/>
          </a:xfrm>
          <a:prstGeom prst="rect">
            <a:avLst/>
          </a:prstGeom>
        </p:spPr>
      </p:pic>
      <p:sp>
        <p:nvSpPr>
          <p:cNvPr id="15" name="TextBox 15"/>
          <p:cNvSpPr txBox="1"/>
          <p:nvPr/>
        </p:nvSpPr>
        <p:spPr>
          <a:xfrm>
            <a:off x="3040761" y="6085046"/>
            <a:ext cx="25481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Day2 テストで裏を取る</a:t>
            </a:r>
          </a:p>
        </p:txBody>
      </p:sp>
      <p:sp>
        <p:nvSpPr>
          <p:cNvPr id="16" name="TextBox 16"/>
          <p:cNvSpPr txBox="1"/>
          <p:nvPr/>
        </p:nvSpPr>
        <p:spPr>
          <a:xfrm>
            <a:off x="832175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Tree>
  </p:cSld>
  <p:clrMapOvr>
    <a:masterClrMapping/>
  </p:clrMapOvr>
  <p:transition xmlns:p14="http://schemas.microsoft.com/office/powerpoint/2010/main" p14:dur="4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08260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Day1 の実装が入った層</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988333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Day1 の成果物は </a:t>
            </a:r>
            <a:r>
              <a:rPr lang="zh-CN" sz="2480" b="1" dirty="0">
                <a:solidFill>
                  <a:srgbClr val="264DBF"/>
                </a:solidFill>
                <a:latin typeface="Zen Kaku Gothic New"/>
                <a:ea typeface="Zen Kaku Gothic New"/>
                <a:cs typeface="Zen Kaku Gothic New"/>
              </a:rPr>
              <a:t>controller・service・dto</a:t>
            </a:r>
            <a:r>
              <a:rPr lang="zh-CN" sz="2480" b="1" dirty="0">
                <a:solidFill>
                  <a:srgbClr val="000000"/>
                </a:solidFill>
                <a:latin typeface="Zen Kaku Gothic New"/>
                <a:ea typeface="Zen Kaku Gothic New"/>
                <a:cs typeface="Zen Kaku Gothic New"/>
              </a:rPr>
              <a:t xml:space="preserve"> の3層</a:t>
            </a:r>
          </a:p>
        </p:txBody>
      </p:sp>
      <p:sp>
        <p:nvSpPr>
          <p:cNvPr id="7" name="Rectangle 7"/>
          <p:cNvSpPr/>
          <p:nvPr/>
        </p:nvSpPr>
        <p:spPr>
          <a:xfrm>
            <a:off x="914400" y="2209800"/>
            <a:ext cx="6096000" cy="685800"/>
          </a:xfrm>
          <a:prstGeom prst="roundRect">
            <a:avLst>
              <a:gd name="adj" fmla="val 11111"/>
            </a:avLst>
          </a:prstGeom>
          <a:solidFill>
            <a:srgbClr val="F7F9FA"/>
          </a:solidFill>
          <a:ln w="14288">
            <a:solidFill>
              <a:srgbClr val="E3E7EA"/>
            </a:solidFill>
          </a:ln>
        </p:spPr>
      </p:sp>
      <p:sp>
        <p:nvSpPr>
          <p:cNvPr id="8" name="Ellipse 8"/>
          <p:cNvSpPr/>
          <p:nvPr/>
        </p:nvSpPr>
        <p:spPr>
          <a:xfrm>
            <a:off x="1133475" y="2428875"/>
            <a:ext cx="247650" cy="247650"/>
          </a:xfrm>
          <a:prstGeom prst="ellipse">
            <a:avLst/>
          </a:prstGeom>
          <a:solidFill>
            <a:srgbClr val="47BCC6"/>
          </a:solidFill>
          <a:ln>
            <a:noFill/>
          </a:ln>
        </p:spPr>
      </p:sp>
      <p:sp>
        <p:nvSpPr>
          <p:cNvPr id="9" name="TextBox 9"/>
          <p:cNvSpPr txBox="1"/>
          <p:nvPr/>
        </p:nvSpPr>
        <p:spPr>
          <a:xfrm>
            <a:off x="1534668" y="2336482"/>
            <a:ext cx="1446943" cy="322707"/>
          </a:xfrm>
          <a:prstGeom prst="rect">
            <a:avLst/>
          </a:prstGeom>
          <a:noFill/>
          <a:ln>
            <a:noFill/>
          </a:ln>
        </p:spPr>
        <p:txBody>
          <a:bodyPr wrap="none" lIns="0" tIns="0" rIns="0" bIns="0" anchor="t" anchorCtr="0">
            <a:spAutoFit/>
          </a:bodyPr>
          <a:lstStyle/>
          <a:p>
            <a:pPr algn="l"/>
            <a:r>
              <a:rPr lang="en-US" sz="1650" b="1" dirty="0">
                <a:solidFill>
                  <a:srgbClr val="000000"/>
                </a:solidFill>
                <a:latin typeface="Zen Kaku Gothic New"/>
                <a:ea typeface="Zen Kaku Gothic New"/>
                <a:cs typeface="Zen Kaku Gothic New"/>
              </a:rPr>
              <a:t>controller</a:t>
            </a:r>
          </a:p>
        </p:txBody>
      </p:sp>
      <p:sp>
        <p:nvSpPr>
          <p:cNvPr id="10" name="TextBox 10"/>
          <p:cNvSpPr txBox="1"/>
          <p:nvPr/>
        </p:nvSpPr>
        <p:spPr>
          <a:xfrm>
            <a:off x="1535811" y="2608421"/>
            <a:ext cx="302590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date-range エンドポイント</a:t>
            </a:r>
          </a:p>
        </p:txBody>
      </p:sp>
      <p:sp>
        <p:nvSpPr>
          <p:cNvPr id="11" name="Polygon 11"/>
          <p:cNvSpPr/>
          <p:nvPr/>
        </p:nvSpPr>
        <p:spPr>
          <a:xfrm>
            <a:off x="3886200" y="2914650"/>
            <a:ext cx="152400" cy="133350"/>
          </a:xfrm>
          <a:custGeom>
            <a:avLst/>
            <a:gdLst/>
            <a:ahLst/>
            <a:cxnLst/>
            <a:rect l="l" t="t" r="r" b="b"/>
            <a:pathLst>
              <a:path w="152400" h="133350">
                <a:moveTo>
                  <a:pt x="0" y="0"/>
                </a:moveTo>
                <a:lnTo>
                  <a:pt x="152400" y="0"/>
                </a:lnTo>
                <a:lnTo>
                  <a:pt x="76200" y="133350"/>
                </a:lnTo>
                <a:close/>
              </a:path>
            </a:pathLst>
          </a:custGeom>
          <a:solidFill>
            <a:srgbClr val="A3DDE3"/>
          </a:solidFill>
          <a:ln>
            <a:noFill/>
          </a:ln>
        </p:spPr>
      </p:sp>
      <p:sp>
        <p:nvSpPr>
          <p:cNvPr id="12" name="Rectangle 12"/>
          <p:cNvSpPr/>
          <p:nvPr/>
        </p:nvSpPr>
        <p:spPr>
          <a:xfrm>
            <a:off x="914400" y="3105150"/>
            <a:ext cx="6096000" cy="685800"/>
          </a:xfrm>
          <a:prstGeom prst="roundRect">
            <a:avLst>
              <a:gd name="adj" fmla="val 11111"/>
            </a:avLst>
          </a:prstGeom>
          <a:solidFill>
            <a:srgbClr val="F7F9FA"/>
          </a:solidFill>
          <a:ln w="14288">
            <a:solidFill>
              <a:srgbClr val="E3E7EA"/>
            </a:solidFill>
          </a:ln>
        </p:spPr>
      </p:sp>
      <p:sp>
        <p:nvSpPr>
          <p:cNvPr id="13" name="Ellipse 13"/>
          <p:cNvSpPr/>
          <p:nvPr/>
        </p:nvSpPr>
        <p:spPr>
          <a:xfrm>
            <a:off x="1133475" y="3324225"/>
            <a:ext cx="247650" cy="247650"/>
          </a:xfrm>
          <a:prstGeom prst="ellipse">
            <a:avLst/>
          </a:prstGeom>
          <a:solidFill>
            <a:srgbClr val="47BCC6"/>
          </a:solidFill>
          <a:ln>
            <a:noFill/>
          </a:ln>
        </p:spPr>
      </p:sp>
      <p:sp>
        <p:nvSpPr>
          <p:cNvPr id="14" name="TextBox 14"/>
          <p:cNvSpPr txBox="1"/>
          <p:nvPr/>
        </p:nvSpPr>
        <p:spPr>
          <a:xfrm>
            <a:off x="1534668" y="3231832"/>
            <a:ext cx="1046493" cy="322707"/>
          </a:xfrm>
          <a:prstGeom prst="rect">
            <a:avLst/>
          </a:prstGeom>
          <a:noFill/>
          <a:ln>
            <a:noFill/>
          </a:ln>
        </p:spPr>
        <p:txBody>
          <a:bodyPr wrap="none" lIns="0" tIns="0" rIns="0" bIns="0" anchor="t" anchorCtr="0">
            <a:spAutoFit/>
          </a:bodyPr>
          <a:lstStyle/>
          <a:p>
            <a:pPr algn="l"/>
            <a:r>
              <a:rPr lang="en-US" sz="1650" b="1" dirty="0">
                <a:solidFill>
                  <a:srgbClr val="000000"/>
                </a:solidFill>
                <a:latin typeface="Zen Kaku Gothic New"/>
                <a:ea typeface="Zen Kaku Gothic New"/>
                <a:cs typeface="Zen Kaku Gothic New"/>
              </a:rPr>
              <a:t>service</a:t>
            </a:r>
          </a:p>
        </p:txBody>
      </p:sp>
      <p:sp>
        <p:nvSpPr>
          <p:cNvPr id="15" name="TextBox 15"/>
          <p:cNvSpPr txBox="1"/>
          <p:nvPr/>
        </p:nvSpPr>
        <p:spPr>
          <a:xfrm>
            <a:off x="1535811" y="3503771"/>
            <a:ext cx="508697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findByDateRange / validateStatusTransition</a:t>
            </a:r>
          </a:p>
        </p:txBody>
      </p:sp>
      <p:sp>
        <p:nvSpPr>
          <p:cNvPr id="16" name="Polygon 16"/>
          <p:cNvSpPr/>
          <p:nvPr/>
        </p:nvSpPr>
        <p:spPr>
          <a:xfrm>
            <a:off x="3886200" y="3810000"/>
            <a:ext cx="152400" cy="133350"/>
          </a:xfrm>
          <a:custGeom>
            <a:avLst/>
            <a:gdLst/>
            <a:ahLst/>
            <a:cxnLst/>
            <a:rect l="l" t="t" r="r" b="b"/>
            <a:pathLst>
              <a:path w="152400" h="133350">
                <a:moveTo>
                  <a:pt x="0" y="0"/>
                </a:moveTo>
                <a:lnTo>
                  <a:pt x="152400" y="0"/>
                </a:lnTo>
                <a:lnTo>
                  <a:pt x="76200" y="133350"/>
                </a:lnTo>
                <a:close/>
              </a:path>
            </a:pathLst>
          </a:custGeom>
          <a:solidFill>
            <a:srgbClr val="A3DDE3"/>
          </a:solidFill>
          <a:ln>
            <a:noFill/>
          </a:ln>
        </p:spPr>
      </p:sp>
      <p:sp>
        <p:nvSpPr>
          <p:cNvPr id="17" name="Rectangle 17"/>
          <p:cNvSpPr/>
          <p:nvPr/>
        </p:nvSpPr>
        <p:spPr>
          <a:xfrm>
            <a:off x="914400" y="4000500"/>
            <a:ext cx="6096000" cy="685800"/>
          </a:xfrm>
          <a:prstGeom prst="roundRect">
            <a:avLst>
              <a:gd name="adj" fmla="val 11111"/>
            </a:avLst>
          </a:prstGeom>
          <a:solidFill>
            <a:srgbClr val="F7F9FA"/>
          </a:solidFill>
          <a:ln w="14288">
            <a:solidFill>
              <a:srgbClr val="E3E7EA"/>
            </a:solidFill>
          </a:ln>
        </p:spPr>
      </p:sp>
      <p:sp>
        <p:nvSpPr>
          <p:cNvPr id="18" name="Ellipse 18"/>
          <p:cNvSpPr/>
          <p:nvPr/>
        </p:nvSpPr>
        <p:spPr>
          <a:xfrm>
            <a:off x="1133475" y="4219575"/>
            <a:ext cx="247650" cy="247650"/>
          </a:xfrm>
          <a:prstGeom prst="ellipse">
            <a:avLst/>
          </a:prstGeom>
          <a:solidFill>
            <a:srgbClr val="E3E7EA"/>
          </a:solidFill>
          <a:ln>
            <a:noFill/>
          </a:ln>
        </p:spPr>
      </p:sp>
      <p:sp>
        <p:nvSpPr>
          <p:cNvPr id="19" name="TextBox 19"/>
          <p:cNvSpPr txBox="1"/>
          <p:nvPr/>
        </p:nvSpPr>
        <p:spPr>
          <a:xfrm>
            <a:off x="1534668" y="4127182"/>
            <a:ext cx="1518452" cy="322707"/>
          </a:xfrm>
          <a:prstGeom prst="rect">
            <a:avLst/>
          </a:prstGeom>
          <a:noFill/>
          <a:ln>
            <a:noFill/>
          </a:ln>
        </p:spPr>
        <p:txBody>
          <a:bodyPr wrap="none" lIns="0" tIns="0" rIns="0" bIns="0" anchor="t" anchorCtr="0">
            <a:spAutoFit/>
          </a:bodyPr>
          <a:lstStyle/>
          <a:p>
            <a:pPr algn="l"/>
            <a:r>
              <a:rPr lang="en-US" sz="1650" b="1" dirty="0">
                <a:solidFill>
                  <a:srgbClr val="000000"/>
                </a:solidFill>
                <a:latin typeface="Zen Kaku Gothic New"/>
                <a:ea typeface="Zen Kaku Gothic New"/>
                <a:cs typeface="Zen Kaku Gothic New"/>
              </a:rPr>
              <a:t>repository</a:t>
            </a:r>
          </a:p>
        </p:txBody>
      </p:sp>
      <p:sp>
        <p:nvSpPr>
          <p:cNvPr id="20" name="TextBox 20"/>
          <p:cNvSpPr txBox="1"/>
          <p:nvPr/>
        </p:nvSpPr>
        <p:spPr>
          <a:xfrm>
            <a:off x="1535811" y="4399121"/>
            <a:ext cx="9555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変更なし</a:t>
            </a:r>
          </a:p>
        </p:txBody>
      </p:sp>
      <p:sp>
        <p:nvSpPr>
          <p:cNvPr id="21" name="Polygon 21"/>
          <p:cNvSpPr/>
          <p:nvPr/>
        </p:nvSpPr>
        <p:spPr>
          <a:xfrm>
            <a:off x="3886200" y="4705350"/>
            <a:ext cx="152400" cy="133350"/>
          </a:xfrm>
          <a:custGeom>
            <a:avLst/>
            <a:gdLst/>
            <a:ahLst/>
            <a:cxnLst/>
            <a:rect l="l" t="t" r="r" b="b"/>
            <a:pathLst>
              <a:path w="152400" h="133350">
                <a:moveTo>
                  <a:pt x="0" y="0"/>
                </a:moveTo>
                <a:lnTo>
                  <a:pt x="152400" y="0"/>
                </a:lnTo>
                <a:lnTo>
                  <a:pt x="76200" y="133350"/>
                </a:lnTo>
                <a:close/>
              </a:path>
            </a:pathLst>
          </a:custGeom>
          <a:solidFill>
            <a:srgbClr val="A3DDE3"/>
          </a:solidFill>
          <a:ln>
            <a:noFill/>
          </a:ln>
        </p:spPr>
      </p:sp>
      <p:sp>
        <p:nvSpPr>
          <p:cNvPr id="22" name="Rectangle 22"/>
          <p:cNvSpPr/>
          <p:nvPr/>
        </p:nvSpPr>
        <p:spPr>
          <a:xfrm>
            <a:off x="914400" y="4895850"/>
            <a:ext cx="6096000" cy="685800"/>
          </a:xfrm>
          <a:prstGeom prst="roundRect">
            <a:avLst>
              <a:gd name="adj" fmla="val 11111"/>
            </a:avLst>
          </a:prstGeom>
          <a:solidFill>
            <a:srgbClr val="F7F9FA"/>
          </a:solidFill>
          <a:ln w="14288">
            <a:solidFill>
              <a:srgbClr val="E3E7EA"/>
            </a:solidFill>
          </a:ln>
        </p:spPr>
      </p:sp>
      <p:sp>
        <p:nvSpPr>
          <p:cNvPr id="23" name="Ellipse 23"/>
          <p:cNvSpPr/>
          <p:nvPr/>
        </p:nvSpPr>
        <p:spPr>
          <a:xfrm>
            <a:off x="1133475" y="5114925"/>
            <a:ext cx="247650" cy="247650"/>
          </a:xfrm>
          <a:prstGeom prst="ellipse">
            <a:avLst/>
          </a:prstGeom>
          <a:solidFill>
            <a:srgbClr val="47BCC6"/>
          </a:solidFill>
          <a:ln>
            <a:noFill/>
          </a:ln>
        </p:spPr>
      </p:sp>
      <p:sp>
        <p:nvSpPr>
          <p:cNvPr id="24" name="TextBox 24"/>
          <p:cNvSpPr txBox="1"/>
          <p:nvPr/>
        </p:nvSpPr>
        <p:spPr>
          <a:xfrm>
            <a:off x="1534668" y="5022532"/>
            <a:ext cx="1547055"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model・dto</a:t>
            </a:r>
          </a:p>
        </p:txBody>
      </p:sp>
      <p:sp>
        <p:nvSpPr>
          <p:cNvPr id="25" name="TextBox 25"/>
          <p:cNvSpPr txBox="1"/>
          <p:nvPr/>
        </p:nvSpPr>
        <p:spPr>
          <a:xfrm>
            <a:off x="1535811" y="5294471"/>
            <a:ext cx="170199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OrderItemDTO</a:t>
            </a:r>
          </a:p>
        </p:txBody>
      </p:sp>
      <p:sp>
        <p:nvSpPr>
          <p:cNvPr id="26" name="Rectangle 26"/>
          <p:cNvSpPr/>
          <p:nvPr/>
        </p:nvSpPr>
        <p:spPr>
          <a:xfrm>
            <a:off x="7239000" y="2209800"/>
            <a:ext cx="4191000" cy="685800"/>
          </a:xfrm>
          <a:prstGeom prst="roundRect">
            <a:avLst>
              <a:gd name="adj" fmla="val 11111"/>
            </a:avLst>
          </a:prstGeom>
          <a:solidFill>
            <a:srgbClr val="F7F9FA"/>
          </a:solidFill>
          <a:ln w="14288">
            <a:solidFill>
              <a:srgbClr val="E3E7EA"/>
            </a:solidFill>
          </a:ln>
        </p:spPr>
      </p:sp>
      <p:sp>
        <p:nvSpPr>
          <p:cNvPr id="27" name="Ellipse 27"/>
          <p:cNvSpPr/>
          <p:nvPr/>
        </p:nvSpPr>
        <p:spPr>
          <a:xfrm>
            <a:off x="7458075" y="2428875"/>
            <a:ext cx="247650" cy="247650"/>
          </a:xfrm>
          <a:prstGeom prst="ellipse">
            <a:avLst/>
          </a:prstGeom>
          <a:solidFill>
            <a:srgbClr val="47BCC6"/>
          </a:solidFill>
          <a:ln>
            <a:noFill/>
          </a:ln>
        </p:spPr>
      </p:sp>
      <p:sp>
        <p:nvSpPr>
          <p:cNvPr id="28" name="TextBox 28"/>
          <p:cNvSpPr txBox="1"/>
          <p:nvPr/>
        </p:nvSpPr>
        <p:spPr>
          <a:xfrm>
            <a:off x="7859268" y="2336482"/>
            <a:ext cx="889173" cy="322707"/>
          </a:xfrm>
          <a:prstGeom prst="rect">
            <a:avLst/>
          </a:prstGeom>
          <a:noFill/>
          <a:ln>
            <a:noFill/>
          </a:ln>
        </p:spPr>
        <p:txBody>
          <a:bodyPr wrap="none" lIns="0" tIns="0" rIns="0" bIns="0" anchor="t" anchorCtr="0">
            <a:spAutoFit/>
          </a:bodyPr>
          <a:lstStyle/>
          <a:p>
            <a:pPr algn="l"/>
            <a:r>
              <a:rPr lang="en-US" sz="1650" b="1" dirty="0">
                <a:solidFill>
                  <a:srgbClr val="000000"/>
                </a:solidFill>
                <a:latin typeface="Zen Kaku Gothic New"/>
                <a:ea typeface="Zen Kaku Gothic New"/>
                <a:cs typeface="Zen Kaku Gothic New"/>
              </a:rPr>
              <a:t>static</a:t>
            </a:r>
          </a:p>
        </p:txBody>
      </p:sp>
      <p:sp>
        <p:nvSpPr>
          <p:cNvPr id="29" name="TextBox 29"/>
          <p:cNvSpPr txBox="1"/>
          <p:nvPr/>
        </p:nvSpPr>
        <p:spPr>
          <a:xfrm>
            <a:off x="7860411" y="2608421"/>
            <a:ext cx="181427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dashboard.html</a:t>
            </a:r>
          </a:p>
        </p:txBody>
      </p:sp>
      <p:sp>
        <p:nvSpPr>
          <p:cNvPr id="30" name="Ellipse 30"/>
          <p:cNvSpPr/>
          <p:nvPr/>
        </p:nvSpPr>
        <p:spPr>
          <a:xfrm>
            <a:off x="7258050" y="3143250"/>
            <a:ext cx="190500" cy="190500"/>
          </a:xfrm>
          <a:prstGeom prst="ellipse">
            <a:avLst/>
          </a:prstGeom>
          <a:solidFill>
            <a:srgbClr val="47BCC6"/>
          </a:solidFill>
          <a:ln>
            <a:noFill/>
          </a:ln>
        </p:spPr>
      </p:sp>
      <p:sp>
        <p:nvSpPr>
          <p:cNvPr id="31" name="TextBox 31"/>
          <p:cNvSpPr txBox="1"/>
          <p:nvPr/>
        </p:nvSpPr>
        <p:spPr>
          <a:xfrm>
            <a:off x="7555611" y="3151346"/>
            <a:ext cx="20655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Day1 で足した箇所</a:t>
            </a:r>
          </a:p>
        </p:txBody>
      </p:sp>
      <p:sp>
        <p:nvSpPr>
          <p:cNvPr id="32" name="Ellipse 32"/>
          <p:cNvSpPr/>
          <p:nvPr/>
        </p:nvSpPr>
        <p:spPr>
          <a:xfrm>
            <a:off x="7258050" y="3486150"/>
            <a:ext cx="190500" cy="190500"/>
          </a:xfrm>
          <a:prstGeom prst="ellipse">
            <a:avLst/>
          </a:prstGeom>
          <a:solidFill>
            <a:srgbClr val="E3E7EA"/>
          </a:solidFill>
          <a:ln>
            <a:noFill/>
          </a:ln>
        </p:spPr>
      </p:sp>
      <p:sp>
        <p:nvSpPr>
          <p:cNvPr id="33" name="TextBox 33"/>
          <p:cNvSpPr txBox="1"/>
          <p:nvPr/>
        </p:nvSpPr>
        <p:spPr>
          <a:xfrm>
            <a:off x="7555611" y="3494246"/>
            <a:ext cx="25481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Day1 では触っていない</a:t>
            </a:r>
          </a:p>
        </p:txBody>
      </p:sp>
      <p:sp>
        <p:nvSpPr>
          <p:cNvPr id="34" name="Rectangle 34"/>
          <p:cNvSpPr/>
          <p:nvPr/>
        </p:nvSpPr>
        <p:spPr>
          <a:xfrm>
            <a:off x="7239000" y="4000500"/>
            <a:ext cx="4191000" cy="1581150"/>
          </a:xfrm>
          <a:prstGeom prst="roundRect">
            <a:avLst>
              <a:gd name="adj" fmla="val 4819"/>
            </a:avLst>
          </a:prstGeom>
          <a:solidFill>
            <a:srgbClr val="F7F9FA"/>
          </a:solidFill>
          <a:ln w="14288">
            <a:solidFill>
              <a:srgbClr val="E3E7EA"/>
            </a:solidFill>
            <a:custDash>
              <a:ds d="400000" sp="266666"/>
            </a:custDash>
          </a:ln>
        </p:spPr>
      </p:sp>
      <p:sp>
        <p:nvSpPr>
          <p:cNvPr id="35" name="TextBox 35"/>
          <p:cNvSpPr txBox="1"/>
          <p:nvPr/>
        </p:nvSpPr>
        <p:spPr>
          <a:xfrm>
            <a:off x="7478649" y="41733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層の外の単体クラス</a:t>
            </a:r>
          </a:p>
        </p:txBody>
      </p:sp>
      <p:sp>
        <p:nvSpPr>
          <p:cNvPr id="36" name="TextBox 36"/>
          <p:cNvSpPr txBox="1"/>
          <p:nvPr/>
        </p:nvSpPr>
        <p:spPr>
          <a:xfrm>
            <a:off x="7479411" y="4532471"/>
            <a:ext cx="3149870"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BuggyOrderCalculator.java</a:t>
            </a:r>
          </a:p>
        </p:txBody>
      </p:sp>
      <p:sp>
        <p:nvSpPr>
          <p:cNvPr id="37" name="TextBox 37"/>
          <p:cNvSpPr txBox="1"/>
          <p:nvPr/>
        </p:nvSpPr>
        <p:spPr>
          <a:xfrm>
            <a:off x="7479411" y="4818221"/>
            <a:ext cx="303235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LegacyReportService.java</a:t>
            </a:r>
          </a:p>
        </p:txBody>
      </p:sp>
      <p:sp>
        <p:nvSpPr>
          <p:cNvPr id="38" name="TextBox 38"/>
          <p:cNvSpPr txBox="1"/>
          <p:nvPr/>
        </p:nvSpPr>
        <p:spPr>
          <a:xfrm>
            <a:off x="7479411" y="5161121"/>
            <a:ext cx="384933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exercises/day2/ に置いてあります</a:t>
            </a:r>
          </a:p>
        </p:txBody>
      </p:sp>
      <p:sp>
        <p:nvSpPr>
          <p:cNvPr id="39" name="Rectangle 39"/>
          <p:cNvSpPr/>
          <p:nvPr/>
        </p:nvSpPr>
        <p:spPr>
          <a:xfrm>
            <a:off x="914400" y="5791200"/>
            <a:ext cx="10515600" cy="457200"/>
          </a:xfrm>
          <a:prstGeom prst="roundRect">
            <a:avLst>
              <a:gd name="adj" fmla="val 12500"/>
            </a:avLst>
          </a:prstGeom>
          <a:solidFill>
            <a:srgbClr val="EEF6F7"/>
          </a:solidFill>
          <a:ln>
            <a:noFill/>
          </a:ln>
        </p:spPr>
      </p:sp>
      <p:sp>
        <p:nvSpPr>
          <p:cNvPr id="40" name="TextBox 40"/>
          <p:cNvSpPr txBox="1"/>
          <p:nvPr/>
        </p:nvSpPr>
        <p:spPr>
          <a:xfrm>
            <a:off x="1135761" y="5923121"/>
            <a:ext cx="802968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本日の D2-1 は service を、D2-2 と D2-3 はその外の単体クラスを見ます</a:t>
            </a:r>
          </a:p>
        </p:txBody>
      </p:sp>
      <p:pic>
        <p:nvPicPr>
          <p:cNvPr id="41" name="Image 41"/>
          <p:cNvPicPr>
            <a:picLocks noChangeAspect="1"/>
          </p:cNvPicPr>
          <p:nvPr/>
        </p:nvPicPr>
        <p:blipFill>
          <a:blip r:embed="rId2"/>
          <a:stretch>
            <a:fillRect/>
          </a:stretch>
        </p:blipFill>
        <p:spPr>
          <a:xfrm>
            <a:off x="232094" y="6496050"/>
            <a:ext cx="793112" cy="205740"/>
          </a:xfrm>
          <a:prstGeom prst="rect">
            <a:avLst/>
          </a:prstGeom>
        </p:spPr>
      </p:pic>
      <p:sp>
        <p:nvSpPr>
          <p:cNvPr id="42" name="TextBox 42"/>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43" name="TextBox 43"/>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44" name="TextBox 44"/>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a:t>
            </a:r>
          </a:p>
        </p:txBody>
      </p:sp>
    </p:spTree>
  </p:cSld>
  <p:clrMapOvr>
    <a:masterClrMapping/>
  </p:clrMapOvr>
  <p:transition xmlns:p14="http://schemas.microsoft.com/office/powerpoint/2010/main" p14:dur="4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08260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Day1 で見えた成功の形</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10015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Day1 の確認は5件とも </a:t>
            </a:r>
            <a:r>
              <a:rPr lang="zh-CN" sz="2480" b="1" dirty="0">
                <a:solidFill>
                  <a:srgbClr val="264DBF"/>
                </a:solidFill>
                <a:latin typeface="Zen Kaku Gothic New"/>
                <a:ea typeface="Zen Kaku Gothic New"/>
                <a:cs typeface="Zen Kaku Gothic New"/>
              </a:rPr>
              <a:t>画面と端末の表示</a:t>
            </a:r>
          </a:p>
        </p:txBody>
      </p:sp>
      <p:sp>
        <p:nvSpPr>
          <p:cNvPr id="7" name="Rectangle 7"/>
          <p:cNvSpPr/>
          <p:nvPr/>
        </p:nvSpPr>
        <p:spPr>
          <a:xfrm>
            <a:off x="609600" y="2190750"/>
            <a:ext cx="10972800" cy="419100"/>
          </a:xfrm>
          <a:prstGeom prst="rect">
            <a:avLst/>
          </a:prstGeom>
          <a:solidFill>
            <a:srgbClr val="0B2E33"/>
          </a:solidFill>
          <a:ln>
            <a:noFill/>
          </a:ln>
        </p:spPr>
      </p:sp>
      <p:sp>
        <p:nvSpPr>
          <p:cNvPr id="8" name="TextBox 8"/>
          <p:cNvSpPr txBox="1"/>
          <p:nvPr/>
        </p:nvSpPr>
        <p:spPr>
          <a:xfrm>
            <a:off x="906780" y="2305050"/>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演習</a:t>
            </a:r>
          </a:p>
        </p:txBody>
      </p:sp>
      <p:sp>
        <p:nvSpPr>
          <p:cNvPr id="9" name="TextBox 9"/>
          <p:cNvSpPr txBox="1"/>
          <p:nvPr/>
        </p:nvSpPr>
        <p:spPr>
          <a:xfrm>
            <a:off x="2659380" y="2305050"/>
            <a:ext cx="261556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画面や端末に出たこと</a:t>
            </a:r>
          </a:p>
        </p:txBody>
      </p:sp>
      <p:sp>
        <p:nvSpPr>
          <p:cNvPr id="10" name="TextBox 10"/>
          <p:cNvSpPr txBox="1"/>
          <p:nvPr/>
        </p:nvSpPr>
        <p:spPr>
          <a:xfrm>
            <a:off x="906780" y="2790825"/>
            <a:ext cx="631317"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D1-1</a:t>
            </a:r>
          </a:p>
        </p:txBody>
      </p:sp>
      <p:sp>
        <p:nvSpPr>
          <p:cNvPr id="11" name="TextBox 11"/>
          <p:cNvSpPr txBox="1"/>
          <p:nvPr/>
        </p:nvSpPr>
        <p:spPr>
          <a:xfrm>
            <a:off x="2659380" y="2790825"/>
            <a:ext cx="5371862"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CLAUDE.md を読んだ状態で層の説明が返った</a:t>
            </a:r>
          </a:p>
        </p:txBody>
      </p:sp>
      <p:sp>
        <p:nvSpPr>
          <p:cNvPr id="12" name="Line 12"/>
          <p:cNvSpPr/>
          <p:nvPr/>
        </p:nvSpPr>
        <p:spPr>
          <a:xfrm>
            <a:off x="609600" y="31432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13" name="Rectangle 13"/>
          <p:cNvSpPr/>
          <p:nvPr/>
        </p:nvSpPr>
        <p:spPr>
          <a:xfrm>
            <a:off x="609600" y="3143250"/>
            <a:ext cx="10972800" cy="533400"/>
          </a:xfrm>
          <a:prstGeom prst="rect">
            <a:avLst/>
          </a:prstGeom>
          <a:solidFill>
            <a:srgbClr val="F7F9FA"/>
          </a:solidFill>
          <a:ln>
            <a:noFill/>
          </a:ln>
        </p:spPr>
      </p:sp>
      <p:sp>
        <p:nvSpPr>
          <p:cNvPr id="14" name="TextBox 14"/>
          <p:cNvSpPr txBox="1"/>
          <p:nvPr/>
        </p:nvSpPr>
        <p:spPr>
          <a:xfrm>
            <a:off x="906780" y="3324225"/>
            <a:ext cx="631317"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D1-2</a:t>
            </a:r>
          </a:p>
        </p:txBody>
      </p:sp>
      <p:sp>
        <p:nvSpPr>
          <p:cNvPr id="15" name="TextBox 15"/>
          <p:cNvSpPr txBox="1"/>
          <p:nvPr/>
        </p:nvSpPr>
        <p:spPr>
          <a:xfrm>
            <a:off x="2659380" y="3324225"/>
            <a:ext cx="224409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コンパイルが通った</a:t>
            </a:r>
          </a:p>
        </p:txBody>
      </p:sp>
      <p:sp>
        <p:nvSpPr>
          <p:cNvPr id="16" name="Line 16"/>
          <p:cNvSpPr/>
          <p:nvPr/>
        </p:nvSpPr>
        <p:spPr>
          <a:xfrm>
            <a:off x="609600" y="36766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17" name="TextBox 17"/>
          <p:cNvSpPr txBox="1"/>
          <p:nvPr/>
        </p:nvSpPr>
        <p:spPr>
          <a:xfrm>
            <a:off x="906780" y="3857625"/>
            <a:ext cx="631317"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D1-3</a:t>
            </a:r>
          </a:p>
        </p:txBody>
      </p:sp>
      <p:sp>
        <p:nvSpPr>
          <p:cNvPr id="18" name="TextBox 18"/>
          <p:cNvSpPr txBox="1"/>
          <p:nvPr/>
        </p:nvSpPr>
        <p:spPr>
          <a:xfrm>
            <a:off x="2659380" y="3857625"/>
            <a:ext cx="348234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ブラウザに受注一覧の表が出た</a:t>
            </a:r>
          </a:p>
        </p:txBody>
      </p:sp>
      <p:sp>
        <p:nvSpPr>
          <p:cNvPr id="19" name="Line 19"/>
          <p:cNvSpPr/>
          <p:nvPr/>
        </p:nvSpPr>
        <p:spPr>
          <a:xfrm>
            <a:off x="609600" y="42100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0" name="Rectangle 20"/>
          <p:cNvSpPr/>
          <p:nvPr/>
        </p:nvSpPr>
        <p:spPr>
          <a:xfrm>
            <a:off x="609600" y="4210050"/>
            <a:ext cx="10972800" cy="533400"/>
          </a:xfrm>
          <a:prstGeom prst="rect">
            <a:avLst/>
          </a:prstGeom>
          <a:solidFill>
            <a:srgbClr val="F7F9FA"/>
          </a:solidFill>
          <a:ln>
            <a:noFill/>
          </a:ln>
        </p:spPr>
      </p:sp>
      <p:sp>
        <p:nvSpPr>
          <p:cNvPr id="21" name="TextBox 21"/>
          <p:cNvSpPr txBox="1"/>
          <p:nvPr/>
        </p:nvSpPr>
        <p:spPr>
          <a:xfrm>
            <a:off x="906780" y="4391025"/>
            <a:ext cx="631317"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D1-4</a:t>
            </a:r>
          </a:p>
        </p:txBody>
      </p:sp>
      <p:sp>
        <p:nvSpPr>
          <p:cNvPr id="22" name="TextBox 22"/>
          <p:cNvSpPr txBox="1"/>
          <p:nvPr/>
        </p:nvSpPr>
        <p:spPr>
          <a:xfrm>
            <a:off x="2659380" y="4391025"/>
            <a:ext cx="273939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受注詳細に明細行が出た</a:t>
            </a:r>
          </a:p>
        </p:txBody>
      </p:sp>
      <p:sp>
        <p:nvSpPr>
          <p:cNvPr id="23" name="Line 23"/>
          <p:cNvSpPr/>
          <p:nvPr/>
        </p:nvSpPr>
        <p:spPr>
          <a:xfrm>
            <a:off x="609600" y="47434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4" name="TextBox 24"/>
          <p:cNvSpPr txBox="1"/>
          <p:nvPr/>
        </p:nvSpPr>
        <p:spPr>
          <a:xfrm>
            <a:off x="906780" y="4924425"/>
            <a:ext cx="631317"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D1-5</a:t>
            </a:r>
          </a:p>
        </p:txBody>
      </p:sp>
      <p:sp>
        <p:nvSpPr>
          <p:cNvPr id="25" name="TextBox 25"/>
          <p:cNvSpPr txBox="1"/>
          <p:nvPr/>
        </p:nvSpPr>
        <p:spPr>
          <a:xfrm>
            <a:off x="2659380" y="4924425"/>
            <a:ext cx="465582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CONFIRMED の受注がキャンセルできた</a:t>
            </a:r>
          </a:p>
        </p:txBody>
      </p:sp>
      <p:sp>
        <p:nvSpPr>
          <p:cNvPr id="26" name="Line 26"/>
          <p:cNvSpPr/>
          <p:nvPr/>
        </p:nvSpPr>
        <p:spPr>
          <a:xfrm>
            <a:off x="609600" y="52768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7" name="Line 27"/>
          <p:cNvSpPr/>
          <p:nvPr/>
        </p:nvSpPr>
        <p:spPr>
          <a:xfrm>
            <a:off x="2438400" y="2609850"/>
            <a:ext cx="9525" cy="2667000"/>
          </a:xfrm>
          <a:custGeom>
            <a:avLst/>
            <a:gdLst/>
            <a:ahLst/>
            <a:cxnLst/>
            <a:rect l="l" t="t" r="r" b="b"/>
            <a:pathLst>
              <a:path w="9525" h="2667000">
                <a:moveTo>
                  <a:pt x="0" y="0"/>
                </a:moveTo>
                <a:lnTo>
                  <a:pt x="0" y="2667000"/>
                </a:lnTo>
              </a:path>
            </a:pathLst>
          </a:custGeom>
          <a:noFill/>
          <a:ln w="9525">
            <a:solidFill>
              <a:srgbClr val="E3E7EA"/>
            </a:solidFill>
          </a:ln>
        </p:spPr>
      </p:sp>
      <p:sp>
        <p:nvSpPr>
          <p:cNvPr id="28" name="Rectangle 28"/>
          <p:cNvSpPr/>
          <p:nvPr/>
        </p:nvSpPr>
        <p:spPr>
          <a:xfrm>
            <a:off x="609600" y="5524500"/>
            <a:ext cx="10972800" cy="609600"/>
          </a:xfrm>
          <a:prstGeom prst="rect">
            <a:avLst/>
          </a:prstGeom>
          <a:solidFill>
            <a:srgbClr val="0B2E33"/>
          </a:solidFill>
          <a:ln>
            <a:noFill/>
          </a:ln>
        </p:spPr>
      </p:sp>
      <p:sp>
        <p:nvSpPr>
          <p:cNvPr id="29" name="TextBox 29"/>
          <p:cNvSpPr txBox="1"/>
          <p:nvPr/>
        </p:nvSpPr>
        <p:spPr>
          <a:xfrm>
            <a:off x="906399" y="5735479"/>
            <a:ext cx="6718990"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5件とも、目に見えるものが出たことで確かめています</a:t>
            </a:r>
          </a:p>
        </p:txBody>
      </p:sp>
      <p:pic>
        <p:nvPicPr>
          <p:cNvPr id="30" name="Image 30"/>
          <p:cNvPicPr>
            <a:picLocks noChangeAspect="1"/>
          </p:cNvPicPr>
          <p:nvPr/>
        </p:nvPicPr>
        <p:blipFill>
          <a:blip r:embed="rId2"/>
          <a:stretch>
            <a:fillRect/>
          </a:stretch>
        </p:blipFill>
        <p:spPr>
          <a:xfrm>
            <a:off x="232094" y="6496050"/>
            <a:ext cx="793112" cy="205740"/>
          </a:xfrm>
          <a:prstGeom prst="rect">
            <a:avLst/>
          </a:prstGeom>
        </p:spPr>
      </p:pic>
      <p:sp>
        <p:nvSpPr>
          <p:cNvPr id="31" name="TextBox 3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2" name="TextBox 3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a:t>
            </a:r>
          </a:p>
        </p:txBody>
      </p:sp>
    </p:spTree>
  </p:cSld>
  <p:clrMapOvr>
    <a:masterClrMapping/>
  </p:clrMapOvr>
  <p:transition xmlns:p14="http://schemas.microsoft.com/office/powerpoint/2010/main" p14:dur="4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動いたと正しいの距離</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43459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画面に出た事実と </a:t>
            </a:r>
            <a:r>
              <a:rPr lang="zh-CN" sz="2480" b="1" dirty="0">
                <a:solidFill>
                  <a:srgbClr val="264DBF"/>
                </a:solidFill>
                <a:latin typeface="Zen Kaku Gothic New"/>
                <a:ea typeface="Zen Kaku Gothic New"/>
                <a:cs typeface="Zen Kaku Gothic New"/>
              </a:rPr>
              <a:t>仕様どおりか</a:t>
            </a:r>
            <a:r>
              <a:rPr lang="zh-CN" sz="2480" b="1" dirty="0">
                <a:solidFill>
                  <a:srgbClr val="000000"/>
                </a:solidFill>
                <a:latin typeface="Zen Kaku Gothic New"/>
                <a:ea typeface="Zen Kaku Gothic New"/>
                <a:cs typeface="Zen Kaku Gothic New"/>
              </a:rPr>
              <a:t xml:space="preserve"> は別の確認</a:t>
            </a:r>
          </a:p>
        </p:txBody>
      </p:sp>
      <p:sp>
        <p:nvSpPr>
          <p:cNvPr id="7" name="Rectangle 7"/>
          <p:cNvSpPr/>
          <p:nvPr/>
        </p:nvSpPr>
        <p:spPr>
          <a:xfrm>
            <a:off x="609600" y="2171700"/>
            <a:ext cx="4572000" cy="3238500"/>
          </a:xfrm>
          <a:prstGeom prst="roundRect">
            <a:avLst>
              <a:gd name="adj" fmla="val 2941"/>
            </a:avLst>
          </a:prstGeom>
          <a:solidFill>
            <a:srgbClr val="F3F3F3"/>
          </a:solidFill>
          <a:ln>
            <a:noFill/>
          </a:ln>
        </p:spPr>
      </p:sp>
      <p:sp>
        <p:nvSpPr>
          <p:cNvPr id="8" name="Rectangle 8"/>
          <p:cNvSpPr/>
          <p:nvPr/>
        </p:nvSpPr>
        <p:spPr>
          <a:xfrm>
            <a:off x="609600" y="2171700"/>
            <a:ext cx="4572000" cy="495300"/>
          </a:xfrm>
          <a:prstGeom prst="roundRect">
            <a:avLst>
              <a:gd name="adj" fmla="val 19231"/>
            </a:avLst>
          </a:prstGeom>
          <a:solidFill>
            <a:srgbClr val="999999"/>
          </a:solidFill>
          <a:ln>
            <a:noFill/>
          </a:ln>
        </p:spPr>
      </p:sp>
      <p:sp>
        <p:nvSpPr>
          <p:cNvPr id="9" name="TextBox 9"/>
          <p:cNvSpPr txBox="1"/>
          <p:nvPr/>
        </p:nvSpPr>
        <p:spPr>
          <a:xfrm>
            <a:off x="867918" y="2326958"/>
            <a:ext cx="874871" cy="322707"/>
          </a:xfrm>
          <a:prstGeom prst="rect">
            <a:avLst/>
          </a:prstGeom>
          <a:noFill/>
          <a:ln>
            <a:noFill/>
          </a:ln>
        </p:spPr>
        <p:txBody>
          <a:bodyPr wrap="none" lIns="0" tIns="0" rIns="0" bIns="0" anchor="t" anchorCtr="0">
            <a:spAutoFit/>
          </a:bodyPr>
          <a:lstStyle/>
          <a:p>
            <a:pPr algn="l"/>
            <a:r>
              <a:rPr lang="zh-CN" sz="1650" b="1" dirty="0">
                <a:solidFill>
                  <a:srgbClr val="FFFFFF"/>
                </a:solidFill>
                <a:latin typeface="Zen Kaku Gothic New"/>
                <a:ea typeface="Zen Kaku Gothic New"/>
                <a:cs typeface="Zen Kaku Gothic New"/>
              </a:rPr>
              <a:t>動いた</a:t>
            </a:r>
          </a:p>
        </p:txBody>
      </p:sp>
      <p:sp>
        <p:nvSpPr>
          <p:cNvPr id="10" name="Ellipse 10"/>
          <p:cNvSpPr/>
          <p:nvPr/>
        </p:nvSpPr>
        <p:spPr>
          <a:xfrm>
            <a:off x="885825" y="3124200"/>
            <a:ext cx="95250" cy="95250"/>
          </a:xfrm>
          <a:prstGeom prst="ellipse">
            <a:avLst/>
          </a:prstGeom>
          <a:solidFill>
            <a:srgbClr val="999999"/>
          </a:solidFill>
          <a:ln>
            <a:noFill/>
          </a:ln>
        </p:spPr>
      </p:sp>
      <p:sp>
        <p:nvSpPr>
          <p:cNvPr id="11" name="TextBox 11"/>
          <p:cNvSpPr txBox="1"/>
          <p:nvPr/>
        </p:nvSpPr>
        <p:spPr>
          <a:xfrm>
            <a:off x="1134999" y="3068479"/>
            <a:ext cx="1316164"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画面に出た</a:t>
            </a:r>
          </a:p>
        </p:txBody>
      </p:sp>
      <p:sp>
        <p:nvSpPr>
          <p:cNvPr id="12" name="Ellipse 12"/>
          <p:cNvSpPr/>
          <p:nvPr/>
        </p:nvSpPr>
        <p:spPr>
          <a:xfrm>
            <a:off x="885825" y="3886200"/>
            <a:ext cx="95250" cy="95250"/>
          </a:xfrm>
          <a:prstGeom prst="ellipse">
            <a:avLst/>
          </a:prstGeom>
          <a:solidFill>
            <a:srgbClr val="999999"/>
          </a:solidFill>
          <a:ln>
            <a:noFill/>
          </a:ln>
        </p:spPr>
      </p:sp>
      <p:sp>
        <p:nvSpPr>
          <p:cNvPr id="13" name="TextBox 13"/>
          <p:cNvSpPr txBox="1"/>
          <p:nvPr/>
        </p:nvSpPr>
        <p:spPr>
          <a:xfrm>
            <a:off x="1134999" y="3830479"/>
            <a:ext cx="2356294"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コンパイルが通った</a:t>
            </a:r>
          </a:p>
        </p:txBody>
      </p:sp>
      <p:sp>
        <p:nvSpPr>
          <p:cNvPr id="14" name="Ellipse 14"/>
          <p:cNvSpPr/>
          <p:nvPr/>
        </p:nvSpPr>
        <p:spPr>
          <a:xfrm>
            <a:off x="885825" y="4648200"/>
            <a:ext cx="95250" cy="95250"/>
          </a:xfrm>
          <a:prstGeom prst="ellipse">
            <a:avLst/>
          </a:prstGeom>
          <a:solidFill>
            <a:srgbClr val="999999"/>
          </a:solidFill>
          <a:ln>
            <a:noFill/>
          </a:ln>
        </p:spPr>
      </p:sp>
      <p:sp>
        <p:nvSpPr>
          <p:cNvPr id="15" name="TextBox 15"/>
          <p:cNvSpPr txBox="1"/>
          <p:nvPr/>
        </p:nvSpPr>
        <p:spPr>
          <a:xfrm>
            <a:off x="1134999" y="4592479"/>
            <a:ext cx="2382298"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HTTP 200 が返った</a:t>
            </a:r>
          </a:p>
        </p:txBody>
      </p:sp>
      <p:sp>
        <p:nvSpPr>
          <p:cNvPr id="16" name="Rectangle 16"/>
          <p:cNvSpPr/>
          <p:nvPr/>
        </p:nvSpPr>
        <p:spPr>
          <a:xfrm>
            <a:off x="7010400" y="2171700"/>
            <a:ext cx="4572000" cy="3238500"/>
          </a:xfrm>
          <a:prstGeom prst="roundRect">
            <a:avLst>
              <a:gd name="adj" fmla="val 2941"/>
            </a:avLst>
          </a:prstGeom>
          <a:solidFill>
            <a:srgbClr val="EEF6F7"/>
          </a:solidFill>
          <a:ln>
            <a:noFill/>
          </a:ln>
        </p:spPr>
      </p:sp>
      <p:sp>
        <p:nvSpPr>
          <p:cNvPr id="17" name="Rectangle 17"/>
          <p:cNvSpPr/>
          <p:nvPr/>
        </p:nvSpPr>
        <p:spPr>
          <a:xfrm>
            <a:off x="7010400" y="2171700"/>
            <a:ext cx="4572000" cy="495300"/>
          </a:xfrm>
          <a:prstGeom prst="roundRect">
            <a:avLst>
              <a:gd name="adj" fmla="val 19231"/>
            </a:avLst>
          </a:prstGeom>
          <a:solidFill>
            <a:srgbClr val="47BCC6"/>
          </a:solidFill>
          <a:ln>
            <a:noFill/>
          </a:ln>
        </p:spPr>
      </p:sp>
      <p:sp>
        <p:nvSpPr>
          <p:cNvPr id="18" name="TextBox 18"/>
          <p:cNvSpPr txBox="1"/>
          <p:nvPr/>
        </p:nvSpPr>
        <p:spPr>
          <a:xfrm>
            <a:off x="7268718" y="2326958"/>
            <a:ext cx="874871" cy="322707"/>
          </a:xfrm>
          <a:prstGeom prst="rect">
            <a:avLst/>
          </a:prstGeom>
          <a:noFill/>
          <a:ln>
            <a:noFill/>
          </a:ln>
        </p:spPr>
        <p:txBody>
          <a:bodyPr wrap="none" lIns="0" tIns="0" rIns="0" bIns="0" anchor="t" anchorCtr="0">
            <a:spAutoFit/>
          </a:bodyPr>
          <a:lstStyle/>
          <a:p>
            <a:pPr algn="l"/>
            <a:r>
              <a:rPr lang="zh-CN" sz="1650" b="1" dirty="0">
                <a:solidFill>
                  <a:srgbClr val="FFFFFF"/>
                </a:solidFill>
                <a:latin typeface="Zen Kaku Gothic New"/>
                <a:ea typeface="Zen Kaku Gothic New"/>
                <a:cs typeface="Zen Kaku Gothic New"/>
              </a:rPr>
              <a:t>正しい</a:t>
            </a:r>
          </a:p>
        </p:txBody>
      </p:sp>
      <p:sp>
        <p:nvSpPr>
          <p:cNvPr id="19" name="Ellipse 19"/>
          <p:cNvSpPr/>
          <p:nvPr/>
        </p:nvSpPr>
        <p:spPr>
          <a:xfrm>
            <a:off x="7286625" y="3124200"/>
            <a:ext cx="95250" cy="95250"/>
          </a:xfrm>
          <a:prstGeom prst="ellipse">
            <a:avLst/>
          </a:prstGeom>
          <a:solidFill>
            <a:srgbClr val="47BCC6"/>
          </a:solidFill>
          <a:ln>
            <a:noFill/>
          </a:ln>
        </p:spPr>
      </p:sp>
      <p:sp>
        <p:nvSpPr>
          <p:cNvPr id="20" name="TextBox 20"/>
          <p:cNvSpPr txBox="1"/>
          <p:nvPr/>
        </p:nvSpPr>
        <p:spPr>
          <a:xfrm>
            <a:off x="7535799" y="3068479"/>
            <a:ext cx="2096262"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仕様どおりの値か</a:t>
            </a:r>
          </a:p>
        </p:txBody>
      </p:sp>
      <p:sp>
        <p:nvSpPr>
          <p:cNvPr id="21" name="Ellipse 21"/>
          <p:cNvSpPr/>
          <p:nvPr/>
        </p:nvSpPr>
        <p:spPr>
          <a:xfrm>
            <a:off x="7286625" y="3886200"/>
            <a:ext cx="95250" cy="95250"/>
          </a:xfrm>
          <a:prstGeom prst="ellipse">
            <a:avLst/>
          </a:prstGeom>
          <a:solidFill>
            <a:srgbClr val="47BCC6"/>
          </a:solidFill>
          <a:ln>
            <a:noFill/>
          </a:ln>
        </p:spPr>
      </p:sp>
      <p:sp>
        <p:nvSpPr>
          <p:cNvPr id="22" name="TextBox 22"/>
          <p:cNvSpPr txBox="1"/>
          <p:nvPr/>
        </p:nvSpPr>
        <p:spPr>
          <a:xfrm>
            <a:off x="7535799" y="3830479"/>
            <a:ext cx="2876360"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条件を外れたら止まるか</a:t>
            </a:r>
          </a:p>
        </p:txBody>
      </p:sp>
      <p:sp>
        <p:nvSpPr>
          <p:cNvPr id="23" name="Ellipse 23"/>
          <p:cNvSpPr/>
          <p:nvPr/>
        </p:nvSpPr>
        <p:spPr>
          <a:xfrm>
            <a:off x="7286625" y="4648200"/>
            <a:ext cx="95250" cy="95250"/>
          </a:xfrm>
          <a:prstGeom prst="ellipse">
            <a:avLst/>
          </a:prstGeom>
          <a:solidFill>
            <a:srgbClr val="47BCC6"/>
          </a:solidFill>
          <a:ln>
            <a:noFill/>
          </a:ln>
        </p:spPr>
      </p:sp>
      <p:sp>
        <p:nvSpPr>
          <p:cNvPr id="24" name="TextBox 24"/>
          <p:cNvSpPr txBox="1"/>
          <p:nvPr/>
        </p:nvSpPr>
        <p:spPr>
          <a:xfrm>
            <a:off x="7535799" y="4592479"/>
            <a:ext cx="3656457"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境界のちょうどで期待どおりか</a:t>
            </a:r>
          </a:p>
        </p:txBody>
      </p:sp>
      <p:sp>
        <p:nvSpPr>
          <p:cNvPr id="25" name="TextBox 25"/>
          <p:cNvSpPr txBox="1"/>
          <p:nvPr/>
        </p:nvSpPr>
        <p:spPr>
          <a:xfrm>
            <a:off x="5178266" y="3381375"/>
            <a:ext cx="1835468" cy="579120"/>
          </a:xfrm>
          <a:prstGeom prst="rect">
            <a:avLst/>
          </a:prstGeom>
          <a:noFill/>
          <a:ln>
            <a:noFill/>
          </a:ln>
        </p:spPr>
        <p:txBody>
          <a:bodyPr wrap="square" lIns="0" tIns="0" rIns="0" bIns="0" anchor="t" anchorCtr="0"/>
          <a:lstStyle/>
          <a:p>
            <a:pPr algn="ctr">
              <a:lnSpc>
                <a:spcPts val="2250"/>
              </a:lnSpc>
            </a:pPr>
            <a:r>
              <a:rPr lang="zh-CN" sz="1500" b="1" dirty="0">
                <a:solidFill>
                  <a:srgbClr val="2E9AA4"/>
                </a:solidFill>
                <a:latin typeface="Zen Kaku Gothic New"/>
                <a:ea typeface="Zen Kaku Gothic New"/>
                <a:cs typeface="Zen Kaku Gothic New"/>
              </a:rPr>
              <a:t>この距離を</a:t>
            </a:r>
          </a:p>
          <a:p>
            <a:pPr algn="ctr">
              <a:lnSpc>
                <a:spcPts val="2250"/>
              </a:lnSpc>
            </a:pPr>
            <a:r>
              <a:rPr lang="zh-CN" sz="1500" b="1" dirty="0">
                <a:solidFill>
                  <a:srgbClr val="2E9AA4"/>
                </a:solidFill>
                <a:latin typeface="Zen Kaku Gothic New"/>
                <a:ea typeface="Zen Kaku Gothic New"/>
                <a:cs typeface="Zen Kaku Gothic New"/>
              </a:rPr>
              <a:t>埋めるのが今日</a:t>
            </a:r>
          </a:p>
        </p:txBody>
      </p:sp>
      <p:sp>
        <p:nvSpPr>
          <p:cNvPr id="26" name="Line 26"/>
          <p:cNvSpPr/>
          <p:nvPr/>
        </p:nvSpPr>
        <p:spPr>
          <a:xfrm>
            <a:off x="5391150" y="4229100"/>
            <a:ext cx="1333500" cy="9525"/>
          </a:xfrm>
          <a:custGeom>
            <a:avLst/>
            <a:gdLst/>
            <a:ahLst/>
            <a:cxnLst/>
            <a:rect l="l" t="t" r="r" b="b"/>
            <a:pathLst>
              <a:path w="1333500" h="9525">
                <a:moveTo>
                  <a:pt x="0" y="0"/>
                </a:moveTo>
                <a:lnTo>
                  <a:pt x="1333500" y="0"/>
                </a:lnTo>
              </a:path>
            </a:pathLst>
          </a:custGeom>
          <a:noFill/>
          <a:ln w="28575">
            <a:solidFill>
              <a:srgbClr val="47BCC6"/>
            </a:solidFill>
          </a:ln>
        </p:spPr>
      </p:sp>
      <p:sp>
        <p:nvSpPr>
          <p:cNvPr id="27" name="Polygon 27"/>
          <p:cNvSpPr/>
          <p:nvPr/>
        </p:nvSpPr>
        <p:spPr>
          <a:xfrm>
            <a:off x="6724650" y="4152900"/>
            <a:ext cx="190500" cy="152400"/>
          </a:xfrm>
          <a:custGeom>
            <a:avLst/>
            <a:gdLst/>
            <a:ahLst/>
            <a:cxnLst/>
            <a:rect l="l" t="t" r="r" b="b"/>
            <a:pathLst>
              <a:path w="190500" h="152400">
                <a:moveTo>
                  <a:pt x="0" y="0"/>
                </a:moveTo>
                <a:lnTo>
                  <a:pt x="190500" y="76200"/>
                </a:lnTo>
                <a:lnTo>
                  <a:pt x="0" y="152400"/>
                </a:lnTo>
                <a:close/>
              </a:path>
            </a:pathLst>
          </a:custGeom>
          <a:solidFill>
            <a:srgbClr val="47BCC6"/>
          </a:solidFill>
          <a:ln>
            <a:noFill/>
          </a:ln>
        </p:spPr>
      </p:sp>
      <p:sp>
        <p:nvSpPr>
          <p:cNvPr id="28" name="TextBox 28"/>
          <p:cNvSpPr txBox="1"/>
          <p:nvPr/>
        </p:nvSpPr>
        <p:spPr>
          <a:xfrm>
            <a:off x="602361" y="5675471"/>
            <a:ext cx="97871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Day1 は左だけで進みました。左が真で右が偽のコードは、配布した状態にも入っています</a:t>
            </a:r>
          </a:p>
        </p:txBody>
      </p:sp>
      <p:pic>
        <p:nvPicPr>
          <p:cNvPr id="29" name="Image 29"/>
          <p:cNvPicPr>
            <a:picLocks noChangeAspect="1"/>
          </p:cNvPicPr>
          <p:nvPr/>
        </p:nvPicPr>
        <p:blipFill>
          <a:blip r:embed="rId2"/>
          <a:stretch>
            <a:fillRect/>
          </a:stretch>
        </p:blipFill>
        <p:spPr>
          <a:xfrm>
            <a:off x="232094" y="6496050"/>
            <a:ext cx="793112" cy="205740"/>
          </a:xfrm>
          <a:prstGeom prst="rect">
            <a:avLst/>
          </a:prstGeom>
        </p:spPr>
      </p:pic>
      <p:sp>
        <p:nvSpPr>
          <p:cNvPr id="30" name="TextBox 30"/>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1" name="TextBox 31"/>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a:t>
            </a:r>
          </a:p>
        </p:txBody>
      </p:sp>
    </p:spTree>
  </p:cSld>
  <p:clrMapOvr>
    <a:masterClrMapping/>
  </p:clrMapOvr>
  <p:transition xmlns:p14="http://schemas.microsoft.com/office/powerpoint/2010/main" p14:dur="4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画面に出ないものの確かめ方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695436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画面の代わりに使う </a:t>
            </a:r>
            <a:r>
              <a:rPr lang="zh-CN" sz="2480" b="1" dirty="0">
                <a:solidFill>
                  <a:srgbClr val="264DBF"/>
                </a:solidFill>
                <a:latin typeface="Zen Kaku Gothic New"/>
                <a:ea typeface="Zen Kaku Gothic New"/>
                <a:cs typeface="Zen Kaku Gothic New"/>
              </a:rPr>
              <a:t>3つ</a:t>
            </a:r>
            <a:r>
              <a:rPr lang="zh-CN" sz="2480" b="1" dirty="0">
                <a:solidFill>
                  <a:srgbClr val="000000"/>
                </a:solidFill>
                <a:latin typeface="Zen Kaku Gothic New"/>
                <a:ea typeface="Zen Kaku Gothic New"/>
                <a:cs typeface="Zen Kaku Gothic New"/>
              </a:rPr>
              <a:t xml:space="preserve"> の確かめ方</a:t>
            </a:r>
          </a:p>
        </p:txBody>
      </p:sp>
      <p:sp>
        <p:nvSpPr>
          <p:cNvPr id="7" name="Rectangle 7"/>
          <p:cNvSpPr/>
          <p:nvPr/>
        </p:nvSpPr>
        <p:spPr>
          <a:xfrm>
            <a:off x="609600" y="2247900"/>
            <a:ext cx="10972800" cy="990600"/>
          </a:xfrm>
          <a:prstGeom prst="roundRect">
            <a:avLst>
              <a:gd name="adj" fmla="val 7692"/>
            </a:avLst>
          </a:prstGeom>
          <a:solidFill>
            <a:srgbClr val="F7F9FA"/>
          </a:solidFill>
          <a:ln>
            <a:noFill/>
          </a:ln>
        </p:spPr>
      </p:sp>
      <p:sp>
        <p:nvSpPr>
          <p:cNvPr id="8" name="Rectangle 8"/>
          <p:cNvSpPr/>
          <p:nvPr/>
        </p:nvSpPr>
        <p:spPr>
          <a:xfrm>
            <a:off x="609600" y="2247900"/>
            <a:ext cx="76200" cy="990600"/>
          </a:xfrm>
          <a:prstGeom prst="rect">
            <a:avLst/>
          </a:prstGeom>
          <a:solidFill>
            <a:srgbClr val="47BCC6"/>
          </a:solidFill>
          <a:ln>
            <a:noFill/>
          </a:ln>
        </p:spPr>
      </p:sp>
      <p:sp>
        <p:nvSpPr>
          <p:cNvPr id="9" name="Ellipse 9"/>
          <p:cNvSpPr/>
          <p:nvPr/>
        </p:nvSpPr>
        <p:spPr>
          <a:xfrm>
            <a:off x="857250" y="2495550"/>
            <a:ext cx="495300" cy="495300"/>
          </a:xfrm>
          <a:prstGeom prst="ellipse">
            <a:avLst/>
          </a:prstGeom>
          <a:solidFill>
            <a:srgbClr val="47BCC6"/>
          </a:solidFill>
          <a:ln>
            <a:noFill/>
          </a:ln>
        </p:spPr>
      </p:sp>
      <p:sp>
        <p:nvSpPr>
          <p:cNvPr id="10" name="TextBox 10"/>
          <p:cNvSpPr txBox="1"/>
          <p:nvPr/>
        </p:nvSpPr>
        <p:spPr>
          <a:xfrm>
            <a:off x="1017858" y="264128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1</a:t>
            </a:r>
          </a:p>
        </p:txBody>
      </p:sp>
      <p:sp>
        <p:nvSpPr>
          <p:cNvPr id="11" name="TextBox 11"/>
          <p:cNvSpPr txBox="1"/>
          <p:nvPr/>
        </p:nvSpPr>
        <p:spPr>
          <a:xfrm>
            <a:off x="1610868" y="2488882"/>
            <a:ext cx="874871"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テスト</a:t>
            </a:r>
          </a:p>
        </p:txBody>
      </p:sp>
      <p:sp>
        <p:nvSpPr>
          <p:cNvPr id="12" name="TextBox 12"/>
          <p:cNvSpPr txBox="1"/>
          <p:nvPr/>
        </p:nvSpPr>
        <p:spPr>
          <a:xfrm>
            <a:off x="1612011" y="28370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入力と期待値を書いて、機械に確かめさせる</a:t>
            </a:r>
          </a:p>
        </p:txBody>
      </p:sp>
      <p:sp>
        <p:nvSpPr>
          <p:cNvPr id="13" name="Rectangle 13"/>
          <p:cNvSpPr/>
          <p:nvPr/>
        </p:nvSpPr>
        <p:spPr>
          <a:xfrm>
            <a:off x="9525000" y="2514600"/>
            <a:ext cx="1676400" cy="457200"/>
          </a:xfrm>
          <a:prstGeom prst="roundRect">
            <a:avLst>
              <a:gd name="adj" fmla="val 16667"/>
            </a:avLst>
          </a:prstGeom>
          <a:solidFill>
            <a:srgbClr val="47BCC6"/>
          </a:solidFill>
          <a:ln>
            <a:noFill/>
          </a:ln>
        </p:spPr>
      </p:sp>
      <p:sp>
        <p:nvSpPr>
          <p:cNvPr id="14" name="TextBox 14"/>
          <p:cNvSpPr txBox="1"/>
          <p:nvPr/>
        </p:nvSpPr>
        <p:spPr>
          <a:xfrm>
            <a:off x="9599486" y="2647950"/>
            <a:ext cx="1527429"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D2-1・D2-2</a:t>
            </a:r>
          </a:p>
        </p:txBody>
      </p:sp>
      <p:sp>
        <p:nvSpPr>
          <p:cNvPr id="15" name="Rectangle 15"/>
          <p:cNvSpPr/>
          <p:nvPr/>
        </p:nvSpPr>
        <p:spPr>
          <a:xfrm>
            <a:off x="609600" y="3409950"/>
            <a:ext cx="10972800" cy="990600"/>
          </a:xfrm>
          <a:prstGeom prst="roundRect">
            <a:avLst>
              <a:gd name="adj" fmla="val 7692"/>
            </a:avLst>
          </a:prstGeom>
          <a:solidFill>
            <a:srgbClr val="F7F9FA"/>
          </a:solidFill>
          <a:ln>
            <a:noFill/>
          </a:ln>
        </p:spPr>
      </p:sp>
      <p:sp>
        <p:nvSpPr>
          <p:cNvPr id="16" name="Rectangle 16"/>
          <p:cNvSpPr/>
          <p:nvPr/>
        </p:nvSpPr>
        <p:spPr>
          <a:xfrm>
            <a:off x="609600" y="3409950"/>
            <a:ext cx="76200" cy="990600"/>
          </a:xfrm>
          <a:prstGeom prst="rect">
            <a:avLst/>
          </a:prstGeom>
          <a:solidFill>
            <a:srgbClr val="47BCC6"/>
          </a:solidFill>
          <a:ln>
            <a:noFill/>
          </a:ln>
        </p:spPr>
      </p:sp>
      <p:sp>
        <p:nvSpPr>
          <p:cNvPr id="17" name="Ellipse 17"/>
          <p:cNvSpPr/>
          <p:nvPr/>
        </p:nvSpPr>
        <p:spPr>
          <a:xfrm>
            <a:off x="857250" y="3657600"/>
            <a:ext cx="495300" cy="495300"/>
          </a:xfrm>
          <a:prstGeom prst="ellipse">
            <a:avLst/>
          </a:prstGeom>
          <a:solidFill>
            <a:srgbClr val="47BCC6"/>
          </a:solidFill>
          <a:ln>
            <a:noFill/>
          </a:ln>
        </p:spPr>
      </p:sp>
      <p:sp>
        <p:nvSpPr>
          <p:cNvPr id="18" name="TextBox 18"/>
          <p:cNvSpPr txBox="1"/>
          <p:nvPr/>
        </p:nvSpPr>
        <p:spPr>
          <a:xfrm>
            <a:off x="1017858" y="380333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2</a:t>
            </a:r>
          </a:p>
        </p:txBody>
      </p:sp>
      <p:sp>
        <p:nvSpPr>
          <p:cNvPr id="19" name="TextBox 19"/>
          <p:cNvSpPr txBox="1"/>
          <p:nvPr/>
        </p:nvSpPr>
        <p:spPr>
          <a:xfrm>
            <a:off x="1610868" y="3650932"/>
            <a:ext cx="1446943"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出力の固定</a:t>
            </a:r>
          </a:p>
        </p:txBody>
      </p:sp>
      <p:sp>
        <p:nvSpPr>
          <p:cNvPr id="20" name="TextBox 20"/>
          <p:cNvSpPr txBox="1"/>
          <p:nvPr/>
        </p:nvSpPr>
        <p:spPr>
          <a:xfrm>
            <a:off x="1612011" y="399907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整理の前後で同じ結果が出ることを比べる</a:t>
            </a:r>
          </a:p>
        </p:txBody>
      </p:sp>
      <p:sp>
        <p:nvSpPr>
          <p:cNvPr id="21" name="Rectangle 21"/>
          <p:cNvSpPr/>
          <p:nvPr/>
        </p:nvSpPr>
        <p:spPr>
          <a:xfrm>
            <a:off x="9525000" y="3676650"/>
            <a:ext cx="1676400" cy="457200"/>
          </a:xfrm>
          <a:prstGeom prst="roundRect">
            <a:avLst>
              <a:gd name="adj" fmla="val 16667"/>
            </a:avLst>
          </a:prstGeom>
          <a:solidFill>
            <a:srgbClr val="47BCC6"/>
          </a:solidFill>
          <a:ln>
            <a:noFill/>
          </a:ln>
        </p:spPr>
      </p:sp>
      <p:sp>
        <p:nvSpPr>
          <p:cNvPr id="22" name="TextBox 22"/>
          <p:cNvSpPr txBox="1"/>
          <p:nvPr/>
        </p:nvSpPr>
        <p:spPr>
          <a:xfrm>
            <a:off x="10047542" y="3810000"/>
            <a:ext cx="631317"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D2-3</a:t>
            </a:r>
          </a:p>
        </p:txBody>
      </p:sp>
      <p:sp>
        <p:nvSpPr>
          <p:cNvPr id="23" name="Rectangle 23"/>
          <p:cNvSpPr/>
          <p:nvPr/>
        </p:nvSpPr>
        <p:spPr>
          <a:xfrm>
            <a:off x="609600" y="4572000"/>
            <a:ext cx="10972800" cy="990600"/>
          </a:xfrm>
          <a:prstGeom prst="roundRect">
            <a:avLst>
              <a:gd name="adj" fmla="val 7692"/>
            </a:avLst>
          </a:prstGeom>
          <a:solidFill>
            <a:srgbClr val="F7F9FA"/>
          </a:solidFill>
          <a:ln>
            <a:noFill/>
          </a:ln>
        </p:spPr>
      </p:sp>
      <p:sp>
        <p:nvSpPr>
          <p:cNvPr id="24" name="Rectangle 24"/>
          <p:cNvSpPr/>
          <p:nvPr/>
        </p:nvSpPr>
        <p:spPr>
          <a:xfrm>
            <a:off x="609600" y="4572000"/>
            <a:ext cx="76200" cy="990600"/>
          </a:xfrm>
          <a:prstGeom prst="rect">
            <a:avLst/>
          </a:prstGeom>
          <a:solidFill>
            <a:srgbClr val="47BCC6"/>
          </a:solidFill>
          <a:ln>
            <a:noFill/>
          </a:ln>
        </p:spPr>
      </p:sp>
      <p:sp>
        <p:nvSpPr>
          <p:cNvPr id="25" name="Ellipse 25"/>
          <p:cNvSpPr/>
          <p:nvPr/>
        </p:nvSpPr>
        <p:spPr>
          <a:xfrm>
            <a:off x="857250" y="4819650"/>
            <a:ext cx="495300" cy="495300"/>
          </a:xfrm>
          <a:prstGeom prst="ellipse">
            <a:avLst/>
          </a:prstGeom>
          <a:solidFill>
            <a:srgbClr val="47BCC6"/>
          </a:solidFill>
          <a:ln>
            <a:noFill/>
          </a:ln>
        </p:spPr>
      </p:sp>
      <p:sp>
        <p:nvSpPr>
          <p:cNvPr id="26" name="TextBox 26"/>
          <p:cNvSpPr txBox="1"/>
          <p:nvPr/>
        </p:nvSpPr>
        <p:spPr>
          <a:xfrm>
            <a:off x="1017858" y="496538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3</a:t>
            </a:r>
          </a:p>
        </p:txBody>
      </p:sp>
      <p:sp>
        <p:nvSpPr>
          <p:cNvPr id="27" name="TextBox 27"/>
          <p:cNvSpPr txBox="1"/>
          <p:nvPr/>
        </p:nvSpPr>
        <p:spPr>
          <a:xfrm>
            <a:off x="1610868" y="4812982"/>
            <a:ext cx="1732978"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レビュー観点</a:t>
            </a:r>
          </a:p>
        </p:txBody>
      </p:sp>
      <p:sp>
        <p:nvSpPr>
          <p:cNvPr id="28" name="TextBox 28"/>
          <p:cNvSpPr txBox="1"/>
          <p:nvPr/>
        </p:nvSpPr>
        <p:spPr>
          <a:xfrm>
            <a:off x="1612011" y="516112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生成物チェックリストの基準に照らす</a:t>
            </a:r>
          </a:p>
        </p:txBody>
      </p:sp>
      <p:sp>
        <p:nvSpPr>
          <p:cNvPr id="29" name="Rectangle 29"/>
          <p:cNvSpPr/>
          <p:nvPr/>
        </p:nvSpPr>
        <p:spPr>
          <a:xfrm>
            <a:off x="9525000" y="4838700"/>
            <a:ext cx="1676400" cy="457200"/>
          </a:xfrm>
          <a:prstGeom prst="roundRect">
            <a:avLst>
              <a:gd name="adj" fmla="val 16667"/>
            </a:avLst>
          </a:prstGeom>
          <a:solidFill>
            <a:srgbClr val="47BCC6"/>
          </a:solidFill>
          <a:ln>
            <a:noFill/>
          </a:ln>
        </p:spPr>
      </p:sp>
      <p:sp>
        <p:nvSpPr>
          <p:cNvPr id="30" name="TextBox 30"/>
          <p:cNvSpPr txBox="1"/>
          <p:nvPr/>
        </p:nvSpPr>
        <p:spPr>
          <a:xfrm>
            <a:off x="9965531" y="4972050"/>
            <a:ext cx="795338"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全演習</a:t>
            </a:r>
          </a:p>
        </p:txBody>
      </p:sp>
      <p:sp>
        <p:nvSpPr>
          <p:cNvPr id="31" name="Rectangle 31"/>
          <p:cNvSpPr/>
          <p:nvPr/>
        </p:nvSpPr>
        <p:spPr>
          <a:xfrm>
            <a:off x="609600" y="5734050"/>
            <a:ext cx="57150" cy="419100"/>
          </a:xfrm>
          <a:prstGeom prst="rect">
            <a:avLst/>
          </a:prstGeom>
          <a:solidFill>
            <a:srgbClr val="47BCC6"/>
          </a:solidFill>
          <a:ln>
            <a:noFill/>
          </a:ln>
        </p:spPr>
      </p:sp>
      <p:sp>
        <p:nvSpPr>
          <p:cNvPr id="32" name="TextBox 32"/>
          <p:cNvSpPr txBox="1"/>
          <p:nvPr/>
        </p:nvSpPr>
        <p:spPr>
          <a:xfrm>
            <a:off x="829818" y="5860732"/>
            <a:ext cx="459333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本日は目でなく、基準で確かめます</a:t>
            </a:r>
          </a:p>
        </p:txBody>
      </p:sp>
      <p:pic>
        <p:nvPicPr>
          <p:cNvPr id="33" name="Image 33"/>
          <p:cNvPicPr>
            <a:picLocks noChangeAspect="1"/>
          </p:cNvPicPr>
          <p:nvPr/>
        </p:nvPicPr>
        <p:blipFill>
          <a:blip r:embed="rId2"/>
          <a:stretch>
            <a:fillRect/>
          </a:stretch>
        </p:blipFill>
        <p:spPr>
          <a:xfrm>
            <a:off x="232094" y="6496050"/>
            <a:ext cx="793112" cy="205740"/>
          </a:xfrm>
          <a:prstGeom prst="rect">
            <a:avLst/>
          </a:prstGeom>
        </p:spPr>
      </p:pic>
      <p:sp>
        <p:nvSpPr>
          <p:cNvPr id="34" name="TextBox 34"/>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5" name="TextBox 35"/>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a:t>
            </a:r>
          </a:p>
        </p:txBody>
      </p:sp>
    </p:spTree>
  </p:cSld>
  <p:clrMapOvr>
    <a:masterClrMapping/>
  </p:clrMapOvr>
  <p:transition xmlns:p14="http://schemas.microsoft.com/office/powerpoint/2010/main" p14:dur="40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生成直後のテストの結果</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291590"/>
            <a:ext cx="9816313" cy="675894"/>
          </a:xfrm>
          <a:prstGeom prst="rect">
            <a:avLst/>
          </a:prstGeom>
          <a:noFill/>
          <a:ln>
            <a:noFill/>
          </a:ln>
        </p:spPr>
        <p:txBody>
          <a:bodyPr wrap="square" lIns="0" tIns="0" rIns="0" bIns="0" anchor="t" anchorCtr="0"/>
          <a:lstStyle/>
          <a:p>
            <a:pPr algn="l">
              <a:lnSpc>
                <a:spcPts val="2550"/>
              </a:lnSpc>
            </a:pPr>
            <a:r>
              <a:rPr lang="zh-CN" sz="1800" b="1" dirty="0">
                <a:solidFill>
                  <a:srgbClr val="000000"/>
                </a:solidFill>
                <a:latin typeface="Zen Kaku Gothic New"/>
                <a:ea typeface="Zen Kaku Gothic New"/>
                <a:cs typeface="Zen Kaku Gothic New"/>
              </a:rPr>
              <a:t>Q. @OrderServiceImpl.java を読ませて、テストを生成させました。</a:t>
            </a:r>
          </a:p>
          <a:p>
            <a:pPr algn="l">
              <a:lnSpc>
                <a:spcPts val="2550"/>
              </a:lnSpc>
            </a:pPr>
            <a:r>
              <a:rPr lang="zh-CN" sz="1800" b="1" dirty="0">
                <a:solidFill>
                  <a:srgbClr val="000000"/>
                </a:solidFill>
                <a:latin typeface="Zen Kaku Gothic New"/>
                <a:ea typeface="Zen Kaku Gothic New"/>
                <a:cs typeface="Zen Kaku Gothic New"/>
              </a:rPr>
              <a:t>これを実行すると、どうなる可能性が高いでしょうか。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29870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半分ほどのテストが落ちる</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32346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異常系のテストだけが落ちる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27393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ほとんどのテストが通る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24917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コンパイルが通らない</a:t>
            </a:r>
          </a:p>
        </p:txBody>
      </p:sp>
      <p:sp>
        <p:nvSpPr>
          <p:cNvPr id="29" name="TextBox 29"/>
          <p:cNvSpPr txBox="1"/>
          <p:nvPr/>
        </p:nvSpPr>
        <p:spPr>
          <a:xfrm>
            <a:off x="602361" y="60374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pic>
        <p:nvPicPr>
          <p:cNvPr id="30" name="Image 30"/>
          <p:cNvPicPr>
            <a:picLocks noChangeAspect="1"/>
          </p:cNvPicPr>
          <p:nvPr/>
        </p:nvPicPr>
        <p:blipFill>
          <a:blip r:embed="rId2"/>
          <a:stretch>
            <a:fillRect/>
          </a:stretch>
        </p:blipFill>
        <p:spPr>
          <a:xfrm>
            <a:off x="232094" y="6496050"/>
            <a:ext cx="793112" cy="205740"/>
          </a:xfrm>
          <a:prstGeom prst="rect">
            <a:avLst/>
          </a:prstGeom>
        </p:spPr>
      </p:pic>
      <p:sp>
        <p:nvSpPr>
          <p:cNvPr id="31" name="TextBox 3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2" name="TextBox 3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a:t>
            </a:r>
          </a:p>
        </p:txBody>
      </p:sp>
    </p:spTree>
  </p:cSld>
  <p:clrMapOvr>
    <a:masterClrMapping/>
  </p:clrMapOvr>
  <p:transition xmlns:p14="http://schemas.microsoft.com/office/powerpoint/2010/main" p14:dur="40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実装から書いたテストの性質</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433512"/>
            <a:ext cx="7814834"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C</a:t>
            </a:r>
            <a:r>
              <a:rPr lang="zh-CN" sz="2250" b="1" dirty="0">
                <a:solidFill>
                  <a:srgbClr val="000000"/>
                </a:solidFill>
                <a:latin typeface="Zen Kaku Gothic New"/>
                <a:ea typeface="Zen Kaku Gothic New"/>
                <a:cs typeface="Zen Kaku Gothic New"/>
              </a:rPr>
              <a:t>。実装の現在の振る舞いが期待値</a:t>
            </a:r>
          </a:p>
        </p:txBody>
      </p:sp>
      <p:sp>
        <p:nvSpPr>
          <p:cNvPr id="9" name="Rectangle 9"/>
          <p:cNvSpPr/>
          <p:nvPr/>
        </p:nvSpPr>
        <p:spPr>
          <a:xfrm>
            <a:off x="609600" y="1905000"/>
            <a:ext cx="10972800" cy="876300"/>
          </a:xfrm>
          <a:prstGeom prst="roundRect">
            <a:avLst>
              <a:gd name="adj" fmla="val 10870"/>
            </a:avLst>
          </a:prstGeom>
          <a:solidFill>
            <a:srgbClr val="EEF6F7"/>
          </a:solidFill>
          <a:ln>
            <a:noFill/>
          </a:ln>
        </p:spPr>
      </p:sp>
      <p:sp>
        <p:nvSpPr>
          <p:cNvPr id="10" name="Rectangle 10"/>
          <p:cNvSpPr/>
          <p:nvPr/>
        </p:nvSpPr>
        <p:spPr>
          <a:xfrm>
            <a:off x="609600" y="1905000"/>
            <a:ext cx="76200" cy="876300"/>
          </a:xfrm>
          <a:prstGeom prst="roundRect">
            <a:avLst>
              <a:gd name="adj" fmla="val 50000"/>
            </a:avLst>
          </a:prstGeom>
          <a:solidFill>
            <a:srgbClr val="47BCC6"/>
          </a:solidFill>
          <a:ln>
            <a:noFill/>
          </a:ln>
        </p:spPr>
      </p:sp>
      <p:sp>
        <p:nvSpPr>
          <p:cNvPr id="11" name="Ellipse 11"/>
          <p:cNvSpPr/>
          <p:nvPr/>
        </p:nvSpPr>
        <p:spPr>
          <a:xfrm>
            <a:off x="876300" y="2114550"/>
            <a:ext cx="457200" cy="457200"/>
          </a:xfrm>
          <a:prstGeom prst="ellipse">
            <a:avLst/>
          </a:prstGeom>
          <a:solidFill>
            <a:srgbClr val="47BCC6"/>
          </a:solidFill>
          <a:ln>
            <a:noFill/>
          </a:ln>
        </p:spPr>
      </p:sp>
      <p:sp>
        <p:nvSpPr>
          <p:cNvPr id="12" name="TextBox 12"/>
          <p:cNvSpPr txBox="1"/>
          <p:nvPr/>
        </p:nvSpPr>
        <p:spPr>
          <a:xfrm>
            <a:off x="1011807" y="224123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C</a:t>
            </a:r>
          </a:p>
        </p:txBody>
      </p:sp>
      <p:sp>
        <p:nvSpPr>
          <p:cNvPr id="13" name="TextBox 13"/>
          <p:cNvSpPr txBox="1"/>
          <p:nvPr/>
        </p:nvSpPr>
        <p:spPr>
          <a:xfrm>
            <a:off x="1497330" y="2105025"/>
            <a:ext cx="347367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ほとんどのテストが通る</a:t>
            </a:r>
          </a:p>
        </p:txBody>
      </p:sp>
      <p:sp>
        <p:nvSpPr>
          <p:cNvPr id="14" name="TextBox 14"/>
          <p:cNvSpPr txBox="1"/>
          <p:nvPr/>
        </p:nvSpPr>
        <p:spPr>
          <a:xfrm>
            <a:off x="1497711" y="2417921"/>
            <a:ext cx="84841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実装を読んで書いたテストは、実装の現在の振る舞いをそのまま期待値にします</a:t>
            </a:r>
          </a:p>
        </p:txBody>
      </p:sp>
      <p:sp>
        <p:nvSpPr>
          <p:cNvPr id="15" name="Rectangle 15"/>
          <p:cNvSpPr/>
          <p:nvPr/>
        </p:nvSpPr>
        <p:spPr>
          <a:xfrm>
            <a:off x="609600" y="2914650"/>
            <a:ext cx="10972800" cy="666750"/>
          </a:xfrm>
          <a:prstGeom prst="roundRect">
            <a:avLst>
              <a:gd name="adj" fmla="val 11429"/>
            </a:avLst>
          </a:prstGeom>
          <a:solidFill>
            <a:srgbClr val="F5F7F8"/>
          </a:solidFill>
          <a:ln>
            <a:noFill/>
          </a:ln>
        </p:spPr>
      </p:sp>
      <p:sp>
        <p:nvSpPr>
          <p:cNvPr id="16" name="Ellipse 16"/>
          <p:cNvSpPr/>
          <p:nvPr/>
        </p:nvSpPr>
        <p:spPr>
          <a:xfrm>
            <a:off x="828675" y="3067050"/>
            <a:ext cx="361950" cy="361950"/>
          </a:xfrm>
          <a:prstGeom prst="ellipse">
            <a:avLst/>
          </a:prstGeom>
          <a:solidFill>
            <a:srgbClr val="E6ECEE"/>
          </a:solidFill>
          <a:ln>
            <a:noFill/>
          </a:ln>
        </p:spPr>
      </p:sp>
      <p:sp>
        <p:nvSpPr>
          <p:cNvPr id="17" name="TextBox 17"/>
          <p:cNvSpPr txBox="1"/>
          <p:nvPr/>
        </p:nvSpPr>
        <p:spPr>
          <a:xfrm>
            <a:off x="929252" y="3160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64361" y="3027521"/>
            <a:ext cx="2837688"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半分ほどのテストが落ちる</a:t>
            </a:r>
          </a:p>
        </p:txBody>
      </p:sp>
      <p:sp>
        <p:nvSpPr>
          <p:cNvPr id="19" name="TextBox 19"/>
          <p:cNvSpPr txBox="1"/>
          <p:nvPr/>
        </p:nvSpPr>
        <p:spPr>
          <a:xfrm>
            <a:off x="1364361" y="3294221"/>
            <a:ext cx="613143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実装から起こした期待値なので、そのままでは落ちません</a:t>
            </a:r>
          </a:p>
        </p:txBody>
      </p:sp>
      <p:sp>
        <p:nvSpPr>
          <p:cNvPr id="20" name="Rectangle 20"/>
          <p:cNvSpPr/>
          <p:nvPr/>
        </p:nvSpPr>
        <p:spPr>
          <a:xfrm>
            <a:off x="609600" y="3676650"/>
            <a:ext cx="10972800" cy="666750"/>
          </a:xfrm>
          <a:prstGeom prst="roundRect">
            <a:avLst>
              <a:gd name="adj" fmla="val 11429"/>
            </a:avLst>
          </a:prstGeom>
          <a:solidFill>
            <a:srgbClr val="F5F7F8"/>
          </a:solidFill>
          <a:ln>
            <a:noFill/>
          </a:ln>
        </p:spPr>
      </p:sp>
      <p:sp>
        <p:nvSpPr>
          <p:cNvPr id="21" name="Ellipse 21"/>
          <p:cNvSpPr/>
          <p:nvPr/>
        </p:nvSpPr>
        <p:spPr>
          <a:xfrm>
            <a:off x="828675" y="3829050"/>
            <a:ext cx="361950" cy="361950"/>
          </a:xfrm>
          <a:prstGeom prst="ellipse">
            <a:avLst/>
          </a:prstGeom>
          <a:solidFill>
            <a:srgbClr val="E6ECEE"/>
          </a:solidFill>
          <a:ln>
            <a:noFill/>
          </a:ln>
        </p:spPr>
      </p:sp>
      <p:sp>
        <p:nvSpPr>
          <p:cNvPr id="22" name="TextBox 22"/>
          <p:cNvSpPr txBox="1"/>
          <p:nvPr/>
        </p:nvSpPr>
        <p:spPr>
          <a:xfrm>
            <a:off x="929252" y="3922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64361" y="3789521"/>
            <a:ext cx="3072956"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異常系のテストだけが落ちる</a:t>
            </a:r>
          </a:p>
        </p:txBody>
      </p:sp>
      <p:sp>
        <p:nvSpPr>
          <p:cNvPr id="24" name="TextBox 24"/>
          <p:cNvSpPr txBox="1"/>
          <p:nvPr/>
        </p:nvSpPr>
        <p:spPr>
          <a:xfrm>
            <a:off x="1364361" y="4056221"/>
            <a:ext cx="683723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異常系はそもそも生成されにくく、落ちる以前に数がありません</a:t>
            </a:r>
          </a:p>
        </p:txBody>
      </p:sp>
      <p:sp>
        <p:nvSpPr>
          <p:cNvPr id="25" name="Rectangle 25"/>
          <p:cNvSpPr/>
          <p:nvPr/>
        </p:nvSpPr>
        <p:spPr>
          <a:xfrm>
            <a:off x="609600" y="4438650"/>
            <a:ext cx="10972800" cy="666750"/>
          </a:xfrm>
          <a:prstGeom prst="roundRect">
            <a:avLst>
              <a:gd name="adj" fmla="val 11429"/>
            </a:avLst>
          </a:prstGeom>
          <a:solidFill>
            <a:srgbClr val="F5F7F8"/>
          </a:solidFill>
          <a:ln>
            <a:noFill/>
          </a:ln>
        </p:spPr>
      </p:sp>
      <p:sp>
        <p:nvSpPr>
          <p:cNvPr id="26" name="Ellipse 26"/>
          <p:cNvSpPr/>
          <p:nvPr/>
        </p:nvSpPr>
        <p:spPr>
          <a:xfrm>
            <a:off x="828675" y="4591050"/>
            <a:ext cx="361950" cy="361950"/>
          </a:xfrm>
          <a:prstGeom prst="ellipse">
            <a:avLst/>
          </a:prstGeom>
          <a:solidFill>
            <a:srgbClr val="E6ECEE"/>
          </a:solidFill>
          <a:ln>
            <a:noFill/>
          </a:ln>
        </p:spPr>
      </p:sp>
      <p:sp>
        <p:nvSpPr>
          <p:cNvPr id="27" name="TextBox 27"/>
          <p:cNvSpPr txBox="1"/>
          <p:nvPr/>
        </p:nvSpPr>
        <p:spPr>
          <a:xfrm>
            <a:off x="929252" y="4684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64361" y="4551521"/>
            <a:ext cx="236715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コンパイルが通らない</a:t>
            </a:r>
          </a:p>
        </p:txBody>
      </p:sp>
      <p:sp>
        <p:nvSpPr>
          <p:cNvPr id="29" name="TextBox 29"/>
          <p:cNvSpPr txBox="1"/>
          <p:nvPr/>
        </p:nvSpPr>
        <p:spPr>
          <a:xfrm>
            <a:off x="1364361" y="4818221"/>
            <a:ext cx="613143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モックの設定ごと生成されるので、コンパイルは通ります</a:t>
            </a:r>
          </a:p>
        </p:txBody>
      </p:sp>
      <p:sp>
        <p:nvSpPr>
          <p:cNvPr id="30" name="Rectangle 30"/>
          <p:cNvSpPr/>
          <p:nvPr/>
        </p:nvSpPr>
        <p:spPr>
          <a:xfrm>
            <a:off x="609600" y="5295900"/>
            <a:ext cx="10972800" cy="723900"/>
          </a:xfrm>
          <a:prstGeom prst="roundRect">
            <a:avLst>
              <a:gd name="adj" fmla="val 7895"/>
            </a:avLst>
          </a:prstGeom>
          <a:solidFill>
            <a:srgbClr val="EEF6F7"/>
          </a:solidFill>
          <a:ln>
            <a:noFill/>
          </a:ln>
        </p:spPr>
      </p:sp>
      <p:sp>
        <p:nvSpPr>
          <p:cNvPr id="31" name="Rectangle 31"/>
          <p:cNvSpPr/>
          <p:nvPr/>
        </p:nvSpPr>
        <p:spPr>
          <a:xfrm>
            <a:off x="609600" y="5295900"/>
            <a:ext cx="57150" cy="723900"/>
          </a:xfrm>
          <a:prstGeom prst="rect">
            <a:avLst/>
          </a:prstGeom>
          <a:solidFill>
            <a:srgbClr val="47BCC6"/>
          </a:solidFill>
          <a:ln>
            <a:noFill/>
          </a:ln>
        </p:spPr>
      </p:sp>
      <p:sp>
        <p:nvSpPr>
          <p:cNvPr id="32" name="TextBox 32"/>
          <p:cNvSpPr txBox="1"/>
          <p:nvPr/>
        </p:nvSpPr>
        <p:spPr>
          <a:xfrm>
            <a:off x="907161" y="5427821"/>
            <a:ext cx="717837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仕様と実装がずれている箇所では、テストも同じようにずれます</a:t>
            </a:r>
          </a:p>
        </p:txBody>
      </p:sp>
      <p:sp>
        <p:nvSpPr>
          <p:cNvPr id="33" name="TextBox 33"/>
          <p:cNvSpPr txBox="1"/>
          <p:nvPr/>
        </p:nvSpPr>
        <p:spPr>
          <a:xfrm>
            <a:off x="907161" y="5713571"/>
            <a:ext cx="9609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calculateDiscount(10, 50000) の期待値は、仕様なら 475,000 円、実装なら 500,000 円</a:t>
            </a:r>
          </a:p>
        </p:txBody>
      </p:sp>
      <p:sp>
        <p:nvSpPr>
          <p:cNvPr id="34" name="TextBox 34"/>
          <p:cNvSpPr txBox="1"/>
          <p:nvPr/>
        </p:nvSpPr>
        <p:spPr>
          <a:xfrm>
            <a:off x="5834634" y="6189821"/>
            <a:ext cx="5755005"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出典 exercises/day2/exercise1-テスト自動生成.md</a:t>
            </a:r>
          </a:p>
        </p:txBody>
      </p:sp>
      <p:pic>
        <p:nvPicPr>
          <p:cNvPr id="35" name="Image 35"/>
          <p:cNvPicPr>
            <a:picLocks noChangeAspect="1"/>
          </p:cNvPicPr>
          <p:nvPr/>
        </p:nvPicPr>
        <p:blipFill>
          <a:blip r:embed="rId2"/>
          <a:stretch>
            <a:fillRect/>
          </a:stretch>
        </p:blipFill>
        <p:spPr>
          <a:xfrm>
            <a:off x="232094" y="6496050"/>
            <a:ext cx="793112" cy="205740"/>
          </a:xfrm>
          <a:prstGeom prst="rect">
            <a:avLst/>
          </a:prstGeom>
        </p:spPr>
      </p:pic>
      <p:sp>
        <p:nvSpPr>
          <p:cNvPr id="36" name="TextBox 36"/>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7" name="TextBox 37"/>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a:t>
            </a:r>
          </a:p>
        </p:txBody>
      </p:sp>
    </p:spTree>
  </p:cSld>
  <p:clrMapOvr>
    <a:masterClrMapping/>
  </p:clrMapOvr>
  <p:transition xmlns:p14="http://schemas.microsoft.com/office/powerpoint/2010/main" p14:dur="40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123950" y="192881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02</a:t>
            </a:r>
          </a:p>
        </p:txBody>
      </p:sp>
      <p:sp>
        <p:nvSpPr>
          <p:cNvPr id="6" name="TextBox 6"/>
          <p:cNvSpPr txBox="1"/>
          <p:nvPr/>
        </p:nvSpPr>
        <p:spPr>
          <a:xfrm>
            <a:off x="1125474" y="3628072"/>
            <a:ext cx="8730139"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D2-1 生成テストへの観点追加</a:t>
            </a:r>
          </a:p>
        </p:txBody>
      </p:sp>
      <p:sp>
        <p:nvSpPr>
          <p:cNvPr id="7" name="Rectangle 7"/>
          <p:cNvSpPr/>
          <p:nvPr/>
        </p:nvSpPr>
        <p:spPr>
          <a:xfrm>
            <a:off x="1162050" y="4248150"/>
            <a:ext cx="3429000" cy="28575"/>
          </a:xfrm>
          <a:prstGeom prst="rect">
            <a:avLst/>
          </a:prstGeom>
          <a:solidFill>
            <a:srgbClr val="47BCC6"/>
          </a:solidFill>
          <a:ln>
            <a:noFill/>
          </a:ln>
        </p:spPr>
      </p:sp>
      <p:sp>
        <p:nvSpPr>
          <p:cNvPr id="8" name="TextBox 8"/>
          <p:cNvSpPr txBox="1"/>
          <p:nvPr/>
        </p:nvSpPr>
        <p:spPr>
          <a:xfrm>
            <a:off x="1154811" y="4532471"/>
            <a:ext cx="8413528"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テストは Claude Code に書かせます。何を確かめるかは人が決めます。</a:t>
            </a:r>
          </a:p>
          <a:p>
            <a:pPr algn="l">
              <a:lnSpc>
                <a:spcPts val="2400"/>
              </a:lnSpc>
            </a:pPr>
            <a:r>
              <a:rPr lang="zh-CN" sz="1420" dirty="0">
                <a:solidFill>
                  <a:srgbClr val="484848"/>
                </a:solidFill>
                <a:latin typeface="Zen Kaku Gothic New"/>
                <a:ea typeface="Zen Kaku Gothic New"/>
                <a:cs typeface="Zen Kaku Gothic New"/>
              </a:rPr>
              <a:t>抜けやすいのは null・空・境界値・不正ステータス・存在しないID の5つです。</a:t>
            </a:r>
          </a:p>
          <a:p>
            <a:pPr algn="l">
              <a:lnSpc>
                <a:spcPts val="2400"/>
              </a:lnSpc>
            </a:pPr>
            <a:r>
              <a:rPr lang="en-US" sz="1420" b="1" dirty="0">
                <a:solidFill>
                  <a:srgbClr val="2E9AA4"/>
                </a:solidFill>
                <a:latin typeface="Zen Kaku Gothic New"/>
                <a:ea typeface="Zen Kaku Gothic New"/>
                <a:cs typeface="Zen Kaku Gothic New"/>
              </a:rPr>
              <a:t>[35min]</a:t>
            </a:r>
          </a:p>
        </p:txBody>
      </p:sp>
      <p:sp>
        <p:nvSpPr>
          <p:cNvPr id="9" name="Rectangle 9"/>
          <p:cNvSpPr/>
          <p:nvPr/>
        </p:nvSpPr>
        <p:spPr>
          <a:xfrm>
            <a:off x="609600" y="5676900"/>
            <a:ext cx="2066925" cy="457200"/>
          </a:xfrm>
          <a:prstGeom prst="roundRect">
            <a:avLst>
              <a:gd name="adj" fmla="val 16667"/>
            </a:avLst>
          </a:prstGeom>
          <a:solidFill>
            <a:srgbClr val="F3F3F3"/>
          </a:solidFill>
          <a:ln>
            <a:noFill/>
          </a:ln>
        </p:spPr>
      </p:sp>
      <p:sp>
        <p:nvSpPr>
          <p:cNvPr id="10" name="TextBox 10"/>
          <p:cNvSpPr txBox="1"/>
          <p:nvPr/>
        </p:nvSpPr>
        <p:spPr>
          <a:xfrm>
            <a:off x="1160526" y="5818346"/>
            <a:ext cx="95554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振り返り</a:t>
            </a:r>
          </a:p>
        </p:txBody>
      </p:sp>
      <p:sp>
        <p:nvSpPr>
          <p:cNvPr id="11" name="Rectangle 11"/>
          <p:cNvSpPr/>
          <p:nvPr/>
        </p:nvSpPr>
        <p:spPr>
          <a:xfrm>
            <a:off x="2828925" y="5676900"/>
            <a:ext cx="2066925" cy="457200"/>
          </a:xfrm>
          <a:prstGeom prst="roundRect">
            <a:avLst>
              <a:gd name="adj" fmla="val 16667"/>
            </a:avLst>
          </a:prstGeom>
          <a:solidFill>
            <a:srgbClr val="47BCC6"/>
          </a:solidFill>
          <a:ln>
            <a:noFill/>
          </a:ln>
        </p:spPr>
      </p:sp>
      <p:sp>
        <p:nvSpPr>
          <p:cNvPr id="12" name="TextBox 12"/>
          <p:cNvSpPr txBox="1"/>
          <p:nvPr/>
        </p:nvSpPr>
        <p:spPr>
          <a:xfrm>
            <a:off x="3557749" y="5818346"/>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D2-1</a:t>
            </a:r>
          </a:p>
        </p:txBody>
      </p:sp>
      <p:sp>
        <p:nvSpPr>
          <p:cNvPr id="13" name="Rectangle 13"/>
          <p:cNvSpPr/>
          <p:nvPr/>
        </p:nvSpPr>
        <p:spPr>
          <a:xfrm>
            <a:off x="5048250" y="5676900"/>
            <a:ext cx="2066925" cy="457200"/>
          </a:xfrm>
          <a:prstGeom prst="roundRect">
            <a:avLst>
              <a:gd name="adj" fmla="val 16667"/>
            </a:avLst>
          </a:prstGeom>
          <a:solidFill>
            <a:srgbClr val="F3F3F3"/>
          </a:solidFill>
          <a:ln>
            <a:noFill/>
          </a:ln>
        </p:spPr>
      </p:sp>
      <p:sp>
        <p:nvSpPr>
          <p:cNvPr id="14" name="TextBox 14"/>
          <p:cNvSpPr txBox="1"/>
          <p:nvPr/>
        </p:nvSpPr>
        <p:spPr>
          <a:xfrm>
            <a:off x="5791010"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D2-2</a:t>
            </a:r>
          </a:p>
        </p:txBody>
      </p:sp>
      <p:sp>
        <p:nvSpPr>
          <p:cNvPr id="15" name="Rectangle 15"/>
          <p:cNvSpPr/>
          <p:nvPr/>
        </p:nvSpPr>
        <p:spPr>
          <a:xfrm>
            <a:off x="7267575" y="5676900"/>
            <a:ext cx="2066925" cy="457200"/>
          </a:xfrm>
          <a:prstGeom prst="roundRect">
            <a:avLst>
              <a:gd name="adj" fmla="val 16667"/>
            </a:avLst>
          </a:prstGeom>
          <a:solidFill>
            <a:srgbClr val="F3F3F3"/>
          </a:solidFill>
          <a:ln>
            <a:noFill/>
          </a:ln>
        </p:spPr>
      </p:sp>
      <p:sp>
        <p:nvSpPr>
          <p:cNvPr id="16" name="TextBox 16"/>
          <p:cNvSpPr txBox="1"/>
          <p:nvPr/>
        </p:nvSpPr>
        <p:spPr>
          <a:xfrm>
            <a:off x="8010334"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D2-3</a:t>
            </a:r>
          </a:p>
        </p:txBody>
      </p:sp>
      <p:sp>
        <p:nvSpPr>
          <p:cNvPr id="17" name="Rectangle 17"/>
          <p:cNvSpPr/>
          <p:nvPr/>
        </p:nvSpPr>
        <p:spPr>
          <a:xfrm>
            <a:off x="9486900" y="5676900"/>
            <a:ext cx="2066925" cy="457200"/>
          </a:xfrm>
          <a:prstGeom prst="roundRect">
            <a:avLst>
              <a:gd name="adj" fmla="val 16667"/>
            </a:avLst>
          </a:prstGeom>
          <a:solidFill>
            <a:srgbClr val="F3F3F3"/>
          </a:solidFill>
          <a:ln>
            <a:noFill/>
          </a:ln>
        </p:spPr>
      </p:sp>
      <p:sp>
        <p:nvSpPr>
          <p:cNvPr id="18" name="TextBox 18"/>
          <p:cNvSpPr txBox="1"/>
          <p:nvPr/>
        </p:nvSpPr>
        <p:spPr>
          <a:xfrm>
            <a:off x="10155460" y="5818346"/>
            <a:ext cx="72028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まとめ</a:t>
            </a:r>
          </a:p>
        </p:txBody>
      </p:sp>
      <p:pic>
        <p:nvPicPr>
          <p:cNvPr id="19" name="Image 19"/>
          <p:cNvPicPr>
            <a:picLocks noChangeAspect="1"/>
          </p:cNvPicPr>
          <p:nvPr/>
        </p:nvPicPr>
        <p:blipFill>
          <a:blip r:embed="rId2"/>
          <a:stretch>
            <a:fillRect/>
          </a:stretch>
        </p:blipFill>
        <p:spPr>
          <a:xfrm>
            <a:off x="232094" y="6496050"/>
            <a:ext cx="793112" cy="205740"/>
          </a:xfrm>
          <a:prstGeom prst="rect">
            <a:avLst/>
          </a:prstGeom>
        </p:spPr>
      </p:pic>
      <p:sp>
        <p:nvSpPr>
          <p:cNvPr id="20" name="TextBox 20"/>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1" name="TextBox 21"/>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a:t>
            </a:r>
          </a:p>
        </p:txBody>
      </p:sp>
    </p:spTree>
  </p:cSld>
  <p:clrMapOvr>
    <a:masterClrMapping/>
  </p:clrMapOvr>
  <p:transition xmlns:p14="http://schemas.microsoft.com/office/powerpoint/2010/main" p14:dur="40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テスト生成の守備範囲</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689000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埋まるのは骨組み、決めるのは</a:t>
            </a:r>
            <a:r>
              <a:rPr lang="zh-CN" sz="2480" b="1" dirty="0">
                <a:solidFill>
                  <a:srgbClr val="2E9AA4"/>
                </a:solidFill>
                <a:latin typeface="Zen Kaku Gothic New"/>
                <a:ea typeface="Zen Kaku Gothic New"/>
                <a:cs typeface="Zen Kaku Gothic New"/>
              </a:rPr>
              <a:t>観点</a:t>
            </a:r>
          </a:p>
        </p:txBody>
      </p:sp>
      <p:sp>
        <p:nvSpPr>
          <p:cNvPr id="7" name="Rectangle 7"/>
          <p:cNvSpPr/>
          <p:nvPr/>
        </p:nvSpPr>
        <p:spPr>
          <a:xfrm>
            <a:off x="609600" y="2209800"/>
            <a:ext cx="4953000" cy="419100"/>
          </a:xfrm>
          <a:prstGeom prst="rect">
            <a:avLst/>
          </a:prstGeom>
          <a:solidFill>
            <a:srgbClr val="999999"/>
          </a:solidFill>
          <a:ln>
            <a:noFill/>
          </a:ln>
        </p:spPr>
      </p:sp>
      <p:sp>
        <p:nvSpPr>
          <p:cNvPr id="8" name="TextBox 8"/>
          <p:cNvSpPr txBox="1"/>
          <p:nvPr/>
        </p:nvSpPr>
        <p:spPr>
          <a:xfrm>
            <a:off x="830199" y="2316004"/>
            <a:ext cx="357846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Claude Code が埋めるところ</a:t>
            </a:r>
          </a:p>
        </p:txBody>
      </p:sp>
      <p:sp>
        <p:nvSpPr>
          <p:cNvPr id="9" name="Rectangle 9"/>
          <p:cNvSpPr/>
          <p:nvPr/>
        </p:nvSpPr>
        <p:spPr>
          <a:xfrm>
            <a:off x="6629400" y="2209800"/>
            <a:ext cx="4953000" cy="419100"/>
          </a:xfrm>
          <a:prstGeom prst="rect">
            <a:avLst/>
          </a:prstGeom>
          <a:solidFill>
            <a:srgbClr val="47BCC6"/>
          </a:solidFill>
          <a:ln>
            <a:noFill/>
          </a:ln>
        </p:spPr>
      </p:sp>
      <p:sp>
        <p:nvSpPr>
          <p:cNvPr id="10" name="TextBox 10"/>
          <p:cNvSpPr txBox="1"/>
          <p:nvPr/>
        </p:nvSpPr>
        <p:spPr>
          <a:xfrm>
            <a:off x="6849999" y="2316004"/>
            <a:ext cx="2200275"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人が決めるところ</a:t>
            </a:r>
          </a:p>
        </p:txBody>
      </p:sp>
      <p:sp>
        <p:nvSpPr>
          <p:cNvPr id="11" name="Rectangle 11"/>
          <p:cNvSpPr/>
          <p:nvPr/>
        </p:nvSpPr>
        <p:spPr>
          <a:xfrm>
            <a:off x="609600" y="2743200"/>
            <a:ext cx="4953000" cy="609600"/>
          </a:xfrm>
          <a:prstGeom prst="rect">
            <a:avLst/>
          </a:prstGeom>
          <a:solidFill>
            <a:srgbClr val="F3F3F3"/>
          </a:solidFill>
          <a:ln>
            <a:noFill/>
          </a:ln>
        </p:spPr>
      </p:sp>
      <p:sp>
        <p:nvSpPr>
          <p:cNvPr id="12" name="Rectangle 12"/>
          <p:cNvSpPr/>
          <p:nvPr/>
        </p:nvSpPr>
        <p:spPr>
          <a:xfrm>
            <a:off x="609600" y="2743200"/>
            <a:ext cx="47625" cy="609600"/>
          </a:xfrm>
          <a:prstGeom prst="rect">
            <a:avLst/>
          </a:prstGeom>
          <a:solidFill>
            <a:srgbClr val="999999"/>
          </a:solidFill>
          <a:ln>
            <a:noFill/>
          </a:ln>
        </p:spPr>
      </p:sp>
      <p:sp>
        <p:nvSpPr>
          <p:cNvPr id="13" name="TextBox 13"/>
          <p:cNvSpPr txBox="1"/>
          <p:nvPr/>
        </p:nvSpPr>
        <p:spPr>
          <a:xfrm>
            <a:off x="830961" y="2960846"/>
            <a:ext cx="170501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@Test の骨組み</a:t>
            </a:r>
          </a:p>
        </p:txBody>
      </p:sp>
      <p:sp>
        <p:nvSpPr>
          <p:cNvPr id="14" name="Polygon 14"/>
          <p:cNvSpPr/>
          <p:nvPr/>
        </p:nvSpPr>
        <p:spPr>
          <a:xfrm>
            <a:off x="5715000" y="2924175"/>
            <a:ext cx="819150" cy="247650"/>
          </a:xfrm>
          <a:custGeom>
            <a:avLst/>
            <a:gdLst/>
            <a:ahLst/>
            <a:cxnLst/>
            <a:rect l="l" t="t" r="r" b="b"/>
            <a:pathLst>
              <a:path w="819150" h="247650">
                <a:moveTo>
                  <a:pt x="0" y="76200"/>
                </a:moveTo>
                <a:lnTo>
                  <a:pt x="590550" y="76200"/>
                </a:lnTo>
                <a:lnTo>
                  <a:pt x="590550" y="0"/>
                </a:lnTo>
                <a:lnTo>
                  <a:pt x="819150" y="123825"/>
                </a:lnTo>
                <a:lnTo>
                  <a:pt x="590550" y="247650"/>
                </a:lnTo>
                <a:lnTo>
                  <a:pt x="590550" y="171450"/>
                </a:lnTo>
                <a:lnTo>
                  <a:pt x="0" y="171450"/>
                </a:lnTo>
                <a:close/>
              </a:path>
            </a:pathLst>
          </a:custGeom>
          <a:solidFill>
            <a:srgbClr val="A3DDE3"/>
          </a:solidFill>
          <a:ln>
            <a:noFill/>
          </a:ln>
        </p:spPr>
      </p:sp>
      <p:sp>
        <p:nvSpPr>
          <p:cNvPr id="15" name="Rectangle 15"/>
          <p:cNvSpPr/>
          <p:nvPr/>
        </p:nvSpPr>
        <p:spPr>
          <a:xfrm>
            <a:off x="6629400" y="2743200"/>
            <a:ext cx="4953000" cy="609600"/>
          </a:xfrm>
          <a:prstGeom prst="rect">
            <a:avLst/>
          </a:prstGeom>
          <a:solidFill>
            <a:srgbClr val="EEF6F7"/>
          </a:solidFill>
          <a:ln>
            <a:noFill/>
          </a:ln>
        </p:spPr>
      </p:sp>
      <p:sp>
        <p:nvSpPr>
          <p:cNvPr id="16" name="Rectangle 16"/>
          <p:cNvSpPr/>
          <p:nvPr/>
        </p:nvSpPr>
        <p:spPr>
          <a:xfrm>
            <a:off x="6629400" y="2743200"/>
            <a:ext cx="57150" cy="609600"/>
          </a:xfrm>
          <a:prstGeom prst="rect">
            <a:avLst/>
          </a:prstGeom>
          <a:solidFill>
            <a:srgbClr val="47BCC6"/>
          </a:solidFill>
          <a:ln>
            <a:noFill/>
          </a:ln>
        </p:spPr>
      </p:sp>
      <p:sp>
        <p:nvSpPr>
          <p:cNvPr id="17" name="TextBox 17"/>
          <p:cNvSpPr txBox="1"/>
          <p:nvPr/>
        </p:nvSpPr>
        <p:spPr>
          <a:xfrm>
            <a:off x="6888861" y="2960846"/>
            <a:ext cx="189661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どの入力を試すか</a:t>
            </a:r>
          </a:p>
        </p:txBody>
      </p:sp>
      <p:sp>
        <p:nvSpPr>
          <p:cNvPr id="18" name="Rectangle 18"/>
          <p:cNvSpPr/>
          <p:nvPr/>
        </p:nvSpPr>
        <p:spPr>
          <a:xfrm>
            <a:off x="609600" y="3467100"/>
            <a:ext cx="4953000" cy="609600"/>
          </a:xfrm>
          <a:prstGeom prst="rect">
            <a:avLst/>
          </a:prstGeom>
          <a:solidFill>
            <a:srgbClr val="F3F3F3"/>
          </a:solidFill>
          <a:ln>
            <a:noFill/>
          </a:ln>
        </p:spPr>
      </p:sp>
      <p:sp>
        <p:nvSpPr>
          <p:cNvPr id="19" name="Rectangle 19"/>
          <p:cNvSpPr/>
          <p:nvPr/>
        </p:nvSpPr>
        <p:spPr>
          <a:xfrm>
            <a:off x="609600" y="3467100"/>
            <a:ext cx="47625" cy="609600"/>
          </a:xfrm>
          <a:prstGeom prst="rect">
            <a:avLst/>
          </a:prstGeom>
          <a:solidFill>
            <a:srgbClr val="999999"/>
          </a:solidFill>
          <a:ln>
            <a:noFill/>
          </a:ln>
        </p:spPr>
      </p:sp>
      <p:sp>
        <p:nvSpPr>
          <p:cNvPr id="20" name="TextBox 20"/>
          <p:cNvSpPr txBox="1"/>
          <p:nvPr/>
        </p:nvSpPr>
        <p:spPr>
          <a:xfrm>
            <a:off x="830961" y="3684746"/>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モックの when 設定</a:t>
            </a:r>
          </a:p>
        </p:txBody>
      </p:sp>
      <p:sp>
        <p:nvSpPr>
          <p:cNvPr id="21" name="Polygon 21"/>
          <p:cNvSpPr/>
          <p:nvPr/>
        </p:nvSpPr>
        <p:spPr>
          <a:xfrm>
            <a:off x="5715000" y="3648075"/>
            <a:ext cx="819150" cy="247650"/>
          </a:xfrm>
          <a:custGeom>
            <a:avLst/>
            <a:gdLst/>
            <a:ahLst/>
            <a:cxnLst/>
            <a:rect l="l" t="t" r="r" b="b"/>
            <a:pathLst>
              <a:path w="819150" h="247650">
                <a:moveTo>
                  <a:pt x="0" y="76200"/>
                </a:moveTo>
                <a:lnTo>
                  <a:pt x="590550" y="76200"/>
                </a:lnTo>
                <a:lnTo>
                  <a:pt x="590550" y="0"/>
                </a:lnTo>
                <a:lnTo>
                  <a:pt x="819150" y="123825"/>
                </a:lnTo>
                <a:lnTo>
                  <a:pt x="590550" y="247650"/>
                </a:lnTo>
                <a:lnTo>
                  <a:pt x="590550" y="171450"/>
                </a:lnTo>
                <a:lnTo>
                  <a:pt x="0" y="171450"/>
                </a:lnTo>
                <a:close/>
              </a:path>
            </a:pathLst>
          </a:custGeom>
          <a:solidFill>
            <a:srgbClr val="A3DDE3"/>
          </a:solidFill>
          <a:ln>
            <a:noFill/>
          </a:ln>
        </p:spPr>
      </p:sp>
      <p:sp>
        <p:nvSpPr>
          <p:cNvPr id="22" name="Rectangle 22"/>
          <p:cNvSpPr/>
          <p:nvPr/>
        </p:nvSpPr>
        <p:spPr>
          <a:xfrm>
            <a:off x="6629400" y="3467100"/>
            <a:ext cx="4953000" cy="609600"/>
          </a:xfrm>
          <a:prstGeom prst="rect">
            <a:avLst/>
          </a:prstGeom>
          <a:solidFill>
            <a:srgbClr val="EEF6F7"/>
          </a:solidFill>
          <a:ln>
            <a:noFill/>
          </a:ln>
        </p:spPr>
      </p:sp>
      <p:sp>
        <p:nvSpPr>
          <p:cNvPr id="23" name="Rectangle 23"/>
          <p:cNvSpPr/>
          <p:nvPr/>
        </p:nvSpPr>
        <p:spPr>
          <a:xfrm>
            <a:off x="6629400" y="3467100"/>
            <a:ext cx="57150" cy="609600"/>
          </a:xfrm>
          <a:prstGeom prst="rect">
            <a:avLst/>
          </a:prstGeom>
          <a:solidFill>
            <a:srgbClr val="47BCC6"/>
          </a:solidFill>
          <a:ln>
            <a:noFill/>
          </a:ln>
        </p:spPr>
      </p:sp>
      <p:sp>
        <p:nvSpPr>
          <p:cNvPr id="24" name="TextBox 24"/>
          <p:cNvSpPr txBox="1"/>
          <p:nvPr/>
        </p:nvSpPr>
        <p:spPr>
          <a:xfrm>
            <a:off x="6888861" y="3684746"/>
            <a:ext cx="330822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期待値を仕様のどこから取るか</a:t>
            </a:r>
          </a:p>
        </p:txBody>
      </p:sp>
      <p:sp>
        <p:nvSpPr>
          <p:cNvPr id="25" name="Rectangle 25"/>
          <p:cNvSpPr/>
          <p:nvPr/>
        </p:nvSpPr>
        <p:spPr>
          <a:xfrm>
            <a:off x="609600" y="4191000"/>
            <a:ext cx="4953000" cy="609600"/>
          </a:xfrm>
          <a:prstGeom prst="rect">
            <a:avLst/>
          </a:prstGeom>
          <a:solidFill>
            <a:srgbClr val="F3F3F3"/>
          </a:solidFill>
          <a:ln>
            <a:noFill/>
          </a:ln>
        </p:spPr>
      </p:sp>
      <p:sp>
        <p:nvSpPr>
          <p:cNvPr id="26" name="Rectangle 26"/>
          <p:cNvSpPr/>
          <p:nvPr/>
        </p:nvSpPr>
        <p:spPr>
          <a:xfrm>
            <a:off x="609600" y="4191000"/>
            <a:ext cx="47625" cy="609600"/>
          </a:xfrm>
          <a:prstGeom prst="rect">
            <a:avLst/>
          </a:prstGeom>
          <a:solidFill>
            <a:srgbClr val="999999"/>
          </a:solidFill>
          <a:ln>
            <a:noFill/>
          </a:ln>
        </p:spPr>
      </p:sp>
      <p:sp>
        <p:nvSpPr>
          <p:cNvPr id="27" name="TextBox 27"/>
          <p:cNvSpPr txBox="1"/>
          <p:nvPr/>
        </p:nvSpPr>
        <p:spPr>
          <a:xfrm>
            <a:off x="830961" y="4408646"/>
            <a:ext cx="156724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assert の書式</a:t>
            </a:r>
          </a:p>
        </p:txBody>
      </p:sp>
      <p:sp>
        <p:nvSpPr>
          <p:cNvPr id="28" name="Polygon 28"/>
          <p:cNvSpPr/>
          <p:nvPr/>
        </p:nvSpPr>
        <p:spPr>
          <a:xfrm>
            <a:off x="5715000" y="4371975"/>
            <a:ext cx="819150" cy="247650"/>
          </a:xfrm>
          <a:custGeom>
            <a:avLst/>
            <a:gdLst/>
            <a:ahLst/>
            <a:cxnLst/>
            <a:rect l="l" t="t" r="r" b="b"/>
            <a:pathLst>
              <a:path w="819150" h="247650">
                <a:moveTo>
                  <a:pt x="0" y="76200"/>
                </a:moveTo>
                <a:lnTo>
                  <a:pt x="590550" y="76200"/>
                </a:lnTo>
                <a:lnTo>
                  <a:pt x="590550" y="0"/>
                </a:lnTo>
                <a:lnTo>
                  <a:pt x="819150" y="123825"/>
                </a:lnTo>
                <a:lnTo>
                  <a:pt x="590550" y="247650"/>
                </a:lnTo>
                <a:lnTo>
                  <a:pt x="590550" y="171450"/>
                </a:lnTo>
                <a:lnTo>
                  <a:pt x="0" y="171450"/>
                </a:lnTo>
                <a:close/>
              </a:path>
            </a:pathLst>
          </a:custGeom>
          <a:solidFill>
            <a:srgbClr val="A3DDE3"/>
          </a:solidFill>
          <a:ln>
            <a:noFill/>
          </a:ln>
        </p:spPr>
      </p:sp>
      <p:sp>
        <p:nvSpPr>
          <p:cNvPr id="29" name="Rectangle 29"/>
          <p:cNvSpPr/>
          <p:nvPr/>
        </p:nvSpPr>
        <p:spPr>
          <a:xfrm>
            <a:off x="6629400" y="4191000"/>
            <a:ext cx="4953000" cy="609600"/>
          </a:xfrm>
          <a:prstGeom prst="rect">
            <a:avLst/>
          </a:prstGeom>
          <a:solidFill>
            <a:srgbClr val="EEF6F7"/>
          </a:solidFill>
          <a:ln>
            <a:noFill/>
          </a:ln>
        </p:spPr>
      </p:sp>
      <p:sp>
        <p:nvSpPr>
          <p:cNvPr id="30" name="Rectangle 30"/>
          <p:cNvSpPr/>
          <p:nvPr/>
        </p:nvSpPr>
        <p:spPr>
          <a:xfrm>
            <a:off x="6629400" y="4191000"/>
            <a:ext cx="57150" cy="609600"/>
          </a:xfrm>
          <a:prstGeom prst="rect">
            <a:avLst/>
          </a:prstGeom>
          <a:solidFill>
            <a:srgbClr val="47BCC6"/>
          </a:solidFill>
          <a:ln>
            <a:noFill/>
          </a:ln>
        </p:spPr>
      </p:sp>
      <p:sp>
        <p:nvSpPr>
          <p:cNvPr id="31" name="TextBox 31"/>
          <p:cNvSpPr txBox="1"/>
          <p:nvPr/>
        </p:nvSpPr>
        <p:spPr>
          <a:xfrm>
            <a:off x="6888861" y="4408646"/>
            <a:ext cx="307295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異常系で何の例外まで見るか</a:t>
            </a:r>
          </a:p>
        </p:txBody>
      </p:sp>
      <p:sp>
        <p:nvSpPr>
          <p:cNvPr id="32" name="Rectangle 32"/>
          <p:cNvSpPr/>
          <p:nvPr/>
        </p:nvSpPr>
        <p:spPr>
          <a:xfrm>
            <a:off x="609600" y="4914900"/>
            <a:ext cx="4953000" cy="609600"/>
          </a:xfrm>
          <a:prstGeom prst="rect">
            <a:avLst/>
          </a:prstGeom>
          <a:solidFill>
            <a:srgbClr val="F3F3F3"/>
          </a:solidFill>
          <a:ln>
            <a:noFill/>
          </a:ln>
        </p:spPr>
      </p:sp>
      <p:sp>
        <p:nvSpPr>
          <p:cNvPr id="33" name="Rectangle 33"/>
          <p:cNvSpPr/>
          <p:nvPr/>
        </p:nvSpPr>
        <p:spPr>
          <a:xfrm>
            <a:off x="609600" y="4914900"/>
            <a:ext cx="47625" cy="609600"/>
          </a:xfrm>
          <a:prstGeom prst="rect">
            <a:avLst/>
          </a:prstGeom>
          <a:solidFill>
            <a:srgbClr val="999999"/>
          </a:solidFill>
          <a:ln>
            <a:noFill/>
          </a:ln>
        </p:spPr>
      </p:sp>
      <p:sp>
        <p:nvSpPr>
          <p:cNvPr id="34" name="TextBox 34"/>
          <p:cNvSpPr txBox="1"/>
          <p:nvPr/>
        </p:nvSpPr>
        <p:spPr>
          <a:xfrm>
            <a:off x="830961" y="5132546"/>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テスト名の付け方</a:t>
            </a:r>
          </a:p>
        </p:txBody>
      </p:sp>
      <p:sp>
        <p:nvSpPr>
          <p:cNvPr id="35" name="Polygon 35"/>
          <p:cNvSpPr/>
          <p:nvPr/>
        </p:nvSpPr>
        <p:spPr>
          <a:xfrm>
            <a:off x="5715000" y="5095875"/>
            <a:ext cx="819150" cy="247650"/>
          </a:xfrm>
          <a:custGeom>
            <a:avLst/>
            <a:gdLst/>
            <a:ahLst/>
            <a:cxnLst/>
            <a:rect l="l" t="t" r="r" b="b"/>
            <a:pathLst>
              <a:path w="819150" h="247650">
                <a:moveTo>
                  <a:pt x="0" y="76200"/>
                </a:moveTo>
                <a:lnTo>
                  <a:pt x="590550" y="76200"/>
                </a:lnTo>
                <a:lnTo>
                  <a:pt x="590550" y="0"/>
                </a:lnTo>
                <a:lnTo>
                  <a:pt x="819150" y="123825"/>
                </a:lnTo>
                <a:lnTo>
                  <a:pt x="590550" y="247650"/>
                </a:lnTo>
                <a:lnTo>
                  <a:pt x="590550" y="171450"/>
                </a:lnTo>
                <a:lnTo>
                  <a:pt x="0" y="171450"/>
                </a:lnTo>
                <a:close/>
              </a:path>
            </a:pathLst>
          </a:custGeom>
          <a:solidFill>
            <a:srgbClr val="A3DDE3"/>
          </a:solidFill>
          <a:ln>
            <a:noFill/>
          </a:ln>
        </p:spPr>
      </p:sp>
      <p:sp>
        <p:nvSpPr>
          <p:cNvPr id="36" name="Rectangle 36"/>
          <p:cNvSpPr/>
          <p:nvPr/>
        </p:nvSpPr>
        <p:spPr>
          <a:xfrm>
            <a:off x="6629400" y="4914900"/>
            <a:ext cx="4953000" cy="609600"/>
          </a:xfrm>
          <a:prstGeom prst="rect">
            <a:avLst/>
          </a:prstGeom>
          <a:solidFill>
            <a:srgbClr val="EEF6F7"/>
          </a:solidFill>
          <a:ln>
            <a:noFill/>
          </a:ln>
        </p:spPr>
      </p:sp>
      <p:sp>
        <p:nvSpPr>
          <p:cNvPr id="37" name="Rectangle 37"/>
          <p:cNvSpPr/>
          <p:nvPr/>
        </p:nvSpPr>
        <p:spPr>
          <a:xfrm>
            <a:off x="6629400" y="4914900"/>
            <a:ext cx="57150" cy="609600"/>
          </a:xfrm>
          <a:prstGeom prst="rect">
            <a:avLst/>
          </a:prstGeom>
          <a:solidFill>
            <a:srgbClr val="47BCC6"/>
          </a:solidFill>
          <a:ln>
            <a:noFill/>
          </a:ln>
        </p:spPr>
      </p:sp>
      <p:sp>
        <p:nvSpPr>
          <p:cNvPr id="38" name="TextBox 38"/>
          <p:cNvSpPr txBox="1"/>
          <p:nvPr/>
        </p:nvSpPr>
        <p:spPr>
          <a:xfrm>
            <a:off x="6888861" y="5132546"/>
            <a:ext cx="377875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落ちたテストを直すか実装を直すか</a:t>
            </a:r>
          </a:p>
        </p:txBody>
      </p:sp>
      <p:sp>
        <p:nvSpPr>
          <p:cNvPr id="39" name="TextBox 39"/>
          <p:cNvSpPr txBox="1"/>
          <p:nvPr/>
        </p:nvSpPr>
        <p:spPr>
          <a:xfrm>
            <a:off x="601599" y="5773579"/>
            <a:ext cx="5216652"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量は任せられます。観点は任せられません。</a:t>
            </a:r>
          </a:p>
        </p:txBody>
      </p:sp>
      <p:pic>
        <p:nvPicPr>
          <p:cNvPr id="40" name="Image 40"/>
          <p:cNvPicPr>
            <a:picLocks noChangeAspect="1"/>
          </p:cNvPicPr>
          <p:nvPr/>
        </p:nvPicPr>
        <p:blipFill>
          <a:blip r:embed="rId2"/>
          <a:stretch>
            <a:fillRect/>
          </a:stretch>
        </p:blipFill>
        <p:spPr>
          <a:xfrm>
            <a:off x="232094" y="6496050"/>
            <a:ext cx="793112" cy="205740"/>
          </a:xfrm>
          <a:prstGeom prst="rect">
            <a:avLst/>
          </a:prstGeom>
        </p:spPr>
      </p:pic>
      <p:sp>
        <p:nvSpPr>
          <p:cNvPr id="41" name="TextBox 4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42" name="TextBox 4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43" name="TextBox 4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a:t>
            </a:r>
          </a:p>
        </p:txBody>
      </p:sp>
    </p:spTree>
  </p:cSld>
  <p:clrMapOvr>
    <a:masterClrMapping/>
  </p:clrMapOvr>
  <p:transition xmlns:p14="http://schemas.microsoft.com/office/powerpoint/2010/main" p14:dur="4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6282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OrderServiceImplTest の現状</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59631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TODO 10ケースのうち、</a:t>
            </a:r>
            <a:r>
              <a:rPr lang="zh-CN" sz="2480" b="1" dirty="0">
                <a:solidFill>
                  <a:srgbClr val="2E9AA4"/>
                </a:solidFill>
                <a:latin typeface="Zen Kaku Gothic New"/>
                <a:ea typeface="Zen Kaku Gothic New"/>
                <a:cs typeface="Zen Kaku Gothic New"/>
              </a:rPr>
              <a:t>4件が今日の範囲</a:t>
            </a:r>
          </a:p>
        </p:txBody>
      </p:sp>
      <p:sp>
        <p:nvSpPr>
          <p:cNvPr id="7" name="TextBox 7"/>
          <p:cNvSpPr txBox="1"/>
          <p:nvPr/>
        </p:nvSpPr>
        <p:spPr>
          <a:xfrm>
            <a:off x="596646" y="2220278"/>
            <a:ext cx="1028333" cy="498729"/>
          </a:xfrm>
          <a:prstGeom prst="rect">
            <a:avLst/>
          </a:prstGeom>
          <a:noFill/>
          <a:ln>
            <a:noFill/>
          </a:ln>
        </p:spPr>
        <p:txBody>
          <a:bodyPr wrap="none" lIns="0" tIns="0" rIns="0" bIns="0" anchor="t" anchorCtr="0">
            <a:spAutoFit/>
          </a:bodyPr>
          <a:lstStyle/>
          <a:p>
            <a:pPr algn="l"/>
            <a:r>
              <a:rPr lang="en-US" sz="2550" b="1" dirty="0">
                <a:solidFill>
                  <a:srgbClr val="47BCC6"/>
                </a:solidFill>
                <a:latin typeface="Zen Kaku Gothic New"/>
                <a:ea typeface="Zen Kaku Gothic New"/>
                <a:cs typeface="Zen Kaku Gothic New"/>
              </a:rPr>
              <a:t>240</a:t>
            </a:r>
            <a:r>
              <a:rPr lang="zh-CN" sz="1580" b="1" dirty="0">
                <a:solidFill>
                  <a:srgbClr val="484848"/>
                </a:solidFill>
                <a:latin typeface="Zen Kaku Gothic New"/>
                <a:ea typeface="Zen Kaku Gothic New"/>
                <a:cs typeface="Zen Kaku Gothic New"/>
              </a:rPr>
              <a:t>行</a:t>
            </a:r>
          </a:p>
        </p:txBody>
      </p:sp>
      <p:sp>
        <p:nvSpPr>
          <p:cNvPr id="8" name="TextBox 8"/>
          <p:cNvSpPr txBox="1"/>
          <p:nvPr/>
        </p:nvSpPr>
        <p:spPr>
          <a:xfrm>
            <a:off x="602361" y="2627471"/>
            <a:ext cx="72028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総行数</a:t>
            </a:r>
          </a:p>
        </p:txBody>
      </p:sp>
      <p:sp>
        <p:nvSpPr>
          <p:cNvPr id="9" name="TextBox 9"/>
          <p:cNvSpPr txBox="1"/>
          <p:nvPr/>
        </p:nvSpPr>
        <p:spPr>
          <a:xfrm>
            <a:off x="3606546" y="2220278"/>
            <a:ext cx="542073" cy="498729"/>
          </a:xfrm>
          <a:prstGeom prst="rect">
            <a:avLst/>
          </a:prstGeom>
          <a:noFill/>
          <a:ln>
            <a:noFill/>
          </a:ln>
        </p:spPr>
        <p:txBody>
          <a:bodyPr wrap="none" lIns="0" tIns="0" rIns="0" bIns="0" anchor="t" anchorCtr="0">
            <a:spAutoFit/>
          </a:bodyPr>
          <a:lstStyle/>
          <a:p>
            <a:pPr algn="l"/>
            <a:r>
              <a:rPr lang="en-US" sz="2550" b="1" dirty="0">
                <a:solidFill>
                  <a:srgbClr val="47BCC6"/>
                </a:solidFill>
                <a:latin typeface="Zen Kaku Gothic New"/>
                <a:ea typeface="Zen Kaku Gothic New"/>
                <a:cs typeface="Zen Kaku Gothic New"/>
              </a:rPr>
              <a:t>9</a:t>
            </a:r>
            <a:r>
              <a:rPr lang="zh-CN" sz="1580" b="1" dirty="0">
                <a:solidFill>
                  <a:srgbClr val="484848"/>
                </a:solidFill>
                <a:latin typeface="Zen Kaku Gothic New"/>
                <a:ea typeface="Zen Kaku Gothic New"/>
                <a:cs typeface="Zen Kaku Gothic New"/>
              </a:rPr>
              <a:t>本</a:t>
            </a:r>
          </a:p>
        </p:txBody>
      </p:sp>
      <p:sp>
        <p:nvSpPr>
          <p:cNvPr id="10" name="TextBox 10"/>
          <p:cNvSpPr txBox="1"/>
          <p:nvPr/>
        </p:nvSpPr>
        <p:spPr>
          <a:xfrm>
            <a:off x="3612261" y="2627471"/>
            <a:ext cx="1465219"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@Test の本数</a:t>
            </a:r>
          </a:p>
        </p:txBody>
      </p:sp>
      <p:sp>
        <p:nvSpPr>
          <p:cNvPr id="11" name="TextBox 11"/>
          <p:cNvSpPr txBox="1"/>
          <p:nvPr/>
        </p:nvSpPr>
        <p:spPr>
          <a:xfrm>
            <a:off x="6654546" y="2220278"/>
            <a:ext cx="1331271" cy="498729"/>
          </a:xfrm>
          <a:prstGeom prst="rect">
            <a:avLst/>
          </a:prstGeom>
          <a:noFill/>
          <a:ln>
            <a:noFill/>
          </a:ln>
        </p:spPr>
        <p:txBody>
          <a:bodyPr wrap="none" lIns="0" tIns="0" rIns="0" bIns="0" anchor="t" anchorCtr="0">
            <a:spAutoFit/>
          </a:bodyPr>
          <a:lstStyle/>
          <a:p>
            <a:pPr algn="l"/>
            <a:r>
              <a:rPr lang="en-US" sz="2550" b="1" dirty="0">
                <a:solidFill>
                  <a:srgbClr val="47BCC6"/>
                </a:solidFill>
                <a:latin typeface="Zen Kaku Gothic New"/>
                <a:ea typeface="Zen Kaku Gothic New"/>
                <a:cs typeface="Zen Kaku Gothic New"/>
              </a:rPr>
              <a:t>10</a:t>
            </a:r>
            <a:r>
              <a:rPr lang="zh-CN" sz="1580" b="1" dirty="0">
                <a:solidFill>
                  <a:srgbClr val="484848"/>
                </a:solidFill>
                <a:latin typeface="Zen Kaku Gothic New"/>
                <a:ea typeface="Zen Kaku Gothic New"/>
                <a:cs typeface="Zen Kaku Gothic New"/>
              </a:rPr>
              <a:t>ケース</a:t>
            </a:r>
          </a:p>
        </p:txBody>
      </p:sp>
      <p:sp>
        <p:nvSpPr>
          <p:cNvPr id="12" name="TextBox 12"/>
          <p:cNvSpPr txBox="1"/>
          <p:nvPr/>
        </p:nvSpPr>
        <p:spPr>
          <a:xfrm>
            <a:off x="6660261" y="2627471"/>
            <a:ext cx="252279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TODO の未実装ケース</a:t>
            </a:r>
          </a:p>
        </p:txBody>
      </p:sp>
      <p:sp>
        <p:nvSpPr>
          <p:cNvPr id="13" name="Rectangle 13"/>
          <p:cNvSpPr/>
          <p:nvPr/>
        </p:nvSpPr>
        <p:spPr>
          <a:xfrm>
            <a:off x="609600" y="3009900"/>
            <a:ext cx="10972800" cy="419100"/>
          </a:xfrm>
          <a:prstGeom prst="rect">
            <a:avLst/>
          </a:prstGeom>
          <a:solidFill>
            <a:srgbClr val="0B2E33"/>
          </a:solidFill>
          <a:ln>
            <a:noFill/>
          </a:ln>
        </p:spPr>
      </p:sp>
      <p:sp>
        <p:nvSpPr>
          <p:cNvPr id="14" name="TextBox 14"/>
          <p:cNvSpPr txBox="1"/>
          <p:nvPr/>
        </p:nvSpPr>
        <p:spPr>
          <a:xfrm>
            <a:off x="830961" y="3122771"/>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ブロック</a:t>
            </a:r>
          </a:p>
        </p:txBody>
      </p:sp>
      <p:sp>
        <p:nvSpPr>
          <p:cNvPr id="15" name="TextBox 15"/>
          <p:cNvSpPr txBox="1"/>
          <p:nvPr/>
        </p:nvSpPr>
        <p:spPr>
          <a:xfrm>
            <a:off x="3116961" y="312277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件数</a:t>
            </a:r>
          </a:p>
        </p:txBody>
      </p:sp>
      <p:sp>
        <p:nvSpPr>
          <p:cNvPr id="16" name="TextBox 16"/>
          <p:cNvSpPr txBox="1"/>
          <p:nvPr/>
        </p:nvSpPr>
        <p:spPr>
          <a:xfrm>
            <a:off x="4031361" y="312277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内容</a:t>
            </a:r>
          </a:p>
        </p:txBody>
      </p:sp>
      <p:sp>
        <p:nvSpPr>
          <p:cNvPr id="17" name="Rectangle 17"/>
          <p:cNvSpPr/>
          <p:nvPr/>
        </p:nvSpPr>
        <p:spPr>
          <a:xfrm>
            <a:off x="609600" y="3429000"/>
            <a:ext cx="10972800" cy="723900"/>
          </a:xfrm>
          <a:prstGeom prst="rect">
            <a:avLst/>
          </a:prstGeom>
          <a:solidFill>
            <a:srgbClr val="F7F9FA"/>
          </a:solidFill>
          <a:ln>
            <a:noFill/>
          </a:ln>
        </p:spPr>
      </p:sp>
      <p:sp>
        <p:nvSpPr>
          <p:cNvPr id="18" name="TextBox 18"/>
          <p:cNvSpPr txBox="1"/>
          <p:nvPr/>
        </p:nvSpPr>
        <p:spPr>
          <a:xfrm>
            <a:off x="830961" y="3713321"/>
            <a:ext cx="156921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createOrder</a:t>
            </a:r>
          </a:p>
        </p:txBody>
      </p:sp>
      <p:sp>
        <p:nvSpPr>
          <p:cNvPr id="19" name="TextBox 19"/>
          <p:cNvSpPr txBox="1"/>
          <p:nvPr/>
        </p:nvSpPr>
        <p:spPr>
          <a:xfrm>
            <a:off x="3116961" y="3713321"/>
            <a:ext cx="3791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3件</a:t>
            </a:r>
          </a:p>
        </p:txBody>
      </p:sp>
      <p:sp>
        <p:nvSpPr>
          <p:cNvPr id="20" name="TextBox 20"/>
          <p:cNvSpPr txBox="1"/>
          <p:nvPr/>
        </p:nvSpPr>
        <p:spPr>
          <a:xfrm>
            <a:off x="4031361" y="3713321"/>
            <a:ext cx="649609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数量0のバリデーションエラー・単価が負・納品予定日が過去</a:t>
            </a:r>
          </a:p>
        </p:txBody>
      </p:sp>
      <p:sp>
        <p:nvSpPr>
          <p:cNvPr id="21" name="Rectangle 21"/>
          <p:cNvSpPr/>
          <p:nvPr/>
        </p:nvSpPr>
        <p:spPr>
          <a:xfrm>
            <a:off x="609600" y="4152900"/>
            <a:ext cx="10972800" cy="723900"/>
          </a:xfrm>
          <a:prstGeom prst="rect">
            <a:avLst/>
          </a:prstGeom>
          <a:solidFill>
            <a:srgbClr val="A3DDE3"/>
          </a:solidFill>
          <a:ln>
            <a:noFill/>
          </a:ln>
        </p:spPr>
      </p:sp>
      <p:sp>
        <p:nvSpPr>
          <p:cNvPr id="22" name="TextBox 22"/>
          <p:cNvSpPr txBox="1"/>
          <p:nvPr/>
        </p:nvSpPr>
        <p:spPr>
          <a:xfrm>
            <a:off x="830961" y="4437221"/>
            <a:ext cx="165533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changeStatus</a:t>
            </a:r>
          </a:p>
        </p:txBody>
      </p:sp>
      <p:sp>
        <p:nvSpPr>
          <p:cNvPr id="23" name="TextBox 23"/>
          <p:cNvSpPr txBox="1"/>
          <p:nvPr/>
        </p:nvSpPr>
        <p:spPr>
          <a:xfrm>
            <a:off x="3116961" y="4437221"/>
            <a:ext cx="3791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4件</a:t>
            </a:r>
          </a:p>
        </p:txBody>
      </p:sp>
      <p:sp>
        <p:nvSpPr>
          <p:cNvPr id="24" name="TextBox 24"/>
          <p:cNvSpPr txBox="1"/>
          <p:nvPr/>
        </p:nvSpPr>
        <p:spPr>
          <a:xfrm>
            <a:off x="4031361" y="4322921"/>
            <a:ext cx="524918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CONFIRMED→SHIPPED・SHIPPED→DELIVERED</a:t>
            </a:r>
          </a:p>
          <a:p>
            <a:pPr algn="l">
              <a:lnSpc>
                <a:spcPts val="2100"/>
              </a:lnSpc>
            </a:pPr>
            <a:r>
              <a:rPr lang="zh-CN" sz="1420" dirty="0">
                <a:solidFill>
                  <a:srgbClr val="484848"/>
                </a:solidFill>
                <a:latin typeface="Zen Kaku Gothic New"/>
                <a:ea typeface="Zen Kaku Gothic New"/>
                <a:cs typeface="Zen Kaku Gothic New"/>
              </a:rPr>
              <a:t>CANCELLED からの遷移・同一ステータスへの遷移</a:t>
            </a:r>
          </a:p>
        </p:txBody>
      </p:sp>
      <p:sp>
        <p:nvSpPr>
          <p:cNvPr id="25" name="Rectangle 25"/>
          <p:cNvSpPr/>
          <p:nvPr/>
        </p:nvSpPr>
        <p:spPr>
          <a:xfrm>
            <a:off x="609600" y="4876800"/>
            <a:ext cx="10972800" cy="723900"/>
          </a:xfrm>
          <a:prstGeom prst="rect">
            <a:avLst/>
          </a:prstGeom>
          <a:solidFill>
            <a:srgbClr val="F7F9FA"/>
          </a:solidFill>
          <a:ln>
            <a:noFill/>
          </a:ln>
        </p:spPr>
      </p:sp>
      <p:sp>
        <p:nvSpPr>
          <p:cNvPr id="26" name="TextBox 26"/>
          <p:cNvSpPr txBox="1"/>
          <p:nvPr/>
        </p:nvSpPr>
        <p:spPr>
          <a:xfrm>
            <a:off x="830961" y="5161121"/>
            <a:ext cx="150702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cancelOrder</a:t>
            </a:r>
          </a:p>
        </p:txBody>
      </p:sp>
      <p:sp>
        <p:nvSpPr>
          <p:cNvPr id="27" name="TextBox 27"/>
          <p:cNvSpPr txBox="1"/>
          <p:nvPr/>
        </p:nvSpPr>
        <p:spPr>
          <a:xfrm>
            <a:off x="3116961" y="5161121"/>
            <a:ext cx="3791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3件</a:t>
            </a:r>
          </a:p>
        </p:txBody>
      </p:sp>
      <p:sp>
        <p:nvSpPr>
          <p:cNvPr id="28" name="TextBox 28"/>
          <p:cNvSpPr txBox="1"/>
          <p:nvPr/>
        </p:nvSpPr>
        <p:spPr>
          <a:xfrm>
            <a:off x="4031361" y="5161121"/>
            <a:ext cx="79954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CONFIRMED のキャンセル・CANCELLED の再キャンセル・存在しないID</a:t>
            </a:r>
          </a:p>
        </p:txBody>
      </p:sp>
      <p:sp>
        <p:nvSpPr>
          <p:cNvPr id="29" name="Line 29"/>
          <p:cNvSpPr/>
          <p:nvPr/>
        </p:nvSpPr>
        <p:spPr>
          <a:xfrm>
            <a:off x="2895600" y="3429000"/>
            <a:ext cx="9525" cy="2171700"/>
          </a:xfrm>
          <a:custGeom>
            <a:avLst/>
            <a:gdLst/>
            <a:ahLst/>
            <a:cxnLst/>
            <a:rect l="l" t="t" r="r" b="b"/>
            <a:pathLst>
              <a:path w="9525" h="2171700">
                <a:moveTo>
                  <a:pt x="0" y="0"/>
                </a:moveTo>
                <a:lnTo>
                  <a:pt x="0" y="2171700"/>
                </a:lnTo>
              </a:path>
            </a:pathLst>
          </a:custGeom>
          <a:noFill/>
          <a:ln w="19050">
            <a:solidFill>
              <a:srgbClr val="FFFFFF"/>
            </a:solidFill>
          </a:ln>
        </p:spPr>
      </p:sp>
      <p:sp>
        <p:nvSpPr>
          <p:cNvPr id="30" name="Line 30"/>
          <p:cNvSpPr/>
          <p:nvPr/>
        </p:nvSpPr>
        <p:spPr>
          <a:xfrm>
            <a:off x="3810000" y="3429000"/>
            <a:ext cx="9525" cy="2171700"/>
          </a:xfrm>
          <a:custGeom>
            <a:avLst/>
            <a:gdLst/>
            <a:ahLst/>
            <a:cxnLst/>
            <a:rect l="l" t="t" r="r" b="b"/>
            <a:pathLst>
              <a:path w="9525" h="2171700">
                <a:moveTo>
                  <a:pt x="0" y="0"/>
                </a:moveTo>
                <a:lnTo>
                  <a:pt x="0" y="2171700"/>
                </a:lnTo>
              </a:path>
            </a:pathLst>
          </a:custGeom>
          <a:noFill/>
          <a:ln w="19050">
            <a:solidFill>
              <a:srgbClr val="FFFFFF"/>
            </a:solidFill>
          </a:ln>
        </p:spPr>
      </p:sp>
      <p:sp>
        <p:nvSpPr>
          <p:cNvPr id="31" name="Rectangle 31"/>
          <p:cNvSpPr/>
          <p:nvPr/>
        </p:nvSpPr>
        <p:spPr>
          <a:xfrm>
            <a:off x="609600" y="5753100"/>
            <a:ext cx="171450" cy="171450"/>
          </a:xfrm>
          <a:prstGeom prst="rect">
            <a:avLst/>
          </a:prstGeom>
          <a:solidFill>
            <a:srgbClr val="A3DDE3"/>
          </a:solidFill>
          <a:ln>
            <a:noFill/>
          </a:ln>
        </p:spPr>
      </p:sp>
      <p:sp>
        <p:nvSpPr>
          <p:cNvPr id="32" name="TextBox 32"/>
          <p:cNvSpPr txBox="1"/>
          <p:nvPr/>
        </p:nvSpPr>
        <p:spPr>
          <a:xfrm>
            <a:off x="869061" y="5742146"/>
            <a:ext cx="325755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濃い行が D2-1 の対象です。</a:t>
            </a:r>
          </a:p>
        </p:txBody>
      </p:sp>
      <p:sp>
        <p:nvSpPr>
          <p:cNvPr id="33" name="TextBox 33"/>
          <p:cNvSpPr txBox="1"/>
          <p:nvPr/>
        </p:nvSpPr>
        <p:spPr>
          <a:xfrm>
            <a:off x="3343656" y="6094571"/>
            <a:ext cx="8245983" cy="278702"/>
          </a:xfrm>
          <a:prstGeom prst="rect">
            <a:avLst/>
          </a:prstGeom>
          <a:noFill/>
          <a:ln>
            <a:noFill/>
          </a:ln>
        </p:spPr>
        <p:txBody>
          <a:bodyPr wrap="none" lIns="0" tIns="0" rIns="0" bIns="0" anchor="t" anchorCtr="0">
            <a:spAutoFit/>
          </a:bodyPr>
          <a:lstStyle/>
          <a:p>
            <a:pPr algn="r"/>
            <a:r>
              <a:rPr lang="en-US" sz="1420" dirty="0">
                <a:solidFill>
                  <a:srgbClr val="999999"/>
                </a:solidFill>
                <a:latin typeface="Zen Kaku Gothic New"/>
                <a:ea typeface="Zen Kaku Gothic New"/>
                <a:cs typeface="Zen Kaku Gothic New"/>
              </a:rPr>
              <a:t>src/test/java/com/example/order/service/OrderServiceImplTest.java</a:t>
            </a:r>
          </a:p>
        </p:txBody>
      </p:sp>
      <p:pic>
        <p:nvPicPr>
          <p:cNvPr id="34" name="Image 34"/>
          <p:cNvPicPr>
            <a:picLocks noChangeAspect="1"/>
          </p:cNvPicPr>
          <p:nvPr/>
        </p:nvPicPr>
        <p:blipFill>
          <a:blip r:embed="rId2"/>
          <a:stretch>
            <a:fillRect/>
          </a:stretch>
        </p:blipFill>
        <p:spPr>
          <a:xfrm>
            <a:off x="232094" y="6496050"/>
            <a:ext cx="793112" cy="205740"/>
          </a:xfrm>
          <a:prstGeom prst="rect">
            <a:avLst/>
          </a:prstGeom>
        </p:spPr>
      </p:pic>
      <p:sp>
        <p:nvSpPr>
          <p:cNvPr id="35" name="TextBox 35"/>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6" name="TextBox 36"/>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7" name="TextBox 37"/>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a:t>
            </a:r>
          </a:p>
        </p:txBody>
      </p:sp>
    </p:spTree>
  </p:cSld>
  <p:clrMapOvr>
    <a:masterClrMapping/>
  </p:clrMapOvr>
  <p:transition xmlns:p14="http://schemas.microsoft.com/office/powerpoint/2010/main" p14:dur="4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観点マトリクス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669693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埋まっているのは</a:t>
            </a:r>
            <a:r>
              <a:rPr lang="zh-CN" sz="2480" b="1" dirty="0">
                <a:solidFill>
                  <a:srgbClr val="2E9AA4"/>
                </a:solidFill>
                <a:latin typeface="Zen Kaku Gothic New"/>
                <a:ea typeface="Zen Kaku Gothic New"/>
                <a:cs typeface="Zen Kaku Gothic New"/>
              </a:rPr>
              <a:t>正常系の1列</a:t>
            </a:r>
            <a:r>
              <a:rPr lang="zh-CN" sz="2480" b="1" dirty="0">
                <a:solidFill>
                  <a:srgbClr val="000000"/>
                </a:solidFill>
                <a:latin typeface="Zen Kaku Gothic New"/>
                <a:ea typeface="Zen Kaku Gothic New"/>
                <a:cs typeface="Zen Kaku Gothic New"/>
              </a:rPr>
              <a:t>だけ</a:t>
            </a:r>
          </a:p>
        </p:txBody>
      </p:sp>
      <p:sp>
        <p:nvSpPr>
          <p:cNvPr id="7" name="Rectangle 7"/>
          <p:cNvSpPr/>
          <p:nvPr/>
        </p:nvSpPr>
        <p:spPr>
          <a:xfrm>
            <a:off x="609600" y="2247900"/>
            <a:ext cx="1866900" cy="419100"/>
          </a:xfrm>
          <a:prstGeom prst="rect">
            <a:avLst/>
          </a:prstGeom>
          <a:solidFill>
            <a:srgbClr val="0B2E33"/>
          </a:solidFill>
          <a:ln>
            <a:noFill/>
          </a:ln>
        </p:spPr>
      </p:sp>
      <p:sp>
        <p:nvSpPr>
          <p:cNvPr id="8" name="TextBox 8"/>
          <p:cNvSpPr txBox="1"/>
          <p:nvPr/>
        </p:nvSpPr>
        <p:spPr>
          <a:xfrm>
            <a:off x="1041749" y="2360771"/>
            <a:ext cx="100260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メソッド</a:t>
            </a:r>
          </a:p>
        </p:txBody>
      </p:sp>
      <p:sp>
        <p:nvSpPr>
          <p:cNvPr id="9" name="Rectangle 9"/>
          <p:cNvSpPr/>
          <p:nvPr/>
        </p:nvSpPr>
        <p:spPr>
          <a:xfrm>
            <a:off x="2514600" y="2247900"/>
            <a:ext cx="1790700" cy="419100"/>
          </a:xfrm>
          <a:prstGeom prst="rect">
            <a:avLst/>
          </a:prstGeom>
          <a:solidFill>
            <a:srgbClr val="0B2E33"/>
          </a:solidFill>
          <a:ln>
            <a:noFill/>
          </a:ln>
        </p:spPr>
      </p:sp>
      <p:sp>
        <p:nvSpPr>
          <p:cNvPr id="10" name="TextBox 10"/>
          <p:cNvSpPr txBox="1"/>
          <p:nvPr/>
        </p:nvSpPr>
        <p:spPr>
          <a:xfrm>
            <a:off x="3032165" y="2360771"/>
            <a:ext cx="75557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正常系</a:t>
            </a:r>
          </a:p>
        </p:txBody>
      </p:sp>
      <p:sp>
        <p:nvSpPr>
          <p:cNvPr id="11" name="Rectangle 11"/>
          <p:cNvSpPr/>
          <p:nvPr/>
        </p:nvSpPr>
        <p:spPr>
          <a:xfrm>
            <a:off x="4333875" y="2247900"/>
            <a:ext cx="1790700" cy="419100"/>
          </a:xfrm>
          <a:prstGeom prst="rect">
            <a:avLst/>
          </a:prstGeom>
          <a:solidFill>
            <a:srgbClr val="0B2E33"/>
          </a:solidFill>
          <a:ln>
            <a:noFill/>
          </a:ln>
        </p:spPr>
      </p:sp>
      <p:sp>
        <p:nvSpPr>
          <p:cNvPr id="12" name="TextBox 12"/>
          <p:cNvSpPr txBox="1"/>
          <p:nvPr/>
        </p:nvSpPr>
        <p:spPr>
          <a:xfrm>
            <a:off x="4764979" y="2360771"/>
            <a:ext cx="928492"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null・空</a:t>
            </a:r>
          </a:p>
        </p:txBody>
      </p:sp>
      <p:sp>
        <p:nvSpPr>
          <p:cNvPr id="13" name="Rectangle 13"/>
          <p:cNvSpPr/>
          <p:nvPr/>
        </p:nvSpPr>
        <p:spPr>
          <a:xfrm>
            <a:off x="6153150" y="2247900"/>
            <a:ext cx="1790700" cy="419100"/>
          </a:xfrm>
          <a:prstGeom prst="rect">
            <a:avLst/>
          </a:prstGeom>
          <a:solidFill>
            <a:srgbClr val="0B2E33"/>
          </a:solidFill>
          <a:ln>
            <a:noFill/>
          </a:ln>
        </p:spPr>
      </p:sp>
      <p:sp>
        <p:nvSpPr>
          <p:cNvPr id="14" name="TextBox 14"/>
          <p:cNvSpPr txBox="1"/>
          <p:nvPr/>
        </p:nvSpPr>
        <p:spPr>
          <a:xfrm>
            <a:off x="6670715" y="2360771"/>
            <a:ext cx="75557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境界値</a:t>
            </a:r>
          </a:p>
        </p:txBody>
      </p:sp>
      <p:sp>
        <p:nvSpPr>
          <p:cNvPr id="15" name="Rectangle 15"/>
          <p:cNvSpPr/>
          <p:nvPr/>
        </p:nvSpPr>
        <p:spPr>
          <a:xfrm>
            <a:off x="7972425" y="2247900"/>
            <a:ext cx="1790700" cy="419100"/>
          </a:xfrm>
          <a:prstGeom prst="rect">
            <a:avLst/>
          </a:prstGeom>
          <a:solidFill>
            <a:srgbClr val="0B2E33"/>
          </a:solidFill>
          <a:ln>
            <a:noFill/>
          </a:ln>
        </p:spPr>
      </p:sp>
      <p:sp>
        <p:nvSpPr>
          <p:cNvPr id="16" name="TextBox 16"/>
          <p:cNvSpPr txBox="1"/>
          <p:nvPr/>
        </p:nvSpPr>
        <p:spPr>
          <a:xfrm>
            <a:off x="7995928" y="2360771"/>
            <a:ext cx="1743694"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不正ステータス</a:t>
            </a:r>
          </a:p>
        </p:txBody>
      </p:sp>
      <p:sp>
        <p:nvSpPr>
          <p:cNvPr id="17" name="Rectangle 17"/>
          <p:cNvSpPr/>
          <p:nvPr/>
        </p:nvSpPr>
        <p:spPr>
          <a:xfrm>
            <a:off x="9791700" y="2247900"/>
            <a:ext cx="1790700" cy="419100"/>
          </a:xfrm>
          <a:prstGeom prst="rect">
            <a:avLst/>
          </a:prstGeom>
          <a:solidFill>
            <a:srgbClr val="0B2E33"/>
          </a:solidFill>
          <a:ln>
            <a:noFill/>
          </a:ln>
        </p:spPr>
      </p:sp>
      <p:sp>
        <p:nvSpPr>
          <p:cNvPr id="18" name="TextBox 18"/>
          <p:cNvSpPr txBox="1"/>
          <p:nvPr/>
        </p:nvSpPr>
        <p:spPr>
          <a:xfrm>
            <a:off x="9901664" y="2360771"/>
            <a:ext cx="1570773"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存在しないID</a:t>
            </a:r>
          </a:p>
        </p:txBody>
      </p:sp>
      <p:sp>
        <p:nvSpPr>
          <p:cNvPr id="19" name="Rectangle 19"/>
          <p:cNvSpPr/>
          <p:nvPr/>
        </p:nvSpPr>
        <p:spPr>
          <a:xfrm>
            <a:off x="609600" y="2705100"/>
            <a:ext cx="1866900" cy="647700"/>
          </a:xfrm>
          <a:prstGeom prst="rect">
            <a:avLst/>
          </a:prstGeom>
          <a:solidFill>
            <a:srgbClr val="A3DDE3"/>
          </a:solidFill>
          <a:ln>
            <a:noFill/>
          </a:ln>
        </p:spPr>
      </p:sp>
      <p:sp>
        <p:nvSpPr>
          <p:cNvPr id="20" name="TextBox 20"/>
          <p:cNvSpPr txBox="1"/>
          <p:nvPr/>
        </p:nvSpPr>
        <p:spPr>
          <a:xfrm>
            <a:off x="1044837" y="2951321"/>
            <a:ext cx="996426"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findById</a:t>
            </a:r>
          </a:p>
        </p:txBody>
      </p:sp>
      <p:sp>
        <p:nvSpPr>
          <p:cNvPr id="21" name="Rectangle 21"/>
          <p:cNvSpPr/>
          <p:nvPr/>
        </p:nvSpPr>
        <p:spPr>
          <a:xfrm>
            <a:off x="2514600" y="2705100"/>
            <a:ext cx="1790700" cy="647700"/>
          </a:xfrm>
          <a:prstGeom prst="rect">
            <a:avLst/>
          </a:prstGeom>
          <a:solidFill>
            <a:srgbClr val="47BCC6"/>
          </a:solidFill>
          <a:ln>
            <a:noFill/>
          </a:ln>
        </p:spPr>
      </p:sp>
      <p:sp>
        <p:nvSpPr>
          <p:cNvPr id="22" name="Rectangle 22"/>
          <p:cNvSpPr/>
          <p:nvPr/>
        </p:nvSpPr>
        <p:spPr>
          <a:xfrm>
            <a:off x="4333875" y="2705100"/>
            <a:ext cx="1790700" cy="647700"/>
          </a:xfrm>
          <a:prstGeom prst="rect">
            <a:avLst/>
          </a:prstGeom>
          <a:solidFill>
            <a:srgbClr val="F3F3F3"/>
          </a:solidFill>
          <a:ln>
            <a:noFill/>
          </a:ln>
        </p:spPr>
      </p:sp>
      <p:sp>
        <p:nvSpPr>
          <p:cNvPr id="23" name="Rectangle 23"/>
          <p:cNvSpPr/>
          <p:nvPr/>
        </p:nvSpPr>
        <p:spPr>
          <a:xfrm>
            <a:off x="6153150" y="2705100"/>
            <a:ext cx="1790700" cy="647700"/>
          </a:xfrm>
          <a:prstGeom prst="rect">
            <a:avLst/>
          </a:prstGeom>
          <a:solidFill>
            <a:srgbClr val="F3F3F3"/>
          </a:solidFill>
          <a:ln>
            <a:noFill/>
          </a:ln>
        </p:spPr>
      </p:sp>
      <p:sp>
        <p:nvSpPr>
          <p:cNvPr id="24" name="Rectangle 24"/>
          <p:cNvSpPr/>
          <p:nvPr/>
        </p:nvSpPr>
        <p:spPr>
          <a:xfrm>
            <a:off x="7972425" y="2705100"/>
            <a:ext cx="1790700" cy="647700"/>
          </a:xfrm>
          <a:prstGeom prst="rect">
            <a:avLst/>
          </a:prstGeom>
          <a:solidFill>
            <a:srgbClr val="F3F3F3"/>
          </a:solidFill>
          <a:ln>
            <a:noFill/>
          </a:ln>
        </p:spPr>
      </p:sp>
      <p:sp>
        <p:nvSpPr>
          <p:cNvPr id="25" name="Rectangle 25"/>
          <p:cNvSpPr/>
          <p:nvPr/>
        </p:nvSpPr>
        <p:spPr>
          <a:xfrm>
            <a:off x="9791700" y="2705100"/>
            <a:ext cx="1790700" cy="647700"/>
          </a:xfrm>
          <a:prstGeom prst="rect">
            <a:avLst/>
          </a:prstGeom>
          <a:solidFill>
            <a:srgbClr val="F3F3F3"/>
          </a:solidFill>
          <a:ln>
            <a:noFill/>
          </a:ln>
        </p:spPr>
      </p:sp>
      <p:sp>
        <p:nvSpPr>
          <p:cNvPr id="26" name="Rectangle 26"/>
          <p:cNvSpPr/>
          <p:nvPr/>
        </p:nvSpPr>
        <p:spPr>
          <a:xfrm>
            <a:off x="609600" y="3390900"/>
            <a:ext cx="1866900" cy="647700"/>
          </a:xfrm>
          <a:prstGeom prst="rect">
            <a:avLst/>
          </a:prstGeom>
          <a:solidFill>
            <a:srgbClr val="A3DDE3"/>
          </a:solidFill>
          <a:ln>
            <a:noFill/>
          </a:ln>
        </p:spPr>
      </p:sp>
      <p:sp>
        <p:nvSpPr>
          <p:cNvPr id="27" name="TextBox 27"/>
          <p:cNvSpPr txBox="1"/>
          <p:nvPr/>
        </p:nvSpPr>
        <p:spPr>
          <a:xfrm>
            <a:off x="758441" y="3637121"/>
            <a:ext cx="1569218"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createOrder</a:t>
            </a:r>
          </a:p>
        </p:txBody>
      </p:sp>
      <p:sp>
        <p:nvSpPr>
          <p:cNvPr id="28" name="Rectangle 28"/>
          <p:cNvSpPr/>
          <p:nvPr/>
        </p:nvSpPr>
        <p:spPr>
          <a:xfrm>
            <a:off x="2514600" y="3390900"/>
            <a:ext cx="1790700" cy="647700"/>
          </a:xfrm>
          <a:prstGeom prst="rect">
            <a:avLst/>
          </a:prstGeom>
          <a:solidFill>
            <a:srgbClr val="47BCC6"/>
          </a:solidFill>
          <a:ln>
            <a:noFill/>
          </a:ln>
        </p:spPr>
      </p:sp>
      <p:sp>
        <p:nvSpPr>
          <p:cNvPr id="29" name="Rectangle 29"/>
          <p:cNvSpPr/>
          <p:nvPr/>
        </p:nvSpPr>
        <p:spPr>
          <a:xfrm>
            <a:off x="4333875" y="3390900"/>
            <a:ext cx="1790700" cy="647700"/>
          </a:xfrm>
          <a:prstGeom prst="rect">
            <a:avLst/>
          </a:prstGeom>
          <a:solidFill>
            <a:srgbClr val="F3F3F3"/>
          </a:solidFill>
          <a:ln>
            <a:noFill/>
          </a:ln>
        </p:spPr>
      </p:sp>
      <p:sp>
        <p:nvSpPr>
          <p:cNvPr id="30" name="Rectangle 30"/>
          <p:cNvSpPr/>
          <p:nvPr/>
        </p:nvSpPr>
        <p:spPr>
          <a:xfrm>
            <a:off x="6153150" y="3390900"/>
            <a:ext cx="1790700" cy="647700"/>
          </a:xfrm>
          <a:prstGeom prst="rect">
            <a:avLst/>
          </a:prstGeom>
          <a:solidFill>
            <a:srgbClr val="F3F3F3"/>
          </a:solidFill>
          <a:ln>
            <a:noFill/>
          </a:ln>
        </p:spPr>
      </p:sp>
      <p:sp>
        <p:nvSpPr>
          <p:cNvPr id="31" name="Rectangle 31"/>
          <p:cNvSpPr/>
          <p:nvPr/>
        </p:nvSpPr>
        <p:spPr>
          <a:xfrm>
            <a:off x="7972425" y="3390900"/>
            <a:ext cx="1790700" cy="647700"/>
          </a:xfrm>
          <a:prstGeom prst="rect">
            <a:avLst/>
          </a:prstGeom>
          <a:solidFill>
            <a:srgbClr val="F3F3F3"/>
          </a:solidFill>
          <a:ln>
            <a:noFill/>
          </a:ln>
        </p:spPr>
      </p:sp>
      <p:sp>
        <p:nvSpPr>
          <p:cNvPr id="32" name="Rectangle 32"/>
          <p:cNvSpPr/>
          <p:nvPr/>
        </p:nvSpPr>
        <p:spPr>
          <a:xfrm>
            <a:off x="9791700" y="3390900"/>
            <a:ext cx="1790700" cy="647700"/>
          </a:xfrm>
          <a:prstGeom prst="rect">
            <a:avLst/>
          </a:prstGeom>
          <a:solidFill>
            <a:srgbClr val="F3F3F3"/>
          </a:solidFill>
          <a:ln>
            <a:noFill/>
          </a:ln>
        </p:spPr>
      </p:sp>
      <p:sp>
        <p:nvSpPr>
          <p:cNvPr id="33" name="Rectangle 33"/>
          <p:cNvSpPr/>
          <p:nvPr/>
        </p:nvSpPr>
        <p:spPr>
          <a:xfrm>
            <a:off x="609600" y="4076700"/>
            <a:ext cx="1866900" cy="647700"/>
          </a:xfrm>
          <a:prstGeom prst="rect">
            <a:avLst/>
          </a:prstGeom>
          <a:solidFill>
            <a:srgbClr val="A3DDE3"/>
          </a:solidFill>
          <a:ln>
            <a:noFill/>
          </a:ln>
        </p:spPr>
      </p:sp>
      <p:sp>
        <p:nvSpPr>
          <p:cNvPr id="34" name="TextBox 34"/>
          <p:cNvSpPr txBox="1"/>
          <p:nvPr/>
        </p:nvSpPr>
        <p:spPr>
          <a:xfrm>
            <a:off x="715383" y="4322921"/>
            <a:ext cx="1655333"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changeStatus</a:t>
            </a:r>
          </a:p>
        </p:txBody>
      </p:sp>
      <p:sp>
        <p:nvSpPr>
          <p:cNvPr id="35" name="Rectangle 35"/>
          <p:cNvSpPr/>
          <p:nvPr/>
        </p:nvSpPr>
        <p:spPr>
          <a:xfrm>
            <a:off x="2514600" y="4076700"/>
            <a:ext cx="1790700" cy="647700"/>
          </a:xfrm>
          <a:prstGeom prst="rect">
            <a:avLst/>
          </a:prstGeom>
          <a:solidFill>
            <a:srgbClr val="47BCC6"/>
          </a:solidFill>
          <a:ln>
            <a:noFill/>
          </a:ln>
        </p:spPr>
      </p:sp>
      <p:sp>
        <p:nvSpPr>
          <p:cNvPr id="36" name="Rectangle 36"/>
          <p:cNvSpPr/>
          <p:nvPr/>
        </p:nvSpPr>
        <p:spPr>
          <a:xfrm>
            <a:off x="4333875" y="4076700"/>
            <a:ext cx="1790700" cy="647700"/>
          </a:xfrm>
          <a:prstGeom prst="rect">
            <a:avLst/>
          </a:prstGeom>
          <a:solidFill>
            <a:srgbClr val="F3F3F3"/>
          </a:solidFill>
          <a:ln>
            <a:noFill/>
          </a:ln>
        </p:spPr>
      </p:sp>
      <p:sp>
        <p:nvSpPr>
          <p:cNvPr id="37" name="Rectangle 37"/>
          <p:cNvSpPr/>
          <p:nvPr/>
        </p:nvSpPr>
        <p:spPr>
          <a:xfrm>
            <a:off x="6153150" y="4076700"/>
            <a:ext cx="1790700" cy="647700"/>
          </a:xfrm>
          <a:prstGeom prst="rect">
            <a:avLst/>
          </a:prstGeom>
          <a:solidFill>
            <a:srgbClr val="F3F3F3"/>
          </a:solidFill>
          <a:ln>
            <a:noFill/>
          </a:ln>
        </p:spPr>
      </p:sp>
      <p:sp>
        <p:nvSpPr>
          <p:cNvPr id="38" name="Rectangle 38"/>
          <p:cNvSpPr/>
          <p:nvPr/>
        </p:nvSpPr>
        <p:spPr>
          <a:xfrm>
            <a:off x="7972425" y="4076700"/>
            <a:ext cx="1790700" cy="647700"/>
          </a:xfrm>
          <a:prstGeom prst="rect">
            <a:avLst/>
          </a:prstGeom>
          <a:solidFill>
            <a:srgbClr val="F3F3F3"/>
          </a:solidFill>
          <a:ln>
            <a:noFill/>
          </a:ln>
        </p:spPr>
      </p:sp>
      <p:sp>
        <p:nvSpPr>
          <p:cNvPr id="39" name="Rectangle 39"/>
          <p:cNvSpPr/>
          <p:nvPr/>
        </p:nvSpPr>
        <p:spPr>
          <a:xfrm>
            <a:off x="9791700" y="4076700"/>
            <a:ext cx="1790700" cy="647700"/>
          </a:xfrm>
          <a:prstGeom prst="rect">
            <a:avLst/>
          </a:prstGeom>
          <a:solidFill>
            <a:srgbClr val="F3F3F3"/>
          </a:solidFill>
          <a:ln>
            <a:noFill/>
          </a:ln>
        </p:spPr>
      </p:sp>
      <p:sp>
        <p:nvSpPr>
          <p:cNvPr id="40" name="Rectangle 40"/>
          <p:cNvSpPr/>
          <p:nvPr/>
        </p:nvSpPr>
        <p:spPr>
          <a:xfrm>
            <a:off x="609600" y="4762500"/>
            <a:ext cx="1866900" cy="647700"/>
          </a:xfrm>
          <a:prstGeom prst="rect">
            <a:avLst/>
          </a:prstGeom>
          <a:solidFill>
            <a:srgbClr val="A3DDE3"/>
          </a:solidFill>
          <a:ln>
            <a:noFill/>
          </a:ln>
        </p:spPr>
      </p:sp>
      <p:sp>
        <p:nvSpPr>
          <p:cNvPr id="41" name="TextBox 41"/>
          <p:cNvSpPr txBox="1"/>
          <p:nvPr/>
        </p:nvSpPr>
        <p:spPr>
          <a:xfrm>
            <a:off x="789536" y="5008721"/>
            <a:ext cx="1507028"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cancelOrder</a:t>
            </a:r>
          </a:p>
        </p:txBody>
      </p:sp>
      <p:sp>
        <p:nvSpPr>
          <p:cNvPr id="42" name="Rectangle 42"/>
          <p:cNvSpPr/>
          <p:nvPr/>
        </p:nvSpPr>
        <p:spPr>
          <a:xfrm>
            <a:off x="2514600" y="4762500"/>
            <a:ext cx="1790700" cy="647700"/>
          </a:xfrm>
          <a:prstGeom prst="rect">
            <a:avLst/>
          </a:prstGeom>
          <a:solidFill>
            <a:srgbClr val="47BCC6"/>
          </a:solidFill>
          <a:ln>
            <a:noFill/>
          </a:ln>
        </p:spPr>
      </p:sp>
      <p:sp>
        <p:nvSpPr>
          <p:cNvPr id="43" name="Rectangle 43"/>
          <p:cNvSpPr/>
          <p:nvPr/>
        </p:nvSpPr>
        <p:spPr>
          <a:xfrm>
            <a:off x="4333875" y="4762500"/>
            <a:ext cx="1790700" cy="647700"/>
          </a:xfrm>
          <a:prstGeom prst="rect">
            <a:avLst/>
          </a:prstGeom>
          <a:solidFill>
            <a:srgbClr val="F3F3F3"/>
          </a:solidFill>
          <a:ln>
            <a:noFill/>
          </a:ln>
        </p:spPr>
      </p:sp>
      <p:sp>
        <p:nvSpPr>
          <p:cNvPr id="44" name="Rectangle 44"/>
          <p:cNvSpPr/>
          <p:nvPr/>
        </p:nvSpPr>
        <p:spPr>
          <a:xfrm>
            <a:off x="6153150" y="4762500"/>
            <a:ext cx="1790700" cy="647700"/>
          </a:xfrm>
          <a:prstGeom prst="rect">
            <a:avLst/>
          </a:prstGeom>
          <a:solidFill>
            <a:srgbClr val="F3F3F3"/>
          </a:solidFill>
          <a:ln>
            <a:noFill/>
          </a:ln>
        </p:spPr>
      </p:sp>
      <p:sp>
        <p:nvSpPr>
          <p:cNvPr id="45" name="Rectangle 45"/>
          <p:cNvSpPr/>
          <p:nvPr/>
        </p:nvSpPr>
        <p:spPr>
          <a:xfrm>
            <a:off x="7972425" y="4762500"/>
            <a:ext cx="1790700" cy="647700"/>
          </a:xfrm>
          <a:prstGeom prst="rect">
            <a:avLst/>
          </a:prstGeom>
          <a:solidFill>
            <a:srgbClr val="F3F3F3"/>
          </a:solidFill>
          <a:ln>
            <a:noFill/>
          </a:ln>
        </p:spPr>
      </p:sp>
      <p:sp>
        <p:nvSpPr>
          <p:cNvPr id="46" name="Rectangle 46"/>
          <p:cNvSpPr/>
          <p:nvPr/>
        </p:nvSpPr>
        <p:spPr>
          <a:xfrm>
            <a:off x="9791700" y="4762500"/>
            <a:ext cx="1790700" cy="647700"/>
          </a:xfrm>
          <a:prstGeom prst="rect">
            <a:avLst/>
          </a:prstGeom>
          <a:solidFill>
            <a:srgbClr val="F3F3F3"/>
          </a:solidFill>
          <a:ln>
            <a:noFill/>
          </a:ln>
        </p:spPr>
      </p:sp>
      <p:sp>
        <p:nvSpPr>
          <p:cNvPr id="47" name="Rectangle 47"/>
          <p:cNvSpPr/>
          <p:nvPr/>
        </p:nvSpPr>
        <p:spPr>
          <a:xfrm>
            <a:off x="609600" y="5695950"/>
            <a:ext cx="190500" cy="190500"/>
          </a:xfrm>
          <a:prstGeom prst="rect">
            <a:avLst/>
          </a:prstGeom>
          <a:solidFill>
            <a:srgbClr val="47BCC6"/>
          </a:solidFill>
          <a:ln>
            <a:noFill/>
          </a:ln>
        </p:spPr>
      </p:sp>
      <p:sp>
        <p:nvSpPr>
          <p:cNvPr id="48" name="TextBox 48"/>
          <p:cNvSpPr txBox="1"/>
          <p:nvPr/>
        </p:nvSpPr>
        <p:spPr>
          <a:xfrm>
            <a:off x="869061" y="5704046"/>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生成直後に埋まる</a:t>
            </a:r>
          </a:p>
        </p:txBody>
      </p:sp>
      <p:sp>
        <p:nvSpPr>
          <p:cNvPr id="49" name="Rectangle 49"/>
          <p:cNvSpPr/>
          <p:nvPr/>
        </p:nvSpPr>
        <p:spPr>
          <a:xfrm>
            <a:off x="2514600" y="5695950"/>
            <a:ext cx="190500" cy="190500"/>
          </a:xfrm>
          <a:prstGeom prst="rect">
            <a:avLst/>
          </a:prstGeom>
          <a:solidFill>
            <a:srgbClr val="F3F3F3"/>
          </a:solidFill>
          <a:ln>
            <a:noFill/>
          </a:ln>
        </p:spPr>
      </p:sp>
      <p:sp>
        <p:nvSpPr>
          <p:cNvPr id="50" name="TextBox 50"/>
          <p:cNvSpPr txBox="1"/>
          <p:nvPr/>
        </p:nvSpPr>
        <p:spPr>
          <a:xfrm>
            <a:off x="2774061" y="5704046"/>
            <a:ext cx="9555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空きマス</a:t>
            </a:r>
          </a:p>
        </p:txBody>
      </p:sp>
      <p:sp>
        <p:nvSpPr>
          <p:cNvPr id="51" name="TextBox 51"/>
          <p:cNvSpPr txBox="1"/>
          <p:nvPr/>
        </p:nvSpPr>
        <p:spPr>
          <a:xfrm>
            <a:off x="6656070" y="5662612"/>
            <a:ext cx="1851589" cy="440055"/>
          </a:xfrm>
          <a:prstGeom prst="rect">
            <a:avLst/>
          </a:prstGeom>
          <a:noFill/>
          <a:ln>
            <a:noFill/>
          </a:ln>
        </p:spPr>
        <p:txBody>
          <a:bodyPr wrap="none" lIns="0" tIns="0" rIns="0" bIns="0" anchor="t" anchorCtr="0">
            <a:spAutoFit/>
          </a:bodyPr>
          <a:lstStyle/>
          <a:p>
            <a:pPr algn="l"/>
            <a:r>
              <a:rPr lang="zh-CN" sz="2250" b="1" dirty="0">
                <a:solidFill>
                  <a:srgbClr val="484848"/>
                </a:solidFill>
                <a:latin typeface="Zen Kaku Gothic New"/>
                <a:ea typeface="Zen Kaku Gothic New"/>
                <a:cs typeface="Zen Kaku Gothic New"/>
              </a:rPr>
              <a:t>@Test 9本</a:t>
            </a:r>
          </a:p>
        </p:txBody>
      </p:sp>
      <p:sp>
        <p:nvSpPr>
          <p:cNvPr id="52" name="TextBox 52"/>
          <p:cNvSpPr txBox="1"/>
          <p:nvPr/>
        </p:nvSpPr>
        <p:spPr>
          <a:xfrm>
            <a:off x="8751570" y="5662612"/>
            <a:ext cx="2129123" cy="440055"/>
          </a:xfrm>
          <a:prstGeom prst="rect">
            <a:avLst/>
          </a:prstGeom>
          <a:noFill/>
          <a:ln>
            <a:noFill/>
          </a:ln>
        </p:spPr>
        <p:txBody>
          <a:bodyPr wrap="none" lIns="0" tIns="0" rIns="0" bIns="0" anchor="t" anchorCtr="0">
            <a:spAutoFit/>
          </a:bodyPr>
          <a:lstStyle/>
          <a:p>
            <a:pPr algn="l"/>
            <a:r>
              <a:rPr lang="zh-CN" sz="2250" b="1" dirty="0">
                <a:solidFill>
                  <a:srgbClr val="47BCC6"/>
                </a:solidFill>
                <a:latin typeface="Zen Kaku Gothic New"/>
                <a:ea typeface="Zen Kaku Gothic New"/>
                <a:cs typeface="Zen Kaku Gothic New"/>
              </a:rPr>
              <a:t>空きマス 16</a:t>
            </a:r>
          </a:p>
        </p:txBody>
      </p:sp>
      <p:sp>
        <p:nvSpPr>
          <p:cNvPr id="53" name="TextBox 53"/>
          <p:cNvSpPr txBox="1"/>
          <p:nvPr/>
        </p:nvSpPr>
        <p:spPr>
          <a:xfrm>
            <a:off x="602361" y="6151721"/>
            <a:ext cx="61314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テストは本数では測れません。空きマスの数で測ります。</a:t>
            </a:r>
          </a:p>
        </p:txBody>
      </p:sp>
      <p:pic>
        <p:nvPicPr>
          <p:cNvPr id="54" name="Image 54"/>
          <p:cNvPicPr>
            <a:picLocks noChangeAspect="1"/>
          </p:cNvPicPr>
          <p:nvPr/>
        </p:nvPicPr>
        <p:blipFill>
          <a:blip r:embed="rId2"/>
          <a:stretch>
            <a:fillRect/>
          </a:stretch>
        </p:blipFill>
        <p:spPr>
          <a:xfrm>
            <a:off x="232094" y="6496050"/>
            <a:ext cx="793112" cy="205740"/>
          </a:xfrm>
          <a:prstGeom prst="rect">
            <a:avLst/>
          </a:prstGeom>
        </p:spPr>
      </p:pic>
      <p:sp>
        <p:nvSpPr>
          <p:cNvPr id="55" name="TextBox 55"/>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56" name="TextBox 56"/>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57" name="TextBox 57"/>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a:t>
            </a:r>
          </a:p>
        </p:txBody>
      </p:sp>
    </p:spTree>
  </p:cSld>
  <p:clrMapOvr>
    <a:masterClrMapping/>
  </p:clrMapOvr>
  <p:transition xmlns:p14="http://schemas.microsoft.com/office/powerpoint/2010/main" p14:dur="4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本資料の二次転載禁止</a:t>
            </a:r>
          </a:p>
        </p:txBody>
      </p:sp>
      <p:sp>
        <p:nvSpPr>
          <p:cNvPr id="5" name="Rectangle 5"/>
          <p:cNvSpPr/>
          <p:nvPr/>
        </p:nvSpPr>
        <p:spPr>
          <a:xfrm>
            <a:off x="609600" y="1028700"/>
            <a:ext cx="10972800" cy="19050"/>
          </a:xfrm>
          <a:prstGeom prst="rect">
            <a:avLst/>
          </a:prstGeom>
          <a:solidFill>
            <a:srgbClr val="A3DDE3"/>
          </a:solidFill>
          <a:ln>
            <a:noFill/>
          </a:ln>
        </p:spPr>
      </p:sp>
      <p:sp>
        <p:nvSpPr>
          <p:cNvPr id="6" name="Rectangle 6"/>
          <p:cNvSpPr/>
          <p:nvPr/>
        </p:nvSpPr>
        <p:spPr>
          <a:xfrm>
            <a:off x="4191000" y="2400300"/>
            <a:ext cx="3810000" cy="19050"/>
          </a:xfrm>
          <a:prstGeom prst="rect">
            <a:avLst/>
          </a:prstGeom>
          <a:solidFill>
            <a:srgbClr val="E3E7EA"/>
          </a:solidFill>
          <a:ln>
            <a:noFill/>
          </a:ln>
        </p:spPr>
      </p:sp>
      <p:sp>
        <p:nvSpPr>
          <p:cNvPr id="7" name="TextBox 7"/>
          <p:cNvSpPr txBox="1"/>
          <p:nvPr/>
        </p:nvSpPr>
        <p:spPr>
          <a:xfrm>
            <a:off x="2057495" y="2973229"/>
            <a:ext cx="8077010" cy="1908238"/>
          </a:xfrm>
          <a:prstGeom prst="rect">
            <a:avLst/>
          </a:prstGeom>
          <a:noFill/>
          <a:ln>
            <a:noFill/>
          </a:ln>
        </p:spPr>
        <p:txBody>
          <a:bodyPr wrap="square" lIns="0" tIns="0" rIns="0" bIns="0" anchor="t" anchorCtr="0"/>
          <a:lstStyle/>
          <a:p>
            <a:pPr algn="ctr">
              <a:lnSpc>
                <a:spcPts val="3150"/>
              </a:lnSpc>
            </a:pPr>
            <a:r>
              <a:rPr lang="zh-CN" sz="1580" dirty="0">
                <a:solidFill>
                  <a:srgbClr val="484848"/>
                </a:solidFill>
                <a:latin typeface="Zen Kaku Gothic New"/>
                <a:ea typeface="Zen Kaku Gothic New"/>
                <a:cs typeface="Zen Kaku Gothic New"/>
              </a:rPr>
              <a:t>本資料の著作権は株式会社ギブリーに帰属します。</a:t>
            </a:r>
          </a:p>
          <a:p>
            <a:pPr algn="ctr">
              <a:lnSpc>
                <a:spcPts val="3150"/>
              </a:lnSpc>
            </a:pPr>
            <a:r>
              <a:rPr lang="zh-CN" sz="1580" dirty="0">
                <a:solidFill>
                  <a:srgbClr val="484848"/>
                </a:solidFill>
                <a:latin typeface="Zen Kaku Gothic New"/>
                <a:ea typeface="Zen Kaku Gothic New"/>
                <a:cs typeface="Zen Kaku Gothic New"/>
              </a:rPr>
              <a:t>受講者ご本人が学習に使う範囲を超えて、複製や再配布、</a:t>
            </a:r>
          </a:p>
          <a:p>
            <a:pPr algn="ctr">
              <a:lnSpc>
                <a:spcPts val="3150"/>
              </a:lnSpc>
            </a:pPr>
            <a:r>
              <a:rPr lang="zh-CN" sz="1580" dirty="0">
                <a:solidFill>
                  <a:srgbClr val="484848"/>
                </a:solidFill>
                <a:latin typeface="Zen Kaku Gothic New"/>
                <a:ea typeface="Zen Kaku Gothic New"/>
                <a:cs typeface="Zen Kaku Gothic New"/>
              </a:rPr>
              <a:t>社内外への二次転載を行うことはご遠慮ください。</a:t>
            </a:r>
          </a:p>
          <a:p>
            <a:pPr algn="ctr">
              <a:lnSpc>
                <a:spcPts val="3150"/>
              </a:lnSpc>
            </a:pPr>
            <a:r>
              <a:rPr lang="zh-CN" sz="1580" dirty="0">
                <a:solidFill>
                  <a:srgbClr val="484848"/>
                </a:solidFill>
                <a:latin typeface="Zen Kaku Gothic New"/>
                <a:ea typeface="Zen Kaku Gothic New"/>
                <a:cs typeface="Zen Kaku Gothic New"/>
              </a:rPr>
              <a:t>社内での共有や引用をご希望の場合は、講師までご相談ください。</a:t>
            </a:r>
          </a:p>
          <a:p>
            <a:pPr algn="ctr">
              <a:lnSpc>
                <a:spcPts val="3150"/>
              </a:lnSpc>
            </a:pPr>
            <a:r>
              <a:rPr lang="zh-CN" sz="1580" dirty="0">
                <a:solidFill>
                  <a:srgbClr val="484848"/>
                </a:solidFill>
                <a:latin typeface="Zen Kaku Gothic New"/>
                <a:ea typeface="Zen Kaku Gothic New"/>
                <a:cs typeface="Zen Kaku Gothic New"/>
              </a:rPr>
              <a:t>本資料に含まれる図表やスクリーンショットも同じ扱いになります。</a:t>
            </a:r>
          </a:p>
        </p:txBody>
      </p:sp>
      <p:pic>
        <p:nvPicPr>
          <p:cNvPr id="8" name="Image 8"/>
          <p:cNvPicPr>
            <a:picLocks noChangeAspect="1"/>
          </p:cNvPicPr>
          <p:nvPr/>
        </p:nvPicPr>
        <p:blipFill>
          <a:blip r:embed="rId2"/>
          <a:stretch>
            <a:fillRect/>
          </a:stretch>
        </p:blipFill>
        <p:spPr>
          <a:xfrm>
            <a:off x="232094" y="6496050"/>
            <a:ext cx="793112" cy="205740"/>
          </a:xfrm>
          <a:prstGeom prst="rect">
            <a:avLst/>
          </a:prstGeom>
        </p:spPr>
      </p:pic>
      <p:sp>
        <p:nvSpPr>
          <p:cNvPr id="9" name="TextBox 9"/>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10" name="TextBox 10"/>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11" name="TextBox 11"/>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a:t>
            </a:r>
          </a:p>
        </p:txBody>
      </p:sp>
    </p:spTree>
  </p:cSld>
  <p:clrMapOvr>
    <a:masterClrMapping/>
  </p:clrMapOvr>
  <p:transition xmlns:p14="http://schemas.microsoft.com/office/powerpoint/2010/main" p14:dur="4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13108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抜けやすい5観点と実在の入力</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09224"/>
            <a:ext cx="755503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仕様の期待と実装の実際が</a:t>
            </a:r>
            <a:r>
              <a:rPr lang="zh-CN" sz="2480" b="1" dirty="0">
                <a:solidFill>
                  <a:srgbClr val="2E9AA4"/>
                </a:solidFill>
                <a:latin typeface="Zen Kaku Gothic New"/>
                <a:ea typeface="Zen Kaku Gothic New"/>
                <a:cs typeface="Zen Kaku Gothic New"/>
              </a:rPr>
              <a:t>ずれる5箇所</a:t>
            </a:r>
          </a:p>
        </p:txBody>
      </p:sp>
      <p:sp>
        <p:nvSpPr>
          <p:cNvPr id="7" name="Rectangle 7"/>
          <p:cNvSpPr/>
          <p:nvPr/>
        </p:nvSpPr>
        <p:spPr>
          <a:xfrm>
            <a:off x="609600" y="2019300"/>
            <a:ext cx="10972800" cy="419100"/>
          </a:xfrm>
          <a:prstGeom prst="rect">
            <a:avLst/>
          </a:prstGeom>
          <a:solidFill>
            <a:srgbClr val="0B2E33"/>
          </a:solidFill>
          <a:ln>
            <a:noFill/>
          </a:ln>
        </p:spPr>
      </p:sp>
      <p:sp>
        <p:nvSpPr>
          <p:cNvPr id="8" name="TextBox 8"/>
          <p:cNvSpPr txBox="1"/>
          <p:nvPr/>
        </p:nvSpPr>
        <p:spPr>
          <a:xfrm>
            <a:off x="792861" y="213217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観点</a:t>
            </a:r>
          </a:p>
        </p:txBody>
      </p:sp>
      <p:sp>
        <p:nvSpPr>
          <p:cNvPr id="9" name="TextBox 9"/>
          <p:cNvSpPr txBox="1"/>
          <p:nvPr/>
        </p:nvSpPr>
        <p:spPr>
          <a:xfrm>
            <a:off x="2507361" y="2132171"/>
            <a:ext cx="1990725"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この題材での入力</a:t>
            </a:r>
          </a:p>
        </p:txBody>
      </p:sp>
      <p:sp>
        <p:nvSpPr>
          <p:cNvPr id="10" name="TextBox 10"/>
          <p:cNvSpPr txBox="1"/>
          <p:nvPr/>
        </p:nvSpPr>
        <p:spPr>
          <a:xfrm>
            <a:off x="5841111" y="2132171"/>
            <a:ext cx="3262934"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 xml:space="preserve">仕様の期待 </a:t>
            </a:r>
            <a:r>
              <a:rPr lang="en-US" sz="1420" b="1" dirty="0">
                <a:solidFill>
                  <a:srgbClr val="A3DDE3"/>
                </a:solidFill>
                <a:latin typeface="Zen Kaku Gothic New"/>
                <a:ea typeface="Zen Kaku Gothic New"/>
                <a:cs typeface="Zen Kaku Gothic New"/>
              </a:rPr>
              <a:t>→</a:t>
            </a:r>
            <a:r>
              <a:rPr lang="zh-CN" sz="1420" b="1" dirty="0">
                <a:solidFill>
                  <a:srgbClr val="FFFFFF"/>
                </a:solidFill>
                <a:latin typeface="Zen Kaku Gothic New"/>
                <a:ea typeface="Zen Kaku Gothic New"/>
                <a:cs typeface="Zen Kaku Gothic New"/>
              </a:rPr>
              <a:t xml:space="preserve"> 配布実装の実際</a:t>
            </a:r>
          </a:p>
        </p:txBody>
      </p:sp>
      <p:sp>
        <p:nvSpPr>
          <p:cNvPr id="11" name="Rectangle 11"/>
          <p:cNvSpPr/>
          <p:nvPr/>
        </p:nvSpPr>
        <p:spPr>
          <a:xfrm>
            <a:off x="609600" y="2438400"/>
            <a:ext cx="10972800" cy="800100"/>
          </a:xfrm>
          <a:prstGeom prst="rect">
            <a:avLst/>
          </a:prstGeom>
          <a:solidFill>
            <a:srgbClr val="FFFFFF"/>
          </a:solidFill>
          <a:ln>
            <a:noFill/>
          </a:ln>
        </p:spPr>
      </p:sp>
      <p:sp>
        <p:nvSpPr>
          <p:cNvPr id="12" name="TextBox 12"/>
          <p:cNvSpPr txBox="1"/>
          <p:nvPr/>
        </p:nvSpPr>
        <p:spPr>
          <a:xfrm>
            <a:off x="792861" y="2760821"/>
            <a:ext cx="434430"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null</a:t>
            </a:r>
          </a:p>
        </p:txBody>
      </p:sp>
      <p:sp>
        <p:nvSpPr>
          <p:cNvPr id="13" name="TextBox 13"/>
          <p:cNvSpPr txBox="1"/>
          <p:nvPr/>
        </p:nvSpPr>
        <p:spPr>
          <a:xfrm>
            <a:off x="2507361" y="2608421"/>
            <a:ext cx="2767108" cy="564452"/>
          </a:xfrm>
          <a:prstGeom prst="rect">
            <a:avLst/>
          </a:prstGeom>
          <a:noFill/>
          <a:ln>
            <a:noFill/>
          </a:ln>
        </p:spPr>
        <p:txBody>
          <a:bodyPr wrap="square" lIns="0" tIns="0" rIns="0" bIns="0" anchor="t" anchorCtr="0"/>
          <a:lstStyle/>
          <a:p>
            <a:pPr algn="l">
              <a:lnSpc>
                <a:spcPts val="2250"/>
              </a:lnSpc>
            </a:pPr>
            <a:r>
              <a:rPr lang="en-US" sz="1420" dirty="0">
                <a:solidFill>
                  <a:srgbClr val="484848"/>
                </a:solidFill>
                <a:latin typeface="Zen Kaku Gothic New"/>
                <a:ea typeface="Zen Kaku Gothic New"/>
                <a:cs typeface="Zen Kaku Gothic New"/>
              </a:rPr>
              <a:t>getCustomerOrderTotal</a:t>
            </a:r>
          </a:p>
          <a:p>
            <a:pPr algn="l">
              <a:lnSpc>
                <a:spcPts val="2250"/>
              </a:lnSpc>
            </a:pPr>
            <a:r>
              <a:rPr lang="en-US" sz="1420" dirty="0">
                <a:solidFill>
                  <a:srgbClr val="484848"/>
                </a:solidFill>
                <a:latin typeface="Zen Kaku Gothic New"/>
                <a:ea typeface="Zen Kaku Gothic New"/>
                <a:cs typeface="Zen Kaku Gothic New"/>
              </a:rPr>
              <a:t>(null)</a:t>
            </a:r>
          </a:p>
        </p:txBody>
      </p:sp>
      <p:sp>
        <p:nvSpPr>
          <p:cNvPr id="14" name="TextBox 14"/>
          <p:cNvSpPr txBox="1"/>
          <p:nvPr/>
        </p:nvSpPr>
        <p:spPr>
          <a:xfrm>
            <a:off x="5841111" y="2760821"/>
            <a:ext cx="58020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仕様に定めなし → equals が false を返して素通りする</a:t>
            </a:r>
          </a:p>
        </p:txBody>
      </p:sp>
      <p:sp>
        <p:nvSpPr>
          <p:cNvPr id="15" name="Rectangle 15"/>
          <p:cNvSpPr/>
          <p:nvPr/>
        </p:nvSpPr>
        <p:spPr>
          <a:xfrm>
            <a:off x="609600" y="3238500"/>
            <a:ext cx="10972800" cy="800100"/>
          </a:xfrm>
          <a:prstGeom prst="rect">
            <a:avLst/>
          </a:prstGeom>
          <a:solidFill>
            <a:srgbClr val="F7F9FA"/>
          </a:solidFill>
          <a:ln>
            <a:noFill/>
          </a:ln>
        </p:spPr>
      </p:sp>
      <p:sp>
        <p:nvSpPr>
          <p:cNvPr id="16" name="TextBox 16"/>
          <p:cNvSpPr txBox="1"/>
          <p:nvPr/>
        </p:nvSpPr>
        <p:spPr>
          <a:xfrm>
            <a:off x="792861" y="3560921"/>
            <a:ext cx="26150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空</a:t>
            </a:r>
          </a:p>
        </p:txBody>
      </p:sp>
      <p:sp>
        <p:nvSpPr>
          <p:cNvPr id="17" name="TextBox 17"/>
          <p:cNvSpPr txBox="1"/>
          <p:nvPr/>
        </p:nvSpPr>
        <p:spPr>
          <a:xfrm>
            <a:off x="2507361" y="3560921"/>
            <a:ext cx="30841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findByDateRange で該当0件</a:t>
            </a:r>
          </a:p>
        </p:txBody>
      </p:sp>
      <p:sp>
        <p:nvSpPr>
          <p:cNvPr id="18" name="TextBox 18"/>
          <p:cNvSpPr txBox="1"/>
          <p:nvPr/>
        </p:nvSpPr>
        <p:spPr>
          <a:xfrm>
            <a:off x="5841111" y="3560921"/>
            <a:ext cx="42845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空のリスト → null も例外も返さないこと</a:t>
            </a:r>
          </a:p>
        </p:txBody>
      </p:sp>
      <p:sp>
        <p:nvSpPr>
          <p:cNvPr id="19" name="Rectangle 19"/>
          <p:cNvSpPr/>
          <p:nvPr/>
        </p:nvSpPr>
        <p:spPr>
          <a:xfrm>
            <a:off x="609600" y="4038600"/>
            <a:ext cx="10972800" cy="800100"/>
          </a:xfrm>
          <a:prstGeom prst="rect">
            <a:avLst/>
          </a:prstGeom>
          <a:solidFill>
            <a:srgbClr val="FFFFFF"/>
          </a:solidFill>
          <a:ln>
            <a:noFill/>
          </a:ln>
        </p:spPr>
      </p:sp>
      <p:sp>
        <p:nvSpPr>
          <p:cNvPr id="20" name="TextBox 20"/>
          <p:cNvSpPr txBox="1"/>
          <p:nvPr/>
        </p:nvSpPr>
        <p:spPr>
          <a:xfrm>
            <a:off x="792861" y="4361021"/>
            <a:ext cx="75557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境界値</a:t>
            </a:r>
          </a:p>
        </p:txBody>
      </p:sp>
      <p:sp>
        <p:nvSpPr>
          <p:cNvPr id="21" name="TextBox 21"/>
          <p:cNvSpPr txBox="1"/>
          <p:nvPr/>
        </p:nvSpPr>
        <p:spPr>
          <a:xfrm>
            <a:off x="2507361" y="4208621"/>
            <a:ext cx="2037778" cy="564452"/>
          </a:xfrm>
          <a:prstGeom prst="rect">
            <a:avLst/>
          </a:prstGeom>
          <a:noFill/>
          <a:ln>
            <a:noFill/>
          </a:ln>
        </p:spPr>
        <p:txBody>
          <a:bodyPr wrap="square" lIns="0" tIns="0" rIns="0" bIns="0" anchor="t" anchorCtr="0"/>
          <a:lstStyle/>
          <a:p>
            <a:pPr algn="l">
              <a:lnSpc>
                <a:spcPts val="2250"/>
              </a:lnSpc>
            </a:pPr>
            <a:r>
              <a:rPr lang="en-US" sz="1420" dirty="0">
                <a:solidFill>
                  <a:srgbClr val="484848"/>
                </a:solidFill>
                <a:latin typeface="Zen Kaku Gothic New"/>
                <a:ea typeface="Zen Kaku Gothic New"/>
                <a:cs typeface="Zen Kaku Gothic New"/>
              </a:rPr>
              <a:t>calculateDiscount</a:t>
            </a:r>
          </a:p>
          <a:p>
            <a:pPr algn="l">
              <a:lnSpc>
                <a:spcPts val="2250"/>
              </a:lnSpc>
            </a:pPr>
            <a:r>
              <a:rPr lang="en-US" sz="1420" dirty="0">
                <a:solidFill>
                  <a:srgbClr val="484848"/>
                </a:solidFill>
                <a:latin typeface="Zen Kaku Gothic New"/>
                <a:ea typeface="Zen Kaku Gothic New"/>
                <a:cs typeface="Zen Kaku Gothic New"/>
              </a:rPr>
              <a:t>(10, 50000)</a:t>
            </a:r>
          </a:p>
        </p:txBody>
      </p:sp>
      <p:sp>
        <p:nvSpPr>
          <p:cNvPr id="22" name="TextBox 22"/>
          <p:cNvSpPr txBox="1"/>
          <p:nvPr/>
        </p:nvSpPr>
        <p:spPr>
          <a:xfrm>
            <a:off x="5841111" y="4361021"/>
            <a:ext cx="51550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475,000円（5%割引）→ 500,000円（割引なし）</a:t>
            </a:r>
          </a:p>
        </p:txBody>
      </p:sp>
      <p:sp>
        <p:nvSpPr>
          <p:cNvPr id="23" name="Rectangle 23"/>
          <p:cNvSpPr/>
          <p:nvPr/>
        </p:nvSpPr>
        <p:spPr>
          <a:xfrm>
            <a:off x="609600" y="4838700"/>
            <a:ext cx="10972800" cy="800100"/>
          </a:xfrm>
          <a:prstGeom prst="rect">
            <a:avLst/>
          </a:prstGeom>
          <a:solidFill>
            <a:srgbClr val="F7F9FA"/>
          </a:solidFill>
          <a:ln>
            <a:noFill/>
          </a:ln>
        </p:spPr>
      </p:sp>
      <p:sp>
        <p:nvSpPr>
          <p:cNvPr id="24" name="TextBox 24"/>
          <p:cNvSpPr txBox="1"/>
          <p:nvPr/>
        </p:nvSpPr>
        <p:spPr>
          <a:xfrm>
            <a:off x="792861" y="5161121"/>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不正ステータス</a:t>
            </a:r>
          </a:p>
        </p:txBody>
      </p:sp>
      <p:sp>
        <p:nvSpPr>
          <p:cNvPr id="25" name="TextBox 25"/>
          <p:cNvSpPr txBox="1"/>
          <p:nvPr/>
        </p:nvSpPr>
        <p:spPr>
          <a:xfrm>
            <a:off x="2507361" y="5161121"/>
            <a:ext cx="2472118"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SHIPPED → CANCELLED</a:t>
            </a:r>
          </a:p>
        </p:txBody>
      </p:sp>
      <p:sp>
        <p:nvSpPr>
          <p:cNvPr id="26" name="TextBox 26"/>
          <p:cNvSpPr txBox="1"/>
          <p:nvPr/>
        </p:nvSpPr>
        <p:spPr>
          <a:xfrm>
            <a:off x="5841111" y="5008721"/>
            <a:ext cx="4437507" cy="564452"/>
          </a:xfrm>
          <a:prstGeom prst="rect">
            <a:avLst/>
          </a:prstGeom>
          <a:noFill/>
          <a:ln>
            <a:noFill/>
          </a:ln>
        </p:spPr>
        <p:txBody>
          <a:bodyPr wrap="square" lIns="0" tIns="0" rIns="0" bIns="0" anchor="t" anchorCtr="0"/>
          <a:lstStyle/>
          <a:p>
            <a:pPr algn="l">
              <a:lnSpc>
                <a:spcPts val="2250"/>
              </a:lnSpc>
            </a:pPr>
            <a:r>
              <a:rPr lang="en-US" sz="1420" dirty="0">
                <a:solidFill>
                  <a:srgbClr val="484848"/>
                </a:solidFill>
                <a:latin typeface="Zen Kaku Gothic New"/>
                <a:ea typeface="Zen Kaku Gothic New"/>
                <a:cs typeface="Zen Kaku Gothic New"/>
              </a:rPr>
              <a:t>InvalidOrderStateException → HTTP 500</a:t>
            </a:r>
          </a:p>
          <a:p>
            <a:pPr algn="l">
              <a:lnSpc>
                <a:spcPts val="2250"/>
              </a:lnSpc>
            </a:pPr>
            <a:r>
              <a:rPr lang="zh-CN" sz="1420" dirty="0">
                <a:solidFill>
                  <a:srgbClr val="484848"/>
                </a:solidFill>
                <a:latin typeface="Zen Kaku Gothic New"/>
                <a:ea typeface="Zen Kaku Gothic New"/>
                <a:cs typeface="Zen Kaku Gothic New"/>
              </a:rPr>
              <a:t>@RestControllerAdvice が未実装のため</a:t>
            </a:r>
          </a:p>
        </p:txBody>
      </p:sp>
      <p:sp>
        <p:nvSpPr>
          <p:cNvPr id="27" name="Rectangle 27"/>
          <p:cNvSpPr/>
          <p:nvPr/>
        </p:nvSpPr>
        <p:spPr>
          <a:xfrm>
            <a:off x="609600" y="5638800"/>
            <a:ext cx="10972800" cy="800100"/>
          </a:xfrm>
          <a:prstGeom prst="rect">
            <a:avLst/>
          </a:prstGeom>
          <a:solidFill>
            <a:srgbClr val="FFFFFF"/>
          </a:solidFill>
          <a:ln>
            <a:noFill/>
          </a:ln>
        </p:spPr>
      </p:sp>
      <p:sp>
        <p:nvSpPr>
          <p:cNvPr id="28" name="TextBox 28"/>
          <p:cNvSpPr txBox="1"/>
          <p:nvPr/>
        </p:nvSpPr>
        <p:spPr>
          <a:xfrm>
            <a:off x="792861" y="5961221"/>
            <a:ext cx="157077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存在しないID</a:t>
            </a:r>
          </a:p>
        </p:txBody>
      </p:sp>
      <p:sp>
        <p:nvSpPr>
          <p:cNvPr id="29" name="TextBox 29"/>
          <p:cNvSpPr txBox="1"/>
          <p:nvPr/>
        </p:nvSpPr>
        <p:spPr>
          <a:xfrm>
            <a:off x="2507361" y="5961221"/>
            <a:ext cx="160909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findById(999)</a:t>
            </a:r>
          </a:p>
        </p:txBody>
      </p:sp>
      <p:sp>
        <p:nvSpPr>
          <p:cNvPr id="30" name="TextBox 30"/>
          <p:cNvSpPr txBox="1"/>
          <p:nvPr/>
        </p:nvSpPr>
        <p:spPr>
          <a:xfrm>
            <a:off x="5841111" y="5961221"/>
            <a:ext cx="483334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OrderNotFoundException → 既存テストあり</a:t>
            </a:r>
          </a:p>
        </p:txBody>
      </p:sp>
      <p:sp>
        <p:nvSpPr>
          <p:cNvPr id="31" name="Line 31"/>
          <p:cNvSpPr/>
          <p:nvPr/>
        </p:nvSpPr>
        <p:spPr>
          <a:xfrm>
            <a:off x="2305050" y="2438400"/>
            <a:ext cx="9525" cy="4000500"/>
          </a:xfrm>
          <a:custGeom>
            <a:avLst/>
            <a:gdLst/>
            <a:ahLst/>
            <a:cxnLst/>
            <a:rect l="l" t="t" r="r" b="b"/>
            <a:pathLst>
              <a:path w="9525" h="4000500">
                <a:moveTo>
                  <a:pt x="0" y="0"/>
                </a:moveTo>
                <a:lnTo>
                  <a:pt x="0" y="4000500"/>
                </a:lnTo>
              </a:path>
            </a:pathLst>
          </a:custGeom>
          <a:noFill/>
          <a:ln w="9525">
            <a:solidFill>
              <a:srgbClr val="E3E7EA"/>
            </a:solidFill>
          </a:ln>
        </p:spPr>
      </p:sp>
      <p:sp>
        <p:nvSpPr>
          <p:cNvPr id="32" name="Line 32"/>
          <p:cNvSpPr/>
          <p:nvPr/>
        </p:nvSpPr>
        <p:spPr>
          <a:xfrm>
            <a:off x="5638800" y="2438400"/>
            <a:ext cx="9525" cy="4000500"/>
          </a:xfrm>
          <a:custGeom>
            <a:avLst/>
            <a:gdLst/>
            <a:ahLst/>
            <a:cxnLst/>
            <a:rect l="l" t="t" r="r" b="b"/>
            <a:pathLst>
              <a:path w="9525" h="4000500">
                <a:moveTo>
                  <a:pt x="0" y="0"/>
                </a:moveTo>
                <a:lnTo>
                  <a:pt x="0" y="4000500"/>
                </a:lnTo>
              </a:path>
            </a:pathLst>
          </a:custGeom>
          <a:noFill/>
          <a:ln w="9525">
            <a:solidFill>
              <a:srgbClr val="E3E7EA"/>
            </a:solidFill>
          </a:ln>
        </p:spPr>
      </p:sp>
      <p:pic>
        <p:nvPicPr>
          <p:cNvPr id="33" name="Image 33"/>
          <p:cNvPicPr>
            <a:picLocks noChangeAspect="1"/>
          </p:cNvPicPr>
          <p:nvPr/>
        </p:nvPicPr>
        <p:blipFill>
          <a:blip r:embed="rId2"/>
          <a:stretch>
            <a:fillRect/>
          </a:stretch>
        </p:blipFill>
        <p:spPr>
          <a:xfrm>
            <a:off x="232094" y="6496050"/>
            <a:ext cx="793112" cy="205740"/>
          </a:xfrm>
          <a:prstGeom prst="rect">
            <a:avLst/>
          </a:prstGeom>
        </p:spPr>
      </p:pic>
      <p:sp>
        <p:nvSpPr>
          <p:cNvPr id="34" name="TextBox 34"/>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5" name="TextBox 35"/>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a:t>
            </a:r>
          </a:p>
        </p:txBody>
      </p:sp>
    </p:spTree>
  </p:cSld>
  <p:clrMapOvr>
    <a:masterClrMapping/>
  </p:clrMapOvr>
  <p:transition xmlns:p14="http://schemas.microsoft.com/office/powerpoint/2010/main" p14:dur="40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47BCC6"/>
          </a:solidFill>
          <a:ln>
            <a:noFill/>
          </a:ln>
        </p:spPr>
      </p:sp>
      <p:sp>
        <p:nvSpPr>
          <p:cNvPr id="4" name="Rectangle 4"/>
          <p:cNvSpPr/>
          <p:nvPr/>
        </p:nvSpPr>
        <p:spPr>
          <a:xfrm>
            <a:off x="457200" y="495300"/>
            <a:ext cx="1143000" cy="457200"/>
          </a:xfrm>
          <a:prstGeom prst="roundRect">
            <a:avLst>
              <a:gd name="adj" fmla="val 16667"/>
            </a:avLst>
          </a:prstGeom>
          <a:solidFill>
            <a:srgbClr val="47BCC6"/>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実演</a:t>
            </a:r>
          </a:p>
        </p:txBody>
      </p:sp>
      <p:sp>
        <p:nvSpPr>
          <p:cNvPr id="6" name="TextBox 6"/>
          <p:cNvSpPr txBox="1"/>
          <p:nvPr/>
        </p:nvSpPr>
        <p:spPr>
          <a:xfrm>
            <a:off x="198920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テスト生成の実演</a:t>
            </a:r>
          </a:p>
        </p:txBody>
      </p:sp>
      <p:sp>
        <p:nvSpPr>
          <p:cNvPr id="7" name="Rectangle 7"/>
          <p:cNvSpPr/>
          <p:nvPr/>
        </p:nvSpPr>
        <p:spPr>
          <a:xfrm>
            <a:off x="2000250" y="1028700"/>
            <a:ext cx="9582150" cy="19050"/>
          </a:xfrm>
          <a:prstGeom prst="rect">
            <a:avLst/>
          </a:prstGeom>
          <a:solidFill>
            <a:srgbClr val="47BCC6"/>
          </a:solidFill>
          <a:ln>
            <a:noFill/>
          </a:ln>
        </p:spPr>
      </p:sp>
      <p:sp>
        <p:nvSpPr>
          <p:cNvPr id="8" name="TextBox 8"/>
          <p:cNvSpPr txBox="1"/>
          <p:nvPr/>
        </p:nvSpPr>
        <p:spPr>
          <a:xfrm>
            <a:off x="597027" y="1409224"/>
            <a:ext cx="641804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見るのは </a:t>
            </a:r>
            <a:r>
              <a:rPr lang="zh-CN" sz="2480" b="1" dirty="0">
                <a:solidFill>
                  <a:srgbClr val="2E9AA4"/>
                </a:solidFill>
                <a:latin typeface="Zen Kaku Gothic New"/>
                <a:ea typeface="Zen Kaku Gothic New"/>
                <a:cs typeface="Zen Kaku Gothic New"/>
              </a:rPr>
              <a:t>assert の中身</a:t>
            </a:r>
            <a:r>
              <a:rPr lang="zh-CN" sz="2480" b="1" dirty="0">
                <a:solidFill>
                  <a:srgbClr val="000000"/>
                </a:solidFill>
                <a:latin typeface="Zen Kaku Gothic New"/>
                <a:ea typeface="Zen Kaku Gothic New"/>
                <a:cs typeface="Zen Kaku Gothic New"/>
              </a:rPr>
              <a:t>と例外型</a:t>
            </a:r>
          </a:p>
        </p:txBody>
      </p:sp>
      <p:sp>
        <p:nvSpPr>
          <p:cNvPr id="9" name="Rectangle 9"/>
          <p:cNvSpPr/>
          <p:nvPr/>
        </p:nvSpPr>
        <p:spPr>
          <a:xfrm>
            <a:off x="609600" y="1962150"/>
            <a:ext cx="7048500" cy="1905000"/>
          </a:xfrm>
          <a:prstGeom prst="roundRect">
            <a:avLst>
              <a:gd name="adj" fmla="val 4000"/>
            </a:avLst>
          </a:prstGeom>
          <a:solidFill>
            <a:srgbClr val="F2F4F8"/>
          </a:solidFill>
          <a:ln w="14288">
            <a:solidFill>
              <a:srgbClr val="9AA0B4"/>
            </a:solidFill>
            <a:custDash>
              <a:ds d="400000" sp="266666"/>
            </a:custDash>
          </a:ln>
        </p:spPr>
      </p:sp>
      <p:sp>
        <p:nvSpPr>
          <p:cNvPr id="10" name="TextBox 10"/>
          <p:cNvSpPr txBox="1"/>
          <p:nvPr/>
        </p:nvSpPr>
        <p:spPr>
          <a:xfrm>
            <a:off x="1332809" y="2665571"/>
            <a:ext cx="5602081" cy="56445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 VS Code の統合ターミナル</a:t>
            </a:r>
          </a:p>
          <a:p>
            <a:pPr algn="ctr">
              <a:lnSpc>
                <a:spcPts val="2250"/>
              </a:lnSpc>
            </a:pPr>
            <a:r>
              <a:rPr lang="zh-CN" sz="1420" dirty="0">
                <a:solidFill>
                  <a:srgbClr val="5B6472"/>
                </a:solidFill>
                <a:latin typeface="Zen Kaku Gothic New"/>
                <a:ea typeface="Zen Kaku Gothic New"/>
                <a:cs typeface="Zen Kaku Gothic New"/>
              </a:rPr>
              <a:t>claude 起動後に /gen-test を投げた直後の画面</a:t>
            </a:r>
          </a:p>
        </p:txBody>
      </p:sp>
      <p:sp>
        <p:nvSpPr>
          <p:cNvPr id="11" name="Rectangle 11"/>
          <p:cNvSpPr/>
          <p:nvPr/>
        </p:nvSpPr>
        <p:spPr>
          <a:xfrm>
            <a:off x="609600" y="4019550"/>
            <a:ext cx="7048500" cy="1905000"/>
          </a:xfrm>
          <a:prstGeom prst="roundRect">
            <a:avLst>
              <a:gd name="adj" fmla="val 4000"/>
            </a:avLst>
          </a:prstGeom>
          <a:solidFill>
            <a:srgbClr val="F2F4F8"/>
          </a:solidFill>
          <a:ln w="14288">
            <a:solidFill>
              <a:srgbClr val="9AA0B4"/>
            </a:solidFill>
            <a:custDash>
              <a:ds d="400000" sp="266666"/>
            </a:custDash>
          </a:ln>
        </p:spPr>
      </p:sp>
      <p:sp>
        <p:nvSpPr>
          <p:cNvPr id="12" name="TextBox 12"/>
          <p:cNvSpPr txBox="1"/>
          <p:nvPr/>
        </p:nvSpPr>
        <p:spPr>
          <a:xfrm>
            <a:off x="1015198" y="4722971"/>
            <a:ext cx="6237303" cy="56445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 提示された差分</a:t>
            </a:r>
          </a:p>
          <a:p>
            <a:pPr algn="ctr">
              <a:lnSpc>
                <a:spcPts val="2250"/>
              </a:lnSpc>
            </a:pPr>
            <a:r>
              <a:rPr lang="zh-CN" sz="1420" dirty="0">
                <a:solidFill>
                  <a:srgbClr val="5B6472"/>
                </a:solidFill>
                <a:latin typeface="Zen Kaku Gothic New"/>
                <a:ea typeface="Zen Kaku Gothic New"/>
                <a:cs typeface="Zen Kaku Gothic New"/>
              </a:rPr>
              <a:t>changeStatus の TODO ブロックに @Test が並んだところ</a:t>
            </a:r>
          </a:p>
        </p:txBody>
      </p:sp>
      <p:sp>
        <p:nvSpPr>
          <p:cNvPr id="13" name="Ellipse 13"/>
          <p:cNvSpPr/>
          <p:nvPr/>
        </p:nvSpPr>
        <p:spPr>
          <a:xfrm>
            <a:off x="7896225" y="2524125"/>
            <a:ext cx="323850" cy="323850"/>
          </a:xfrm>
          <a:prstGeom prst="ellipse">
            <a:avLst/>
          </a:prstGeom>
          <a:solidFill>
            <a:srgbClr val="47BCC6"/>
          </a:solidFill>
          <a:ln>
            <a:noFill/>
          </a:ln>
        </p:spPr>
      </p:sp>
      <p:sp>
        <p:nvSpPr>
          <p:cNvPr id="14" name="TextBox 14"/>
          <p:cNvSpPr txBox="1"/>
          <p:nvPr/>
        </p:nvSpPr>
        <p:spPr>
          <a:xfrm>
            <a:off x="7982978" y="2598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8336661" y="2598896"/>
            <a:ext cx="307295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モックの when は書けている</a:t>
            </a:r>
          </a:p>
        </p:txBody>
      </p:sp>
      <p:sp>
        <p:nvSpPr>
          <p:cNvPr id="16" name="Ellipse 16"/>
          <p:cNvSpPr/>
          <p:nvPr/>
        </p:nvSpPr>
        <p:spPr>
          <a:xfrm>
            <a:off x="7896225" y="4505325"/>
            <a:ext cx="323850" cy="323850"/>
          </a:xfrm>
          <a:prstGeom prst="ellipse">
            <a:avLst/>
          </a:prstGeom>
          <a:solidFill>
            <a:srgbClr val="47BCC6"/>
          </a:solidFill>
          <a:ln>
            <a:noFill/>
          </a:ln>
        </p:spPr>
      </p:sp>
      <p:sp>
        <p:nvSpPr>
          <p:cNvPr id="17" name="TextBox 17"/>
          <p:cNvSpPr txBox="1"/>
          <p:nvPr/>
        </p:nvSpPr>
        <p:spPr>
          <a:xfrm>
            <a:off x="7982978" y="45800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8336661" y="4580096"/>
            <a:ext cx="3131772" cy="554926"/>
          </a:xfrm>
          <a:prstGeom prst="rect">
            <a:avLst/>
          </a:prstGeom>
          <a:noFill/>
          <a:ln>
            <a:noFill/>
          </a:ln>
        </p:spPr>
        <p:txBody>
          <a:bodyPr wrap="square" lIns="0" tIns="0" rIns="0" bIns="0" anchor="t" anchorCtr="0"/>
          <a:lstStyle/>
          <a:p>
            <a:pPr algn="l">
              <a:lnSpc>
                <a:spcPts val="2175"/>
              </a:lnSpc>
            </a:pPr>
            <a:r>
              <a:rPr lang="zh-CN" sz="1420" dirty="0">
                <a:solidFill>
                  <a:srgbClr val="000000"/>
                </a:solidFill>
                <a:latin typeface="Zen Kaku Gothic New"/>
                <a:ea typeface="Zen Kaku Gothic New"/>
                <a:cs typeface="Zen Kaku Gothic New"/>
              </a:rPr>
              <a:t>assert が assertThat 1行で</a:t>
            </a:r>
          </a:p>
          <a:p>
            <a:pPr algn="l">
              <a:lnSpc>
                <a:spcPts val="2175"/>
              </a:lnSpc>
            </a:pPr>
            <a:r>
              <a:rPr lang="zh-CN" sz="1420" dirty="0">
                <a:solidFill>
                  <a:srgbClr val="000000"/>
                </a:solidFill>
                <a:latin typeface="Zen Kaku Gothic New"/>
                <a:ea typeface="Zen Kaku Gothic New"/>
                <a:cs typeface="Zen Kaku Gothic New"/>
              </a:rPr>
              <a:t>止まっている</a:t>
            </a:r>
          </a:p>
        </p:txBody>
      </p:sp>
      <p:sp>
        <p:nvSpPr>
          <p:cNvPr id="19" name="TextBox 19"/>
          <p:cNvSpPr txBox="1"/>
          <p:nvPr/>
        </p:nvSpPr>
        <p:spPr>
          <a:xfrm>
            <a:off x="602361" y="6094571"/>
            <a:ext cx="650786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差分をそのまま採る前に、assert の中身と例外型を見ます。</a:t>
            </a:r>
          </a:p>
        </p:txBody>
      </p:sp>
      <p:pic>
        <p:nvPicPr>
          <p:cNvPr id="20" name="Image 20"/>
          <p:cNvPicPr>
            <a:picLocks noChangeAspect="1"/>
          </p:cNvPicPr>
          <p:nvPr/>
        </p:nvPicPr>
        <p:blipFill>
          <a:blip r:embed="rId2"/>
          <a:stretch>
            <a:fillRect/>
          </a:stretch>
        </p:blipFill>
        <p:spPr>
          <a:xfrm>
            <a:off x="232094" y="6496050"/>
            <a:ext cx="793112" cy="205740"/>
          </a:xfrm>
          <a:prstGeom prst="rect">
            <a:avLst/>
          </a:prstGeom>
        </p:spPr>
      </p:pic>
      <p:sp>
        <p:nvSpPr>
          <p:cNvPr id="21" name="TextBox 2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2" name="TextBox 2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a:t>
            </a:r>
          </a:p>
        </p:txBody>
      </p:sp>
    </p:spTree>
  </p:cSld>
  <p:clrMapOvr>
    <a:masterClrMapping/>
  </p:clrMapOvr>
  <p:transition xmlns:p14="http://schemas.microsoft.com/office/powerpoint/2010/main" p14:dur="40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306747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D2-1 でやること</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409224"/>
            <a:ext cx="901216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TODO 4件の下書きに、</a:t>
            </a:r>
            <a:r>
              <a:rPr lang="zh-CN" sz="2480" b="1" dirty="0">
                <a:solidFill>
                  <a:srgbClr val="264DBF"/>
                </a:solidFill>
                <a:latin typeface="Zen Kaku Gothic New"/>
                <a:ea typeface="Zen Kaku Gothic New"/>
                <a:cs typeface="Zen Kaku Gothic New"/>
              </a:rPr>
              <a:t>足りない観点</a:t>
            </a:r>
            <a:r>
              <a:rPr lang="zh-CN" sz="2480" b="1" dirty="0">
                <a:solidFill>
                  <a:srgbClr val="000000"/>
                </a:solidFill>
                <a:latin typeface="Zen Kaku Gothic New"/>
                <a:ea typeface="Zen Kaku Gothic New"/>
                <a:cs typeface="Zen Kaku Gothic New"/>
              </a:rPr>
              <a:t>を追加</a:t>
            </a:r>
          </a:p>
        </p:txBody>
      </p:sp>
      <p:sp>
        <p:nvSpPr>
          <p:cNvPr id="9" name="Rectangle 9"/>
          <p:cNvSpPr/>
          <p:nvPr/>
        </p:nvSpPr>
        <p:spPr>
          <a:xfrm>
            <a:off x="10287000" y="1390650"/>
            <a:ext cx="1295400" cy="419100"/>
          </a:xfrm>
          <a:prstGeom prst="roundRect">
            <a:avLst>
              <a:gd name="adj" fmla="val 18182"/>
            </a:avLst>
          </a:prstGeom>
          <a:solidFill>
            <a:srgbClr val="EEF6F7"/>
          </a:solidFill>
          <a:ln>
            <a:noFill/>
          </a:ln>
        </p:spPr>
      </p:sp>
      <p:sp>
        <p:nvSpPr>
          <p:cNvPr id="10" name="TextBox 10"/>
          <p:cNvSpPr txBox="1"/>
          <p:nvPr/>
        </p:nvSpPr>
        <p:spPr>
          <a:xfrm>
            <a:off x="10382850" y="1498282"/>
            <a:ext cx="1103700" cy="322707"/>
          </a:xfrm>
          <a:prstGeom prst="rect">
            <a:avLst/>
          </a:prstGeom>
          <a:noFill/>
          <a:ln>
            <a:noFill/>
          </a:ln>
        </p:spPr>
        <p:txBody>
          <a:bodyPr wrap="none" lIns="0" tIns="0" rIns="0" bIns="0" anchor="t" anchorCtr="0">
            <a:spAutoFit/>
          </a:bodyPr>
          <a:lstStyle/>
          <a:p>
            <a:pPr algn="ctr"/>
            <a:r>
              <a:rPr lang="en-US" sz="1650" b="1" dirty="0">
                <a:solidFill>
                  <a:srgbClr val="264DBF"/>
                </a:solidFill>
                <a:latin typeface="Zen Kaku Gothic New"/>
                <a:ea typeface="Zen Kaku Gothic New"/>
                <a:cs typeface="Zen Kaku Gothic New"/>
              </a:rPr>
              <a:t>[35min]</a:t>
            </a:r>
          </a:p>
        </p:txBody>
      </p:sp>
      <p:sp>
        <p:nvSpPr>
          <p:cNvPr id="11" name="Rectangle 11"/>
          <p:cNvSpPr/>
          <p:nvPr/>
        </p:nvSpPr>
        <p:spPr>
          <a:xfrm>
            <a:off x="609600" y="2038350"/>
            <a:ext cx="10972800" cy="800100"/>
          </a:xfrm>
          <a:prstGeom prst="roundRect">
            <a:avLst>
              <a:gd name="adj" fmla="val 9524"/>
            </a:avLst>
          </a:prstGeom>
          <a:solidFill>
            <a:srgbClr val="F7F9FA"/>
          </a:solidFill>
          <a:ln>
            <a:noFill/>
          </a:ln>
        </p:spPr>
      </p:sp>
      <p:sp>
        <p:nvSpPr>
          <p:cNvPr id="12" name="Rectangle 12"/>
          <p:cNvSpPr/>
          <p:nvPr/>
        </p:nvSpPr>
        <p:spPr>
          <a:xfrm>
            <a:off x="609600" y="2038350"/>
            <a:ext cx="1619250" cy="800100"/>
          </a:xfrm>
          <a:prstGeom prst="roundRect">
            <a:avLst>
              <a:gd name="adj" fmla="val 9524"/>
            </a:avLst>
          </a:prstGeom>
          <a:solidFill>
            <a:srgbClr val="EEF6F7"/>
          </a:solidFill>
          <a:ln>
            <a:noFill/>
          </a:ln>
        </p:spPr>
      </p:sp>
      <p:sp>
        <p:nvSpPr>
          <p:cNvPr id="13" name="Rectangle 13"/>
          <p:cNvSpPr/>
          <p:nvPr/>
        </p:nvSpPr>
        <p:spPr>
          <a:xfrm>
            <a:off x="609600" y="2038350"/>
            <a:ext cx="57150" cy="800100"/>
          </a:xfrm>
          <a:prstGeom prst="rect">
            <a:avLst/>
          </a:prstGeom>
          <a:solidFill>
            <a:srgbClr val="47BCC6"/>
          </a:solidFill>
          <a:ln>
            <a:noFill/>
          </a:ln>
        </p:spPr>
      </p:sp>
      <p:sp>
        <p:nvSpPr>
          <p:cNvPr id="14" name="TextBox 14"/>
          <p:cNvSpPr txBox="1"/>
          <p:nvPr/>
        </p:nvSpPr>
        <p:spPr>
          <a:xfrm>
            <a:off x="1001673" y="2344579"/>
            <a:ext cx="835104"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さわる</a:t>
            </a:r>
          </a:p>
        </p:txBody>
      </p:sp>
      <p:sp>
        <p:nvSpPr>
          <p:cNvPr id="15" name="TextBox 15"/>
          <p:cNvSpPr txBox="1"/>
          <p:nvPr/>
        </p:nvSpPr>
        <p:spPr>
          <a:xfrm>
            <a:off x="2393061" y="2227421"/>
            <a:ext cx="8201787"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OrderServiceImplTest.java の changeStatus ブロック</a:t>
            </a:r>
          </a:p>
          <a:p>
            <a:pPr algn="l">
              <a:lnSpc>
                <a:spcPts val="2100"/>
              </a:lnSpc>
            </a:pPr>
            <a:r>
              <a:rPr lang="en-US" sz="1420" dirty="0">
                <a:solidFill>
                  <a:srgbClr val="999999"/>
                </a:solidFill>
                <a:latin typeface="Zen Kaku Gothic New"/>
                <a:ea typeface="Zen Kaku Gothic New"/>
                <a:cs typeface="Zen Kaku Gothic New"/>
              </a:rPr>
              <a:t>src/test/java/com/example/order/service/OrderServiceImplTest.java</a:t>
            </a:r>
          </a:p>
        </p:txBody>
      </p:sp>
      <p:sp>
        <p:nvSpPr>
          <p:cNvPr id="16" name="Rectangle 16"/>
          <p:cNvSpPr/>
          <p:nvPr/>
        </p:nvSpPr>
        <p:spPr>
          <a:xfrm>
            <a:off x="609600" y="2914650"/>
            <a:ext cx="10972800" cy="800100"/>
          </a:xfrm>
          <a:prstGeom prst="roundRect">
            <a:avLst>
              <a:gd name="adj" fmla="val 9524"/>
            </a:avLst>
          </a:prstGeom>
          <a:solidFill>
            <a:srgbClr val="F7F9FA"/>
          </a:solidFill>
          <a:ln>
            <a:noFill/>
          </a:ln>
        </p:spPr>
      </p:sp>
      <p:sp>
        <p:nvSpPr>
          <p:cNvPr id="17" name="Rectangle 17"/>
          <p:cNvSpPr/>
          <p:nvPr/>
        </p:nvSpPr>
        <p:spPr>
          <a:xfrm>
            <a:off x="609600" y="2914650"/>
            <a:ext cx="1619250" cy="800100"/>
          </a:xfrm>
          <a:prstGeom prst="roundRect">
            <a:avLst>
              <a:gd name="adj" fmla="val 9524"/>
            </a:avLst>
          </a:prstGeom>
          <a:solidFill>
            <a:srgbClr val="EEF6F7"/>
          </a:solidFill>
          <a:ln>
            <a:noFill/>
          </a:ln>
        </p:spPr>
      </p:sp>
      <p:sp>
        <p:nvSpPr>
          <p:cNvPr id="18" name="Rectangle 18"/>
          <p:cNvSpPr/>
          <p:nvPr/>
        </p:nvSpPr>
        <p:spPr>
          <a:xfrm>
            <a:off x="609600" y="2914650"/>
            <a:ext cx="57150" cy="800100"/>
          </a:xfrm>
          <a:prstGeom prst="rect">
            <a:avLst/>
          </a:prstGeom>
          <a:solidFill>
            <a:srgbClr val="47BCC6"/>
          </a:solidFill>
          <a:ln>
            <a:noFill/>
          </a:ln>
        </p:spPr>
      </p:sp>
      <p:sp>
        <p:nvSpPr>
          <p:cNvPr id="19" name="TextBox 19"/>
          <p:cNvSpPr txBox="1"/>
          <p:nvPr/>
        </p:nvSpPr>
        <p:spPr>
          <a:xfrm>
            <a:off x="1138190" y="3220879"/>
            <a:ext cx="562070"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やる</a:t>
            </a:r>
          </a:p>
        </p:txBody>
      </p:sp>
      <p:sp>
        <p:nvSpPr>
          <p:cNvPr id="20" name="TextBox 20"/>
          <p:cNvSpPr txBox="1"/>
          <p:nvPr/>
        </p:nvSpPr>
        <p:spPr>
          <a:xfrm>
            <a:off x="2393061" y="3237071"/>
            <a:ext cx="890914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TODO 4件を Claude Code に下書きさせ、足りない観点を自分で指定して足します</a:t>
            </a:r>
          </a:p>
        </p:txBody>
      </p:sp>
      <p:sp>
        <p:nvSpPr>
          <p:cNvPr id="21" name="Rectangle 21"/>
          <p:cNvSpPr/>
          <p:nvPr/>
        </p:nvSpPr>
        <p:spPr>
          <a:xfrm>
            <a:off x="609600" y="3790950"/>
            <a:ext cx="10972800" cy="800100"/>
          </a:xfrm>
          <a:prstGeom prst="roundRect">
            <a:avLst>
              <a:gd name="adj" fmla="val 9524"/>
            </a:avLst>
          </a:prstGeom>
          <a:solidFill>
            <a:srgbClr val="F7F9FA"/>
          </a:solidFill>
          <a:ln>
            <a:noFill/>
          </a:ln>
        </p:spPr>
      </p:sp>
      <p:sp>
        <p:nvSpPr>
          <p:cNvPr id="22" name="Rectangle 22"/>
          <p:cNvSpPr/>
          <p:nvPr/>
        </p:nvSpPr>
        <p:spPr>
          <a:xfrm>
            <a:off x="609600" y="3790950"/>
            <a:ext cx="1619250" cy="800100"/>
          </a:xfrm>
          <a:prstGeom prst="roundRect">
            <a:avLst>
              <a:gd name="adj" fmla="val 9524"/>
            </a:avLst>
          </a:prstGeom>
          <a:solidFill>
            <a:srgbClr val="EEF6F7"/>
          </a:solidFill>
          <a:ln>
            <a:noFill/>
          </a:ln>
        </p:spPr>
      </p:sp>
      <p:sp>
        <p:nvSpPr>
          <p:cNvPr id="23" name="Rectangle 23"/>
          <p:cNvSpPr/>
          <p:nvPr/>
        </p:nvSpPr>
        <p:spPr>
          <a:xfrm>
            <a:off x="609600" y="3790950"/>
            <a:ext cx="57150" cy="800100"/>
          </a:xfrm>
          <a:prstGeom prst="rect">
            <a:avLst/>
          </a:prstGeom>
          <a:solidFill>
            <a:srgbClr val="47BCC6"/>
          </a:solidFill>
          <a:ln>
            <a:noFill/>
          </a:ln>
        </p:spPr>
      </p:sp>
      <p:sp>
        <p:nvSpPr>
          <p:cNvPr id="24" name="TextBox 24"/>
          <p:cNvSpPr txBox="1"/>
          <p:nvPr/>
        </p:nvSpPr>
        <p:spPr>
          <a:xfrm>
            <a:off x="865156" y="4097179"/>
            <a:ext cx="11081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できたら</a:t>
            </a:r>
          </a:p>
        </p:txBody>
      </p:sp>
      <p:sp>
        <p:nvSpPr>
          <p:cNvPr id="25" name="TextBox 25"/>
          <p:cNvSpPr txBox="1"/>
          <p:nvPr/>
        </p:nvSpPr>
        <p:spPr>
          <a:xfrm>
            <a:off x="2393061" y="4113371"/>
            <a:ext cx="60255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異常系のテストが4件以上あり、自分が書いたテストが緑</a:t>
            </a:r>
          </a:p>
        </p:txBody>
      </p:sp>
      <p:sp>
        <p:nvSpPr>
          <p:cNvPr id="26" name="Rectangle 26"/>
          <p:cNvSpPr/>
          <p:nvPr/>
        </p:nvSpPr>
        <p:spPr>
          <a:xfrm>
            <a:off x="609600" y="4667250"/>
            <a:ext cx="10972800" cy="800100"/>
          </a:xfrm>
          <a:prstGeom prst="roundRect">
            <a:avLst>
              <a:gd name="adj" fmla="val 9524"/>
            </a:avLst>
          </a:prstGeom>
          <a:solidFill>
            <a:srgbClr val="F7F9FA"/>
          </a:solidFill>
          <a:ln>
            <a:noFill/>
          </a:ln>
        </p:spPr>
      </p:sp>
      <p:sp>
        <p:nvSpPr>
          <p:cNvPr id="27" name="Rectangle 27"/>
          <p:cNvSpPr/>
          <p:nvPr/>
        </p:nvSpPr>
        <p:spPr>
          <a:xfrm>
            <a:off x="609600" y="4667250"/>
            <a:ext cx="1619250" cy="800100"/>
          </a:xfrm>
          <a:prstGeom prst="roundRect">
            <a:avLst>
              <a:gd name="adj" fmla="val 9524"/>
            </a:avLst>
          </a:prstGeom>
          <a:solidFill>
            <a:srgbClr val="EEF6F7"/>
          </a:solidFill>
          <a:ln>
            <a:noFill/>
          </a:ln>
        </p:spPr>
      </p:sp>
      <p:sp>
        <p:nvSpPr>
          <p:cNvPr id="28" name="Rectangle 28"/>
          <p:cNvSpPr/>
          <p:nvPr/>
        </p:nvSpPr>
        <p:spPr>
          <a:xfrm>
            <a:off x="609600" y="4667250"/>
            <a:ext cx="57150" cy="800100"/>
          </a:xfrm>
          <a:prstGeom prst="rect">
            <a:avLst/>
          </a:prstGeom>
          <a:solidFill>
            <a:srgbClr val="47BCC6"/>
          </a:solidFill>
          <a:ln>
            <a:noFill/>
          </a:ln>
        </p:spPr>
      </p:sp>
      <p:sp>
        <p:nvSpPr>
          <p:cNvPr id="29" name="TextBox 29"/>
          <p:cNvSpPr txBox="1"/>
          <p:nvPr/>
        </p:nvSpPr>
        <p:spPr>
          <a:xfrm>
            <a:off x="1001673" y="4973479"/>
            <a:ext cx="835104"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考える</a:t>
            </a:r>
          </a:p>
        </p:txBody>
      </p:sp>
      <p:sp>
        <p:nvSpPr>
          <p:cNvPr id="30" name="TextBox 30"/>
          <p:cNvSpPr txBox="1"/>
          <p:nvPr/>
        </p:nvSpPr>
        <p:spPr>
          <a:xfrm>
            <a:off x="2393061" y="4989671"/>
            <a:ext cx="728424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生成された assert は値を比べているか、存在を確かめているだけか</a:t>
            </a:r>
          </a:p>
        </p:txBody>
      </p:sp>
      <p:sp>
        <p:nvSpPr>
          <p:cNvPr id="31" name="TextBox 31"/>
          <p:cNvSpPr txBox="1"/>
          <p:nvPr/>
        </p:nvSpPr>
        <p:spPr>
          <a:xfrm>
            <a:off x="602361" y="6208871"/>
            <a:ext cx="1061049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手順とプロンプト例は教材サイトの Day2、または exercises/day2/exercise1-テスト自動生成.md</a:t>
            </a:r>
          </a:p>
        </p:txBody>
      </p:sp>
      <p:pic>
        <p:nvPicPr>
          <p:cNvPr id="32" name="Image 32"/>
          <p:cNvPicPr>
            <a:picLocks noChangeAspect="1"/>
          </p:cNvPicPr>
          <p:nvPr/>
        </p:nvPicPr>
        <p:blipFill>
          <a:blip r:embed="rId2"/>
          <a:stretch>
            <a:fillRect/>
          </a:stretch>
        </p:blipFill>
        <p:spPr>
          <a:xfrm>
            <a:off x="232094" y="6496050"/>
            <a:ext cx="793112" cy="205740"/>
          </a:xfrm>
          <a:prstGeom prst="rect">
            <a:avLst/>
          </a:prstGeom>
        </p:spPr>
      </p:pic>
      <p:sp>
        <p:nvSpPr>
          <p:cNvPr id="33" name="TextBox 33"/>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4" name="TextBox 34"/>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22</a:t>
            </a:r>
          </a:p>
        </p:txBody>
      </p:sp>
    </p:spTree>
  </p:cSld>
  <p:clrMapOvr>
    <a:masterClrMapping/>
  </p:clrMapOvr>
  <p:transition xmlns:p14="http://schemas.microsoft.com/office/powerpoint/2010/main" p14:dur="40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509773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D2-1 で先に知っておくこと</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466374"/>
            <a:ext cx="884219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赤1件は</a:t>
            </a:r>
            <a:r>
              <a:rPr lang="zh-CN" sz="2480" b="1" dirty="0">
                <a:solidFill>
                  <a:srgbClr val="2E9AA4"/>
                </a:solidFill>
                <a:latin typeface="Zen Kaku Gothic New"/>
                <a:ea typeface="Zen Kaku Gothic New"/>
                <a:cs typeface="Zen Kaku Gothic New"/>
              </a:rPr>
              <a:t>仕込み</a:t>
            </a:r>
            <a:r>
              <a:rPr lang="zh-CN" sz="2480" b="1" dirty="0">
                <a:solidFill>
                  <a:srgbClr val="000000"/>
                </a:solidFill>
                <a:latin typeface="Zen Kaku Gothic New"/>
                <a:ea typeface="Zen Kaku Gothic New"/>
                <a:cs typeface="Zen Kaku Gothic New"/>
              </a:rPr>
              <a:t>、見るのは自分が足したテスト</a:t>
            </a:r>
          </a:p>
        </p:txBody>
      </p:sp>
      <p:sp>
        <p:nvSpPr>
          <p:cNvPr id="9" name="Rectangle 9"/>
          <p:cNvSpPr/>
          <p:nvPr/>
        </p:nvSpPr>
        <p:spPr>
          <a:xfrm>
            <a:off x="609600" y="2209800"/>
            <a:ext cx="10972800" cy="1219200"/>
          </a:xfrm>
          <a:prstGeom prst="rect">
            <a:avLst/>
          </a:prstGeom>
          <a:solidFill>
            <a:srgbClr val="F7F9FA"/>
          </a:solidFill>
          <a:ln>
            <a:noFill/>
          </a:ln>
        </p:spPr>
      </p:sp>
      <p:sp>
        <p:nvSpPr>
          <p:cNvPr id="10" name="Rectangle 10"/>
          <p:cNvSpPr/>
          <p:nvPr/>
        </p:nvSpPr>
        <p:spPr>
          <a:xfrm>
            <a:off x="609600" y="2209800"/>
            <a:ext cx="57150" cy="1219200"/>
          </a:xfrm>
          <a:prstGeom prst="rect">
            <a:avLst/>
          </a:prstGeom>
          <a:solidFill>
            <a:srgbClr val="A3DDE3"/>
          </a:solidFill>
          <a:ln>
            <a:noFill/>
          </a:ln>
        </p:spPr>
      </p:sp>
      <p:sp>
        <p:nvSpPr>
          <p:cNvPr id="11" name="TextBox 11"/>
          <p:cNvSpPr txBox="1"/>
          <p:nvPr/>
        </p:nvSpPr>
        <p:spPr>
          <a:xfrm>
            <a:off x="906399" y="2420779"/>
            <a:ext cx="262347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配布時点から赤の1件</a:t>
            </a:r>
          </a:p>
        </p:txBody>
      </p:sp>
      <p:sp>
        <p:nvSpPr>
          <p:cNvPr id="12" name="TextBox 12"/>
          <p:cNvSpPr txBox="1"/>
          <p:nvPr/>
        </p:nvSpPr>
        <p:spPr>
          <a:xfrm>
            <a:off x="907161" y="2798921"/>
            <a:ext cx="10130981"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DELIVERED の受注をキャンセルできないことを確かめるテストが、配布時点から赤のままです。</a:t>
            </a:r>
          </a:p>
          <a:p>
            <a:pPr algn="l">
              <a:lnSpc>
                <a:spcPts val="2175"/>
              </a:lnSpc>
            </a:pPr>
            <a:r>
              <a:rPr lang="zh-CN" sz="1420" dirty="0">
                <a:solidFill>
                  <a:srgbClr val="484848"/>
                </a:solidFill>
                <a:latin typeface="Zen Kaku Gothic New"/>
                <a:ea typeface="Zen Kaku Gothic New"/>
                <a:cs typeface="Zen Kaku Gothic New"/>
              </a:rPr>
              <a:t>Day3 で直す既知のバグで、故障ではありません。</a:t>
            </a:r>
          </a:p>
        </p:txBody>
      </p:sp>
      <p:sp>
        <p:nvSpPr>
          <p:cNvPr id="13" name="Rectangle 13"/>
          <p:cNvSpPr/>
          <p:nvPr/>
        </p:nvSpPr>
        <p:spPr>
          <a:xfrm>
            <a:off x="609600" y="3581400"/>
            <a:ext cx="10972800" cy="1219200"/>
          </a:xfrm>
          <a:prstGeom prst="rect">
            <a:avLst/>
          </a:prstGeom>
          <a:solidFill>
            <a:srgbClr val="F7F9FA"/>
          </a:solidFill>
          <a:ln>
            <a:noFill/>
          </a:ln>
        </p:spPr>
      </p:sp>
      <p:sp>
        <p:nvSpPr>
          <p:cNvPr id="14" name="Rectangle 14"/>
          <p:cNvSpPr/>
          <p:nvPr/>
        </p:nvSpPr>
        <p:spPr>
          <a:xfrm>
            <a:off x="609600" y="3581400"/>
            <a:ext cx="57150" cy="1219200"/>
          </a:xfrm>
          <a:prstGeom prst="rect">
            <a:avLst/>
          </a:prstGeom>
          <a:solidFill>
            <a:srgbClr val="A3DDE3"/>
          </a:solidFill>
          <a:ln>
            <a:noFill/>
          </a:ln>
        </p:spPr>
      </p:sp>
      <p:sp>
        <p:nvSpPr>
          <p:cNvPr id="15" name="TextBox 15"/>
          <p:cNvSpPr txBox="1"/>
          <p:nvPr/>
        </p:nvSpPr>
        <p:spPr>
          <a:xfrm>
            <a:off x="906399" y="3792379"/>
            <a:ext cx="35654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見るのは自分が足したテスト</a:t>
            </a:r>
          </a:p>
        </p:txBody>
      </p:sp>
      <p:sp>
        <p:nvSpPr>
          <p:cNvPr id="16" name="TextBox 16"/>
          <p:cNvSpPr txBox="1"/>
          <p:nvPr/>
        </p:nvSpPr>
        <p:spPr>
          <a:xfrm>
            <a:off x="907161" y="4170521"/>
            <a:ext cx="754303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全体の緑ではなく、自分が足したテストが緑になっているかを見ます。</a:t>
            </a:r>
          </a:p>
          <a:p>
            <a:pPr algn="l">
              <a:lnSpc>
                <a:spcPts val="2175"/>
              </a:lnSpc>
            </a:pPr>
            <a:r>
              <a:rPr lang="zh-CN" sz="1420" dirty="0">
                <a:solidFill>
                  <a:srgbClr val="484848"/>
                </a:solidFill>
                <a:latin typeface="Zen Kaku Gothic New"/>
                <a:ea typeface="Zen Kaku Gothic New"/>
                <a:cs typeface="Zen Kaku Gothic New"/>
              </a:rPr>
              <a:t>赤が1件だけなら、そこは想定どおりです。</a:t>
            </a:r>
          </a:p>
        </p:txBody>
      </p:sp>
      <p:sp>
        <p:nvSpPr>
          <p:cNvPr id="17" name="Rectangle 17"/>
          <p:cNvSpPr/>
          <p:nvPr/>
        </p:nvSpPr>
        <p:spPr>
          <a:xfrm>
            <a:off x="609600" y="4953000"/>
            <a:ext cx="10972800" cy="1219200"/>
          </a:xfrm>
          <a:prstGeom prst="rect">
            <a:avLst/>
          </a:prstGeom>
          <a:solidFill>
            <a:srgbClr val="F7F9FA"/>
          </a:solidFill>
          <a:ln>
            <a:noFill/>
          </a:ln>
        </p:spPr>
      </p:sp>
      <p:sp>
        <p:nvSpPr>
          <p:cNvPr id="18" name="Rectangle 18"/>
          <p:cNvSpPr/>
          <p:nvPr/>
        </p:nvSpPr>
        <p:spPr>
          <a:xfrm>
            <a:off x="609600" y="4953000"/>
            <a:ext cx="57150" cy="1219200"/>
          </a:xfrm>
          <a:prstGeom prst="rect">
            <a:avLst/>
          </a:prstGeom>
          <a:solidFill>
            <a:srgbClr val="A3DDE3"/>
          </a:solidFill>
          <a:ln>
            <a:noFill/>
          </a:ln>
        </p:spPr>
      </p:sp>
      <p:sp>
        <p:nvSpPr>
          <p:cNvPr id="19" name="TextBox 19"/>
          <p:cNvSpPr txBox="1"/>
          <p:nvPr/>
        </p:nvSpPr>
        <p:spPr>
          <a:xfrm>
            <a:off x="906399" y="5163979"/>
            <a:ext cx="424162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NullPointerException の切り分け</a:t>
            </a:r>
          </a:p>
        </p:txBody>
      </p:sp>
      <p:sp>
        <p:nvSpPr>
          <p:cNvPr id="20" name="TextBox 20"/>
          <p:cNvSpPr txBox="1"/>
          <p:nvPr/>
        </p:nvSpPr>
        <p:spPr>
          <a:xfrm>
            <a:off x="907161" y="5542121"/>
            <a:ext cx="768419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モックの戻り値を設定していないと NullPointerException で落ちます。</a:t>
            </a:r>
          </a:p>
          <a:p>
            <a:pPr algn="l">
              <a:lnSpc>
                <a:spcPts val="2175"/>
              </a:lnSpc>
            </a:pPr>
            <a:r>
              <a:rPr lang="zh-CN" sz="1420" dirty="0">
                <a:solidFill>
                  <a:srgbClr val="484848"/>
                </a:solidFill>
                <a:latin typeface="Zen Kaku Gothic New"/>
                <a:ea typeface="Zen Kaku Gothic New"/>
                <a:cs typeface="Zen Kaku Gothic New"/>
              </a:rPr>
              <a:t>落ちた場所がテストなのか実装なのかを先に切り分けます。</a:t>
            </a:r>
          </a:p>
        </p:txBody>
      </p:sp>
      <p:pic>
        <p:nvPicPr>
          <p:cNvPr id="21" name="Image 21"/>
          <p:cNvPicPr>
            <a:picLocks noChangeAspect="1"/>
          </p:cNvPicPr>
          <p:nvPr/>
        </p:nvPicPr>
        <p:blipFill>
          <a:blip r:embed="rId2"/>
          <a:stretch>
            <a:fillRect/>
          </a:stretch>
        </p:blipFill>
        <p:spPr>
          <a:xfrm>
            <a:off x="232094" y="6496050"/>
            <a:ext cx="793112" cy="205740"/>
          </a:xfrm>
          <a:prstGeom prst="rect">
            <a:avLst/>
          </a:prstGeom>
        </p:spPr>
      </p:pic>
      <p:sp>
        <p:nvSpPr>
          <p:cNvPr id="22" name="TextBox 22"/>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3" name="TextBox 23"/>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23</a:t>
            </a:r>
          </a:p>
        </p:txBody>
      </p:sp>
    </p:spTree>
  </p:cSld>
  <p:clrMapOvr>
    <a:masterClrMapping/>
  </p:clrMapOvr>
  <p:transition xmlns:p14="http://schemas.microsoft.com/office/powerpoint/2010/main" p14:dur="40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06747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D2-1 の実行結果</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09224"/>
            <a:ext cx="626787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緑は自分の追加分、赤は</a:t>
            </a:r>
            <a:r>
              <a:rPr lang="zh-CN" sz="2480" b="1" dirty="0">
                <a:solidFill>
                  <a:srgbClr val="2E9AA4"/>
                </a:solidFill>
                <a:latin typeface="Zen Kaku Gothic New"/>
                <a:ea typeface="Zen Kaku Gothic New"/>
                <a:cs typeface="Zen Kaku Gothic New"/>
              </a:rPr>
              <a:t>1件だけ</a:t>
            </a:r>
          </a:p>
        </p:txBody>
      </p:sp>
      <p:sp>
        <p:nvSpPr>
          <p:cNvPr id="9" name="Rectangle 9"/>
          <p:cNvSpPr/>
          <p:nvPr/>
        </p:nvSpPr>
        <p:spPr>
          <a:xfrm>
            <a:off x="609600" y="2000250"/>
            <a:ext cx="7086600" cy="3810000"/>
          </a:xfrm>
          <a:prstGeom prst="roundRect">
            <a:avLst>
              <a:gd name="adj" fmla="val 2000"/>
            </a:avLst>
          </a:prstGeom>
          <a:solidFill>
            <a:srgbClr val="F2F4F8"/>
          </a:solidFill>
          <a:ln w="14288">
            <a:solidFill>
              <a:srgbClr val="9AA0B4"/>
            </a:solidFill>
            <a:custDash>
              <a:ds d="400000" sp="266666"/>
            </a:custDash>
          </a:ln>
        </p:spPr>
      </p:sp>
      <p:sp>
        <p:nvSpPr>
          <p:cNvPr id="10" name="TextBox 10"/>
          <p:cNvSpPr txBox="1"/>
          <p:nvPr/>
        </p:nvSpPr>
        <p:spPr>
          <a:xfrm>
            <a:off x="1569482" y="3656171"/>
            <a:ext cx="5166836" cy="56445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 テスト実行結果</a:t>
            </a:r>
          </a:p>
          <a:p>
            <a:pPr algn="ctr">
              <a:lnSpc>
                <a:spcPts val="2250"/>
              </a:lnSpc>
            </a:pPr>
            <a:r>
              <a:rPr lang="zh-CN" sz="1420" dirty="0">
                <a:solidFill>
                  <a:srgbClr val="5B6472"/>
                </a:solidFill>
                <a:latin typeface="Zen Kaku Gothic New"/>
                <a:ea typeface="Zen Kaku Gothic New"/>
                <a:cs typeface="Zen Kaku Gothic New"/>
              </a:rPr>
              <a:t>Tests run の行と Failures: 1 の行が読めること</a:t>
            </a:r>
          </a:p>
        </p:txBody>
      </p:sp>
      <p:sp>
        <p:nvSpPr>
          <p:cNvPr id="11" name="Rectangle 11"/>
          <p:cNvSpPr/>
          <p:nvPr/>
        </p:nvSpPr>
        <p:spPr>
          <a:xfrm>
            <a:off x="8077200" y="2381250"/>
            <a:ext cx="47625" cy="304800"/>
          </a:xfrm>
          <a:prstGeom prst="rect">
            <a:avLst/>
          </a:prstGeom>
          <a:solidFill>
            <a:srgbClr val="47BCC6"/>
          </a:solidFill>
          <a:ln>
            <a:noFill/>
          </a:ln>
        </p:spPr>
      </p:sp>
      <p:sp>
        <p:nvSpPr>
          <p:cNvPr id="12" name="TextBox 12"/>
          <p:cNvSpPr txBox="1"/>
          <p:nvPr/>
        </p:nvSpPr>
        <p:spPr>
          <a:xfrm>
            <a:off x="8260080" y="244792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足したテストが緑</a:t>
            </a:r>
          </a:p>
        </p:txBody>
      </p:sp>
      <p:sp>
        <p:nvSpPr>
          <p:cNvPr id="13" name="Rectangle 13"/>
          <p:cNvSpPr/>
          <p:nvPr/>
        </p:nvSpPr>
        <p:spPr>
          <a:xfrm>
            <a:off x="8077200" y="3143250"/>
            <a:ext cx="47625" cy="304800"/>
          </a:xfrm>
          <a:prstGeom prst="rect">
            <a:avLst/>
          </a:prstGeom>
          <a:solidFill>
            <a:srgbClr val="47BCC6"/>
          </a:solidFill>
          <a:ln>
            <a:noFill/>
          </a:ln>
        </p:spPr>
      </p:sp>
      <p:sp>
        <p:nvSpPr>
          <p:cNvPr id="14" name="TextBox 14"/>
          <p:cNvSpPr txBox="1"/>
          <p:nvPr/>
        </p:nvSpPr>
        <p:spPr>
          <a:xfrm>
            <a:off x="8260080" y="3209925"/>
            <a:ext cx="145842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赤は1件だけ</a:t>
            </a:r>
          </a:p>
        </p:txBody>
      </p:sp>
      <p:sp>
        <p:nvSpPr>
          <p:cNvPr id="15" name="Rectangle 15"/>
          <p:cNvSpPr/>
          <p:nvPr/>
        </p:nvSpPr>
        <p:spPr>
          <a:xfrm>
            <a:off x="8077200" y="3905250"/>
            <a:ext cx="47625" cy="304800"/>
          </a:xfrm>
          <a:prstGeom prst="rect">
            <a:avLst/>
          </a:prstGeom>
          <a:solidFill>
            <a:srgbClr val="47BCC6"/>
          </a:solidFill>
          <a:ln>
            <a:noFill/>
          </a:ln>
        </p:spPr>
      </p:sp>
      <p:sp>
        <p:nvSpPr>
          <p:cNvPr id="16" name="TextBox 16"/>
          <p:cNvSpPr txBox="1"/>
          <p:nvPr/>
        </p:nvSpPr>
        <p:spPr>
          <a:xfrm>
            <a:off x="8260080" y="3971925"/>
            <a:ext cx="171845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赤の1件の名前</a:t>
            </a:r>
          </a:p>
        </p:txBody>
      </p:sp>
      <p:sp>
        <p:nvSpPr>
          <p:cNvPr id="17" name="TextBox 17"/>
          <p:cNvSpPr txBox="1"/>
          <p:nvPr/>
        </p:nvSpPr>
        <p:spPr>
          <a:xfrm>
            <a:off x="8260461" y="4284821"/>
            <a:ext cx="2896505"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異常系_DELIVEREDの受注は</a:t>
            </a:r>
          </a:p>
          <a:p>
            <a:pPr algn="l">
              <a:lnSpc>
                <a:spcPts val="2175"/>
              </a:lnSpc>
            </a:pPr>
            <a:r>
              <a:rPr lang="zh-CN" sz="1420" dirty="0">
                <a:solidFill>
                  <a:srgbClr val="484848"/>
                </a:solidFill>
                <a:latin typeface="Zen Kaku Gothic New"/>
                <a:ea typeface="Zen Kaku Gothic New"/>
                <a:cs typeface="Zen Kaku Gothic New"/>
              </a:rPr>
              <a:t>キャンセルできない</a:t>
            </a:r>
          </a:p>
        </p:txBody>
      </p:sp>
      <p:sp>
        <p:nvSpPr>
          <p:cNvPr id="18" name="TextBox 18"/>
          <p:cNvSpPr txBox="1"/>
          <p:nvPr/>
        </p:nvSpPr>
        <p:spPr>
          <a:xfrm>
            <a:off x="602361" y="6037421"/>
            <a:ext cx="83031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赤の1件は Day3 で直します。今日は名前が一致していれば想定どおりです。</a:t>
            </a:r>
          </a:p>
        </p:txBody>
      </p:sp>
      <p:pic>
        <p:nvPicPr>
          <p:cNvPr id="19" name="Image 19"/>
          <p:cNvPicPr>
            <a:picLocks noChangeAspect="1"/>
          </p:cNvPicPr>
          <p:nvPr/>
        </p:nvPicPr>
        <p:blipFill>
          <a:blip r:embed="rId2"/>
          <a:stretch>
            <a:fillRect/>
          </a:stretch>
        </p:blipFill>
        <p:spPr>
          <a:xfrm>
            <a:off x="232094" y="6496050"/>
            <a:ext cx="793112" cy="205740"/>
          </a:xfrm>
          <a:prstGeom prst="rect">
            <a:avLst/>
          </a:prstGeom>
        </p:spPr>
      </p:pic>
      <p:sp>
        <p:nvSpPr>
          <p:cNvPr id="20" name="TextBox 20"/>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1" name="TextBox 21"/>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24</a:t>
            </a:r>
          </a:p>
        </p:txBody>
      </p:sp>
    </p:spTree>
  </p:cSld>
  <p:clrMapOvr>
    <a:masterClrMapping/>
  </p:clrMapOvr>
  <p:transition xmlns:p14="http://schemas.microsoft.com/office/powerpoint/2010/main" p14:dur="40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2458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採否を決める4観点</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757649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見るのは本数ではなく、</a:t>
            </a:r>
            <a:r>
              <a:rPr lang="zh-CN" sz="2480" b="1" dirty="0">
                <a:solidFill>
                  <a:srgbClr val="2E9AA4"/>
                </a:solidFill>
                <a:latin typeface="Zen Kaku Gothic New"/>
                <a:ea typeface="Zen Kaku Gothic New"/>
                <a:cs typeface="Zen Kaku Gothic New"/>
              </a:rPr>
              <a:t>assert の中身</a:t>
            </a:r>
          </a:p>
        </p:txBody>
      </p:sp>
      <p:sp>
        <p:nvSpPr>
          <p:cNvPr id="9" name="Rectangle 9"/>
          <p:cNvSpPr/>
          <p:nvPr/>
        </p:nvSpPr>
        <p:spPr>
          <a:xfrm>
            <a:off x="609600" y="2247900"/>
            <a:ext cx="10972800" cy="723900"/>
          </a:xfrm>
          <a:prstGeom prst="rect">
            <a:avLst/>
          </a:prstGeom>
          <a:solidFill>
            <a:srgbClr val="F7F9FA"/>
          </a:solidFill>
          <a:ln>
            <a:noFill/>
          </a:ln>
        </p:spPr>
      </p:sp>
      <p:sp>
        <p:nvSpPr>
          <p:cNvPr id="10" name="Ellipse 10"/>
          <p:cNvSpPr/>
          <p:nvPr/>
        </p:nvSpPr>
        <p:spPr>
          <a:xfrm>
            <a:off x="819150" y="2362200"/>
            <a:ext cx="495300" cy="495300"/>
          </a:xfrm>
          <a:prstGeom prst="ellipse">
            <a:avLst/>
          </a:prstGeom>
          <a:solidFill>
            <a:srgbClr val="47BCC6"/>
          </a:solidFill>
          <a:ln>
            <a:noFill/>
          </a:ln>
        </p:spPr>
      </p:sp>
      <p:sp>
        <p:nvSpPr>
          <p:cNvPr id="11" name="TextBox 11"/>
          <p:cNvSpPr txBox="1"/>
          <p:nvPr/>
        </p:nvSpPr>
        <p:spPr>
          <a:xfrm>
            <a:off x="971845" y="2501265"/>
            <a:ext cx="189909"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1</a:t>
            </a:r>
          </a:p>
        </p:txBody>
      </p:sp>
      <p:sp>
        <p:nvSpPr>
          <p:cNvPr id="12" name="TextBox 12"/>
          <p:cNvSpPr txBox="1"/>
          <p:nvPr/>
        </p:nvSpPr>
        <p:spPr>
          <a:xfrm>
            <a:off x="1516761" y="2532221"/>
            <a:ext cx="915747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assert が期待値と実値を突き合わせている（assertNotNull だけで終わっていない）</a:t>
            </a:r>
          </a:p>
        </p:txBody>
      </p:sp>
      <p:sp>
        <p:nvSpPr>
          <p:cNvPr id="13" name="Rectangle 13"/>
          <p:cNvSpPr/>
          <p:nvPr/>
        </p:nvSpPr>
        <p:spPr>
          <a:xfrm>
            <a:off x="609600" y="3067050"/>
            <a:ext cx="10972800" cy="723900"/>
          </a:xfrm>
          <a:prstGeom prst="rect">
            <a:avLst/>
          </a:prstGeom>
          <a:solidFill>
            <a:srgbClr val="F7F9FA"/>
          </a:solidFill>
          <a:ln>
            <a:noFill/>
          </a:ln>
        </p:spPr>
      </p:sp>
      <p:sp>
        <p:nvSpPr>
          <p:cNvPr id="14" name="Ellipse 14"/>
          <p:cNvSpPr/>
          <p:nvPr/>
        </p:nvSpPr>
        <p:spPr>
          <a:xfrm>
            <a:off x="819150" y="3181350"/>
            <a:ext cx="495300" cy="495300"/>
          </a:xfrm>
          <a:prstGeom prst="ellipse">
            <a:avLst/>
          </a:prstGeom>
          <a:solidFill>
            <a:srgbClr val="47BCC6"/>
          </a:solidFill>
          <a:ln>
            <a:noFill/>
          </a:ln>
        </p:spPr>
      </p:sp>
      <p:sp>
        <p:nvSpPr>
          <p:cNvPr id="15" name="TextBox 15"/>
          <p:cNvSpPr txBox="1"/>
          <p:nvPr/>
        </p:nvSpPr>
        <p:spPr>
          <a:xfrm>
            <a:off x="971845" y="3320415"/>
            <a:ext cx="189909"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2</a:t>
            </a:r>
          </a:p>
        </p:txBody>
      </p:sp>
      <p:sp>
        <p:nvSpPr>
          <p:cNvPr id="16" name="TextBox 16"/>
          <p:cNvSpPr txBox="1"/>
          <p:nvPr/>
        </p:nvSpPr>
        <p:spPr>
          <a:xfrm>
            <a:off x="1516761" y="3351371"/>
            <a:ext cx="579180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異常系は assertThrows で例外の型まで確認している</a:t>
            </a:r>
          </a:p>
        </p:txBody>
      </p:sp>
      <p:sp>
        <p:nvSpPr>
          <p:cNvPr id="17" name="Rectangle 17"/>
          <p:cNvSpPr/>
          <p:nvPr/>
        </p:nvSpPr>
        <p:spPr>
          <a:xfrm>
            <a:off x="609600" y="3886200"/>
            <a:ext cx="10972800" cy="723900"/>
          </a:xfrm>
          <a:prstGeom prst="rect">
            <a:avLst/>
          </a:prstGeom>
          <a:solidFill>
            <a:srgbClr val="F7F9FA"/>
          </a:solidFill>
          <a:ln>
            <a:noFill/>
          </a:ln>
        </p:spPr>
      </p:sp>
      <p:sp>
        <p:nvSpPr>
          <p:cNvPr id="18" name="Ellipse 18"/>
          <p:cNvSpPr/>
          <p:nvPr/>
        </p:nvSpPr>
        <p:spPr>
          <a:xfrm>
            <a:off x="819150" y="4000500"/>
            <a:ext cx="495300" cy="495300"/>
          </a:xfrm>
          <a:prstGeom prst="ellipse">
            <a:avLst/>
          </a:prstGeom>
          <a:solidFill>
            <a:srgbClr val="47BCC6"/>
          </a:solidFill>
          <a:ln>
            <a:noFill/>
          </a:ln>
        </p:spPr>
      </p:sp>
      <p:sp>
        <p:nvSpPr>
          <p:cNvPr id="19" name="TextBox 19"/>
          <p:cNvSpPr txBox="1"/>
          <p:nvPr/>
        </p:nvSpPr>
        <p:spPr>
          <a:xfrm>
            <a:off x="971845" y="4139565"/>
            <a:ext cx="189909"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3</a:t>
            </a:r>
          </a:p>
        </p:txBody>
      </p:sp>
      <p:sp>
        <p:nvSpPr>
          <p:cNvPr id="20" name="TextBox 20"/>
          <p:cNvSpPr txBox="1"/>
          <p:nvPr/>
        </p:nvSpPr>
        <p:spPr>
          <a:xfrm>
            <a:off x="1516761" y="4170521"/>
            <a:ext cx="4637484"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モックは呼び出しを verify で確かめている</a:t>
            </a:r>
          </a:p>
        </p:txBody>
      </p:sp>
      <p:sp>
        <p:nvSpPr>
          <p:cNvPr id="21" name="Rectangle 21"/>
          <p:cNvSpPr/>
          <p:nvPr/>
        </p:nvSpPr>
        <p:spPr>
          <a:xfrm>
            <a:off x="609600" y="4705350"/>
            <a:ext cx="10972800" cy="723900"/>
          </a:xfrm>
          <a:prstGeom prst="rect">
            <a:avLst/>
          </a:prstGeom>
          <a:solidFill>
            <a:srgbClr val="F7F9FA"/>
          </a:solidFill>
          <a:ln>
            <a:noFill/>
          </a:ln>
        </p:spPr>
      </p:sp>
      <p:sp>
        <p:nvSpPr>
          <p:cNvPr id="22" name="Ellipse 22"/>
          <p:cNvSpPr/>
          <p:nvPr/>
        </p:nvSpPr>
        <p:spPr>
          <a:xfrm>
            <a:off x="819150" y="4819650"/>
            <a:ext cx="495300" cy="495300"/>
          </a:xfrm>
          <a:prstGeom prst="ellipse">
            <a:avLst/>
          </a:prstGeom>
          <a:solidFill>
            <a:srgbClr val="47BCC6"/>
          </a:solidFill>
          <a:ln>
            <a:noFill/>
          </a:ln>
        </p:spPr>
      </p:sp>
      <p:sp>
        <p:nvSpPr>
          <p:cNvPr id="23" name="TextBox 23"/>
          <p:cNvSpPr txBox="1"/>
          <p:nvPr/>
        </p:nvSpPr>
        <p:spPr>
          <a:xfrm>
            <a:off x="971845" y="4958715"/>
            <a:ext cx="189909"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4</a:t>
            </a:r>
          </a:p>
        </p:txBody>
      </p:sp>
      <p:sp>
        <p:nvSpPr>
          <p:cNvPr id="24" name="TextBox 24"/>
          <p:cNvSpPr txBox="1"/>
          <p:nvPr/>
        </p:nvSpPr>
        <p:spPr>
          <a:xfrm>
            <a:off x="1516761" y="4989671"/>
            <a:ext cx="9034272"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境界値を入れている（CONFIRMED→CANCELLED と SHIPPED→CANCELLED の両側）</a:t>
            </a:r>
          </a:p>
        </p:txBody>
      </p:sp>
      <p:sp>
        <p:nvSpPr>
          <p:cNvPr id="25" name="TextBox 25"/>
          <p:cNvSpPr txBox="1"/>
          <p:nvPr/>
        </p:nvSpPr>
        <p:spPr>
          <a:xfrm>
            <a:off x="602361" y="575167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配布物の文言をそのまま載せています。</a:t>
            </a:r>
          </a:p>
        </p:txBody>
      </p:sp>
      <p:sp>
        <p:nvSpPr>
          <p:cNvPr id="26" name="TextBox 26"/>
          <p:cNvSpPr txBox="1"/>
          <p:nvPr/>
        </p:nvSpPr>
        <p:spPr>
          <a:xfrm>
            <a:off x="6075137" y="6189821"/>
            <a:ext cx="5514502"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出典 handson/docs/生成物チェックリスト.md B-5</a:t>
            </a:r>
          </a:p>
        </p:txBody>
      </p:sp>
      <p:pic>
        <p:nvPicPr>
          <p:cNvPr id="27" name="Image 27"/>
          <p:cNvPicPr>
            <a:picLocks noChangeAspect="1"/>
          </p:cNvPicPr>
          <p:nvPr/>
        </p:nvPicPr>
        <p:blipFill>
          <a:blip r:embed="rId2"/>
          <a:stretch>
            <a:fillRect/>
          </a:stretch>
        </p:blipFill>
        <p:spPr>
          <a:xfrm>
            <a:off x="232094" y="6496050"/>
            <a:ext cx="793112" cy="205740"/>
          </a:xfrm>
          <a:prstGeom prst="rect">
            <a:avLst/>
          </a:prstGeom>
        </p:spPr>
      </p:pic>
      <p:sp>
        <p:nvSpPr>
          <p:cNvPr id="28" name="TextBox 28"/>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9" name="TextBox 29"/>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25</a:t>
            </a:r>
          </a:p>
        </p:txBody>
      </p:sp>
    </p:spTree>
  </p:cSld>
  <p:clrMapOvr>
    <a:masterClrMapping/>
  </p:clrMapOvr>
  <p:transition xmlns:p14="http://schemas.microsoft.com/office/powerpoint/2010/main" p14:dur="40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516879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モック利用時の verify の役割</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291590"/>
            <a:ext cx="9176633" cy="675894"/>
          </a:xfrm>
          <a:prstGeom prst="rect">
            <a:avLst/>
          </a:prstGeom>
          <a:noFill/>
          <a:ln>
            <a:noFill/>
          </a:ln>
        </p:spPr>
        <p:txBody>
          <a:bodyPr wrap="square" lIns="0" tIns="0" rIns="0" bIns="0" anchor="t" anchorCtr="0"/>
          <a:lstStyle/>
          <a:p>
            <a:pPr algn="l">
              <a:lnSpc>
                <a:spcPts val="2550"/>
              </a:lnSpc>
            </a:pPr>
            <a:r>
              <a:rPr lang="zh-CN" sz="1800" b="1" dirty="0">
                <a:solidFill>
                  <a:srgbClr val="000000"/>
                </a:solidFill>
                <a:latin typeface="Zen Kaku Gothic New"/>
                <a:ea typeface="Zen Kaku Gothic New"/>
                <a:cs typeface="Zen Kaku Gothic New"/>
              </a:rPr>
              <a:t>Q. orderRepository をモックにしたテストで、</a:t>
            </a:r>
          </a:p>
          <a:p>
            <a:pPr algn="l">
              <a:lnSpc>
                <a:spcPts val="2550"/>
              </a:lnSpc>
            </a:pPr>
            <a:r>
              <a:rPr lang="zh-CN" sz="1800" b="1" dirty="0">
                <a:solidFill>
                  <a:srgbClr val="000000"/>
                </a:solidFill>
                <a:latin typeface="Zen Kaku Gothic New"/>
                <a:ea typeface="Zen Kaku Gothic New"/>
                <a:cs typeface="Zen Kaku Gothic New"/>
              </a:rPr>
              <a:t>verify を書かないと確かめられなくなるものはどれでしょうか。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429958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repository.save が呼ばれたかどうか</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15011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戻り値の中身</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24917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スローされた例外の型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24917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テスト名と中身の一致</a:t>
            </a:r>
          </a:p>
        </p:txBody>
      </p:sp>
      <p:sp>
        <p:nvSpPr>
          <p:cNvPr id="29" name="TextBox 29"/>
          <p:cNvSpPr txBox="1"/>
          <p:nvPr/>
        </p:nvSpPr>
        <p:spPr>
          <a:xfrm>
            <a:off x="602361" y="60374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pic>
        <p:nvPicPr>
          <p:cNvPr id="30" name="Image 30"/>
          <p:cNvPicPr>
            <a:picLocks noChangeAspect="1"/>
          </p:cNvPicPr>
          <p:nvPr/>
        </p:nvPicPr>
        <p:blipFill>
          <a:blip r:embed="rId2"/>
          <a:stretch>
            <a:fillRect/>
          </a:stretch>
        </p:blipFill>
        <p:spPr>
          <a:xfrm>
            <a:off x="232094" y="6496050"/>
            <a:ext cx="793112" cy="205740"/>
          </a:xfrm>
          <a:prstGeom prst="rect">
            <a:avLst/>
          </a:prstGeom>
        </p:spPr>
      </p:pic>
      <p:sp>
        <p:nvSpPr>
          <p:cNvPr id="31" name="TextBox 3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2" name="TextBox 3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26</a:t>
            </a:r>
          </a:p>
        </p:txBody>
      </p:sp>
    </p:spTree>
  </p:cSld>
  <p:clrMapOvr>
    <a:masterClrMapping/>
  </p:clrMapOvr>
  <p:transition xmlns:p14="http://schemas.microsoft.com/office/powerpoint/2010/main" p14:dur="40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モック検証の対象</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433512"/>
            <a:ext cx="991509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A</a:t>
            </a:r>
            <a:r>
              <a:rPr lang="zh-CN" sz="2250" b="1" dirty="0">
                <a:solidFill>
                  <a:srgbClr val="000000"/>
                </a:solidFill>
                <a:latin typeface="Zen Kaku Gothic New"/>
                <a:ea typeface="Zen Kaku Gothic New"/>
                <a:cs typeface="Zen Kaku Gothic New"/>
              </a:rPr>
              <a:t>。モックで見えなくなるのは呼び出しの有無</a:t>
            </a:r>
          </a:p>
        </p:txBody>
      </p:sp>
      <p:sp>
        <p:nvSpPr>
          <p:cNvPr id="9" name="Rectangle 9"/>
          <p:cNvSpPr/>
          <p:nvPr/>
        </p:nvSpPr>
        <p:spPr>
          <a:xfrm>
            <a:off x="609600" y="1905000"/>
            <a:ext cx="10972800" cy="876300"/>
          </a:xfrm>
          <a:prstGeom prst="roundRect">
            <a:avLst>
              <a:gd name="adj" fmla="val 10870"/>
            </a:avLst>
          </a:prstGeom>
          <a:solidFill>
            <a:srgbClr val="EEF6F7"/>
          </a:solidFill>
          <a:ln>
            <a:noFill/>
          </a:ln>
        </p:spPr>
      </p:sp>
      <p:sp>
        <p:nvSpPr>
          <p:cNvPr id="10" name="Rectangle 10"/>
          <p:cNvSpPr/>
          <p:nvPr/>
        </p:nvSpPr>
        <p:spPr>
          <a:xfrm>
            <a:off x="609600" y="1905000"/>
            <a:ext cx="76200" cy="876300"/>
          </a:xfrm>
          <a:prstGeom prst="roundRect">
            <a:avLst>
              <a:gd name="adj" fmla="val 50000"/>
            </a:avLst>
          </a:prstGeom>
          <a:solidFill>
            <a:srgbClr val="47BCC6"/>
          </a:solidFill>
          <a:ln>
            <a:noFill/>
          </a:ln>
        </p:spPr>
      </p:sp>
      <p:sp>
        <p:nvSpPr>
          <p:cNvPr id="11" name="Ellipse 11"/>
          <p:cNvSpPr/>
          <p:nvPr/>
        </p:nvSpPr>
        <p:spPr>
          <a:xfrm>
            <a:off x="876300" y="2114550"/>
            <a:ext cx="457200" cy="457200"/>
          </a:xfrm>
          <a:prstGeom prst="ellipse">
            <a:avLst/>
          </a:prstGeom>
          <a:solidFill>
            <a:srgbClr val="47BCC6"/>
          </a:solidFill>
          <a:ln>
            <a:noFill/>
          </a:ln>
        </p:spPr>
      </p:sp>
      <p:sp>
        <p:nvSpPr>
          <p:cNvPr id="12" name="TextBox 12"/>
          <p:cNvSpPr txBox="1"/>
          <p:nvPr/>
        </p:nvSpPr>
        <p:spPr>
          <a:xfrm>
            <a:off x="1011807" y="224123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A</a:t>
            </a:r>
          </a:p>
        </p:txBody>
      </p:sp>
      <p:sp>
        <p:nvSpPr>
          <p:cNvPr id="13" name="TextBox 13"/>
          <p:cNvSpPr txBox="1"/>
          <p:nvPr/>
        </p:nvSpPr>
        <p:spPr>
          <a:xfrm>
            <a:off x="1497330" y="2105025"/>
            <a:ext cx="5111877"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repository.save が呼ばれたかどうか</a:t>
            </a:r>
          </a:p>
        </p:txBody>
      </p:sp>
      <p:sp>
        <p:nvSpPr>
          <p:cNvPr id="14" name="TextBox 14"/>
          <p:cNvSpPr txBox="1"/>
          <p:nvPr/>
        </p:nvSpPr>
        <p:spPr>
          <a:xfrm>
            <a:off x="1497711" y="2417921"/>
            <a:ext cx="789593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save を呼び忘れた実装でも、戻り値だけを見るテストは通ってしまいます</a:t>
            </a:r>
          </a:p>
        </p:txBody>
      </p:sp>
      <p:sp>
        <p:nvSpPr>
          <p:cNvPr id="15" name="Rectangle 15"/>
          <p:cNvSpPr/>
          <p:nvPr/>
        </p:nvSpPr>
        <p:spPr>
          <a:xfrm>
            <a:off x="609600" y="2914650"/>
            <a:ext cx="10972800" cy="666750"/>
          </a:xfrm>
          <a:prstGeom prst="roundRect">
            <a:avLst>
              <a:gd name="adj" fmla="val 11429"/>
            </a:avLst>
          </a:prstGeom>
          <a:solidFill>
            <a:srgbClr val="F5F7F8"/>
          </a:solidFill>
          <a:ln>
            <a:noFill/>
          </a:ln>
        </p:spPr>
      </p:sp>
      <p:sp>
        <p:nvSpPr>
          <p:cNvPr id="16" name="Ellipse 16"/>
          <p:cNvSpPr/>
          <p:nvPr/>
        </p:nvSpPr>
        <p:spPr>
          <a:xfrm>
            <a:off x="828675" y="3067050"/>
            <a:ext cx="361950" cy="361950"/>
          </a:xfrm>
          <a:prstGeom prst="ellipse">
            <a:avLst/>
          </a:prstGeom>
          <a:solidFill>
            <a:srgbClr val="E6ECEE"/>
          </a:solidFill>
          <a:ln>
            <a:noFill/>
          </a:ln>
        </p:spPr>
      </p:sp>
      <p:sp>
        <p:nvSpPr>
          <p:cNvPr id="17" name="TextBox 17"/>
          <p:cNvSpPr txBox="1"/>
          <p:nvPr/>
        </p:nvSpPr>
        <p:spPr>
          <a:xfrm>
            <a:off x="929252" y="3160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18" name="TextBox 18"/>
          <p:cNvSpPr txBox="1"/>
          <p:nvPr/>
        </p:nvSpPr>
        <p:spPr>
          <a:xfrm>
            <a:off x="1364361" y="3027521"/>
            <a:ext cx="142608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戻り値の中身</a:t>
            </a:r>
          </a:p>
        </p:txBody>
      </p:sp>
      <p:sp>
        <p:nvSpPr>
          <p:cNvPr id="19" name="TextBox 19"/>
          <p:cNvSpPr txBox="1"/>
          <p:nvPr/>
        </p:nvSpPr>
        <p:spPr>
          <a:xfrm>
            <a:off x="1364361" y="3294221"/>
            <a:ext cx="580205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モックの戻り値は、assert でそのまま確かめられます</a:t>
            </a:r>
          </a:p>
        </p:txBody>
      </p:sp>
      <p:sp>
        <p:nvSpPr>
          <p:cNvPr id="20" name="Rectangle 20"/>
          <p:cNvSpPr/>
          <p:nvPr/>
        </p:nvSpPr>
        <p:spPr>
          <a:xfrm>
            <a:off x="609600" y="3676650"/>
            <a:ext cx="10972800" cy="666750"/>
          </a:xfrm>
          <a:prstGeom prst="roundRect">
            <a:avLst>
              <a:gd name="adj" fmla="val 11429"/>
            </a:avLst>
          </a:prstGeom>
          <a:solidFill>
            <a:srgbClr val="F5F7F8"/>
          </a:solidFill>
          <a:ln>
            <a:noFill/>
          </a:ln>
        </p:spPr>
      </p:sp>
      <p:sp>
        <p:nvSpPr>
          <p:cNvPr id="21" name="Ellipse 21"/>
          <p:cNvSpPr/>
          <p:nvPr/>
        </p:nvSpPr>
        <p:spPr>
          <a:xfrm>
            <a:off x="828675" y="3829050"/>
            <a:ext cx="361950" cy="361950"/>
          </a:xfrm>
          <a:prstGeom prst="ellipse">
            <a:avLst/>
          </a:prstGeom>
          <a:solidFill>
            <a:srgbClr val="E6ECEE"/>
          </a:solidFill>
          <a:ln>
            <a:noFill/>
          </a:ln>
        </p:spPr>
      </p:sp>
      <p:sp>
        <p:nvSpPr>
          <p:cNvPr id="22" name="TextBox 22"/>
          <p:cNvSpPr txBox="1"/>
          <p:nvPr/>
        </p:nvSpPr>
        <p:spPr>
          <a:xfrm>
            <a:off x="929252" y="3922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3" name="TextBox 23"/>
          <p:cNvSpPr txBox="1"/>
          <p:nvPr/>
        </p:nvSpPr>
        <p:spPr>
          <a:xfrm>
            <a:off x="1364361" y="3789521"/>
            <a:ext cx="236715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スローされた例外の型</a:t>
            </a:r>
          </a:p>
        </p:txBody>
      </p:sp>
      <p:sp>
        <p:nvSpPr>
          <p:cNvPr id="24" name="TextBox 24"/>
          <p:cNvSpPr txBox="1"/>
          <p:nvPr/>
        </p:nvSpPr>
        <p:spPr>
          <a:xfrm>
            <a:off x="1364361" y="4056221"/>
            <a:ext cx="5010444"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assertThrows で例外の型まで確かめられます</a:t>
            </a:r>
          </a:p>
        </p:txBody>
      </p:sp>
      <p:sp>
        <p:nvSpPr>
          <p:cNvPr id="25" name="Rectangle 25"/>
          <p:cNvSpPr/>
          <p:nvPr/>
        </p:nvSpPr>
        <p:spPr>
          <a:xfrm>
            <a:off x="609600" y="4438650"/>
            <a:ext cx="10972800" cy="666750"/>
          </a:xfrm>
          <a:prstGeom prst="roundRect">
            <a:avLst>
              <a:gd name="adj" fmla="val 11429"/>
            </a:avLst>
          </a:prstGeom>
          <a:solidFill>
            <a:srgbClr val="F5F7F8"/>
          </a:solidFill>
          <a:ln>
            <a:noFill/>
          </a:ln>
        </p:spPr>
      </p:sp>
      <p:sp>
        <p:nvSpPr>
          <p:cNvPr id="26" name="Ellipse 26"/>
          <p:cNvSpPr/>
          <p:nvPr/>
        </p:nvSpPr>
        <p:spPr>
          <a:xfrm>
            <a:off x="828675" y="4591050"/>
            <a:ext cx="361950" cy="361950"/>
          </a:xfrm>
          <a:prstGeom prst="ellipse">
            <a:avLst/>
          </a:prstGeom>
          <a:solidFill>
            <a:srgbClr val="E6ECEE"/>
          </a:solidFill>
          <a:ln>
            <a:noFill/>
          </a:ln>
        </p:spPr>
      </p:sp>
      <p:sp>
        <p:nvSpPr>
          <p:cNvPr id="27" name="TextBox 27"/>
          <p:cNvSpPr txBox="1"/>
          <p:nvPr/>
        </p:nvSpPr>
        <p:spPr>
          <a:xfrm>
            <a:off x="929252" y="4684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64361" y="4551521"/>
            <a:ext cx="236715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テスト名と中身の一致</a:t>
            </a:r>
          </a:p>
        </p:txBody>
      </p:sp>
      <p:sp>
        <p:nvSpPr>
          <p:cNvPr id="29" name="TextBox 29"/>
          <p:cNvSpPr txBox="1"/>
          <p:nvPr/>
        </p:nvSpPr>
        <p:spPr>
          <a:xfrm>
            <a:off x="1364361" y="4818221"/>
            <a:ext cx="495509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名前と中身の対応は、読んで確かめる範囲です</a:t>
            </a:r>
          </a:p>
        </p:txBody>
      </p:sp>
      <p:sp>
        <p:nvSpPr>
          <p:cNvPr id="30" name="Rectangle 30"/>
          <p:cNvSpPr/>
          <p:nvPr/>
        </p:nvSpPr>
        <p:spPr>
          <a:xfrm>
            <a:off x="609600" y="5295900"/>
            <a:ext cx="10972800" cy="723900"/>
          </a:xfrm>
          <a:prstGeom prst="roundRect">
            <a:avLst>
              <a:gd name="adj" fmla="val 7895"/>
            </a:avLst>
          </a:prstGeom>
          <a:solidFill>
            <a:srgbClr val="EEF6F7"/>
          </a:solidFill>
          <a:ln>
            <a:noFill/>
          </a:ln>
        </p:spPr>
      </p:sp>
      <p:sp>
        <p:nvSpPr>
          <p:cNvPr id="31" name="Rectangle 31"/>
          <p:cNvSpPr/>
          <p:nvPr/>
        </p:nvSpPr>
        <p:spPr>
          <a:xfrm>
            <a:off x="609600" y="5295900"/>
            <a:ext cx="57150" cy="723900"/>
          </a:xfrm>
          <a:prstGeom prst="rect">
            <a:avLst/>
          </a:prstGeom>
          <a:solidFill>
            <a:srgbClr val="47BCC6"/>
          </a:solidFill>
          <a:ln>
            <a:noFill/>
          </a:ln>
        </p:spPr>
      </p:sp>
      <p:sp>
        <p:nvSpPr>
          <p:cNvPr id="32" name="TextBox 32"/>
          <p:cNvSpPr txBox="1"/>
          <p:nvPr/>
        </p:nvSpPr>
        <p:spPr>
          <a:xfrm>
            <a:off x="907161" y="5427821"/>
            <a:ext cx="544915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戻り値も例外も、モックの外側で確かめられます</a:t>
            </a:r>
          </a:p>
        </p:txBody>
      </p:sp>
      <p:sp>
        <p:nvSpPr>
          <p:cNvPr id="33" name="TextBox 33"/>
          <p:cNvSpPr txBox="1"/>
          <p:nvPr/>
        </p:nvSpPr>
        <p:spPr>
          <a:xfrm>
            <a:off x="907161" y="5713571"/>
            <a:ext cx="678139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生成物チェックリスト B-5 の3番目が、この verify のことです</a:t>
            </a:r>
          </a:p>
        </p:txBody>
      </p:sp>
      <p:sp>
        <p:nvSpPr>
          <p:cNvPr id="34" name="TextBox 34"/>
          <p:cNvSpPr txBox="1"/>
          <p:nvPr/>
        </p:nvSpPr>
        <p:spPr>
          <a:xfrm>
            <a:off x="6075137" y="6189821"/>
            <a:ext cx="5514502"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出典 handson/docs/生成物チェックリスト.md B-5</a:t>
            </a:r>
          </a:p>
        </p:txBody>
      </p:sp>
      <p:pic>
        <p:nvPicPr>
          <p:cNvPr id="35" name="Image 35"/>
          <p:cNvPicPr>
            <a:picLocks noChangeAspect="1"/>
          </p:cNvPicPr>
          <p:nvPr/>
        </p:nvPicPr>
        <p:blipFill>
          <a:blip r:embed="rId2"/>
          <a:stretch>
            <a:fillRect/>
          </a:stretch>
        </p:blipFill>
        <p:spPr>
          <a:xfrm>
            <a:off x="232094" y="6496050"/>
            <a:ext cx="793112" cy="205740"/>
          </a:xfrm>
          <a:prstGeom prst="rect">
            <a:avLst/>
          </a:prstGeom>
        </p:spPr>
      </p:pic>
      <p:sp>
        <p:nvSpPr>
          <p:cNvPr id="36" name="TextBox 36"/>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7" name="TextBox 37"/>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27</a:t>
            </a:r>
          </a:p>
        </p:txBody>
      </p:sp>
    </p:spTree>
  </p:cSld>
  <p:clrMapOvr>
    <a:masterClrMapping/>
  </p:clrMapOvr>
  <p:transition xmlns:p14="http://schemas.microsoft.com/office/powerpoint/2010/main" p14:dur="40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123950" y="192881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03</a:t>
            </a:r>
          </a:p>
        </p:txBody>
      </p:sp>
      <p:sp>
        <p:nvSpPr>
          <p:cNvPr id="6" name="TextBox 6"/>
          <p:cNvSpPr txBox="1"/>
          <p:nvPr/>
        </p:nvSpPr>
        <p:spPr>
          <a:xfrm>
            <a:off x="1125474" y="3628072"/>
            <a:ext cx="8086058"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D2-2 テストによるバグ検出</a:t>
            </a:r>
          </a:p>
        </p:txBody>
      </p:sp>
      <p:sp>
        <p:nvSpPr>
          <p:cNvPr id="7" name="Rectangle 7"/>
          <p:cNvSpPr/>
          <p:nvPr/>
        </p:nvSpPr>
        <p:spPr>
          <a:xfrm>
            <a:off x="1162050" y="4248150"/>
            <a:ext cx="3429000" cy="28575"/>
          </a:xfrm>
          <a:prstGeom prst="rect">
            <a:avLst/>
          </a:prstGeom>
          <a:solidFill>
            <a:srgbClr val="47BCC6"/>
          </a:solidFill>
          <a:ln>
            <a:noFill/>
          </a:ln>
        </p:spPr>
      </p:sp>
      <p:sp>
        <p:nvSpPr>
          <p:cNvPr id="8" name="TextBox 8"/>
          <p:cNvSpPr txBox="1"/>
          <p:nvPr/>
        </p:nvSpPr>
        <p:spPr>
          <a:xfrm>
            <a:off x="1154811" y="4532471"/>
            <a:ext cx="7307770"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3件のバグが仕込んであります。場所は伏せてあります。</a:t>
            </a:r>
          </a:p>
          <a:p>
            <a:pPr algn="l">
              <a:lnSpc>
                <a:spcPts val="2400"/>
              </a:lnSpc>
            </a:pPr>
            <a:r>
              <a:rPr lang="zh-CN" sz="1420" dirty="0">
                <a:solidFill>
                  <a:srgbClr val="484848"/>
                </a:solidFill>
                <a:latin typeface="Zen Kaku Gothic New"/>
                <a:ea typeface="Zen Kaku Gothic New"/>
                <a:cs typeface="Zen Kaku Gothic New"/>
              </a:rPr>
              <a:t>直してからテストを書くのではなく、先に赤を出してから直します。</a:t>
            </a:r>
          </a:p>
          <a:p>
            <a:pPr algn="l">
              <a:lnSpc>
                <a:spcPts val="2400"/>
              </a:lnSpc>
            </a:pPr>
            <a:r>
              <a:rPr lang="en-US" sz="1420" b="1" dirty="0">
                <a:solidFill>
                  <a:srgbClr val="2E9AA4"/>
                </a:solidFill>
                <a:latin typeface="Zen Kaku Gothic New"/>
                <a:ea typeface="Zen Kaku Gothic New"/>
                <a:cs typeface="Zen Kaku Gothic New"/>
              </a:rPr>
              <a:t>[35min]</a:t>
            </a:r>
          </a:p>
        </p:txBody>
      </p:sp>
      <p:sp>
        <p:nvSpPr>
          <p:cNvPr id="9" name="Rectangle 9"/>
          <p:cNvSpPr/>
          <p:nvPr/>
        </p:nvSpPr>
        <p:spPr>
          <a:xfrm>
            <a:off x="609600" y="5676900"/>
            <a:ext cx="2066925" cy="457200"/>
          </a:xfrm>
          <a:prstGeom prst="roundRect">
            <a:avLst>
              <a:gd name="adj" fmla="val 16667"/>
            </a:avLst>
          </a:prstGeom>
          <a:solidFill>
            <a:srgbClr val="F3F3F3"/>
          </a:solidFill>
          <a:ln>
            <a:noFill/>
          </a:ln>
        </p:spPr>
      </p:sp>
      <p:sp>
        <p:nvSpPr>
          <p:cNvPr id="10" name="TextBox 10"/>
          <p:cNvSpPr txBox="1"/>
          <p:nvPr/>
        </p:nvSpPr>
        <p:spPr>
          <a:xfrm>
            <a:off x="1160526" y="5818346"/>
            <a:ext cx="95554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振り返り</a:t>
            </a:r>
          </a:p>
        </p:txBody>
      </p:sp>
      <p:sp>
        <p:nvSpPr>
          <p:cNvPr id="11" name="Rectangle 11"/>
          <p:cNvSpPr/>
          <p:nvPr/>
        </p:nvSpPr>
        <p:spPr>
          <a:xfrm>
            <a:off x="2828925" y="5676900"/>
            <a:ext cx="2066925" cy="457200"/>
          </a:xfrm>
          <a:prstGeom prst="roundRect">
            <a:avLst>
              <a:gd name="adj" fmla="val 16667"/>
            </a:avLst>
          </a:prstGeom>
          <a:solidFill>
            <a:srgbClr val="F3F3F3"/>
          </a:solidFill>
          <a:ln>
            <a:noFill/>
          </a:ln>
        </p:spPr>
      </p:sp>
      <p:sp>
        <p:nvSpPr>
          <p:cNvPr id="12" name="TextBox 12"/>
          <p:cNvSpPr txBox="1"/>
          <p:nvPr/>
        </p:nvSpPr>
        <p:spPr>
          <a:xfrm>
            <a:off x="3571684"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D2-1</a:t>
            </a:r>
          </a:p>
        </p:txBody>
      </p:sp>
      <p:sp>
        <p:nvSpPr>
          <p:cNvPr id="13" name="Rectangle 13"/>
          <p:cNvSpPr/>
          <p:nvPr/>
        </p:nvSpPr>
        <p:spPr>
          <a:xfrm>
            <a:off x="5048250" y="5676900"/>
            <a:ext cx="2066925" cy="457200"/>
          </a:xfrm>
          <a:prstGeom prst="roundRect">
            <a:avLst>
              <a:gd name="adj" fmla="val 16667"/>
            </a:avLst>
          </a:prstGeom>
          <a:solidFill>
            <a:srgbClr val="47BCC6"/>
          </a:solidFill>
          <a:ln>
            <a:noFill/>
          </a:ln>
        </p:spPr>
      </p:sp>
      <p:sp>
        <p:nvSpPr>
          <p:cNvPr id="14" name="TextBox 14"/>
          <p:cNvSpPr txBox="1"/>
          <p:nvPr/>
        </p:nvSpPr>
        <p:spPr>
          <a:xfrm>
            <a:off x="5777074" y="5818346"/>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D2-2</a:t>
            </a:r>
          </a:p>
        </p:txBody>
      </p:sp>
      <p:sp>
        <p:nvSpPr>
          <p:cNvPr id="15" name="Rectangle 15"/>
          <p:cNvSpPr/>
          <p:nvPr/>
        </p:nvSpPr>
        <p:spPr>
          <a:xfrm>
            <a:off x="7267575" y="5676900"/>
            <a:ext cx="2066925" cy="457200"/>
          </a:xfrm>
          <a:prstGeom prst="roundRect">
            <a:avLst>
              <a:gd name="adj" fmla="val 16667"/>
            </a:avLst>
          </a:prstGeom>
          <a:solidFill>
            <a:srgbClr val="F3F3F3"/>
          </a:solidFill>
          <a:ln>
            <a:noFill/>
          </a:ln>
        </p:spPr>
      </p:sp>
      <p:sp>
        <p:nvSpPr>
          <p:cNvPr id="16" name="TextBox 16"/>
          <p:cNvSpPr txBox="1"/>
          <p:nvPr/>
        </p:nvSpPr>
        <p:spPr>
          <a:xfrm>
            <a:off x="8010334"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D2-3</a:t>
            </a:r>
          </a:p>
        </p:txBody>
      </p:sp>
      <p:sp>
        <p:nvSpPr>
          <p:cNvPr id="17" name="Rectangle 17"/>
          <p:cNvSpPr/>
          <p:nvPr/>
        </p:nvSpPr>
        <p:spPr>
          <a:xfrm>
            <a:off x="9486900" y="5676900"/>
            <a:ext cx="2066925" cy="457200"/>
          </a:xfrm>
          <a:prstGeom prst="roundRect">
            <a:avLst>
              <a:gd name="adj" fmla="val 16667"/>
            </a:avLst>
          </a:prstGeom>
          <a:solidFill>
            <a:srgbClr val="F3F3F3"/>
          </a:solidFill>
          <a:ln>
            <a:noFill/>
          </a:ln>
        </p:spPr>
      </p:sp>
      <p:sp>
        <p:nvSpPr>
          <p:cNvPr id="18" name="TextBox 18"/>
          <p:cNvSpPr txBox="1"/>
          <p:nvPr/>
        </p:nvSpPr>
        <p:spPr>
          <a:xfrm>
            <a:off x="10155460" y="5818346"/>
            <a:ext cx="72028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まとめ</a:t>
            </a:r>
          </a:p>
        </p:txBody>
      </p:sp>
      <p:pic>
        <p:nvPicPr>
          <p:cNvPr id="19" name="Image 19"/>
          <p:cNvPicPr>
            <a:picLocks noChangeAspect="1"/>
          </p:cNvPicPr>
          <p:nvPr/>
        </p:nvPicPr>
        <p:blipFill>
          <a:blip r:embed="rId2"/>
          <a:stretch>
            <a:fillRect/>
          </a:stretch>
        </p:blipFill>
        <p:spPr>
          <a:xfrm>
            <a:off x="232094" y="6496050"/>
            <a:ext cx="793112" cy="205740"/>
          </a:xfrm>
          <a:prstGeom prst="rect">
            <a:avLst/>
          </a:prstGeom>
        </p:spPr>
      </p:pic>
      <p:sp>
        <p:nvSpPr>
          <p:cNvPr id="20" name="TextBox 20"/>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1" name="TextBox 21"/>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28</a:t>
            </a:r>
          </a:p>
        </p:txBody>
      </p:sp>
    </p:spTree>
  </p:cSld>
  <p:clrMapOvr>
    <a:masterClrMapping/>
  </p:clrMapOvr>
  <p:transition xmlns:p14="http://schemas.microsoft.com/office/powerpoint/2010/main" p14:dur="40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先に赤を出す順番</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731905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赤を先に出すと、その赤が</a:t>
            </a:r>
            <a:r>
              <a:rPr lang="zh-CN" sz="2480" b="1" dirty="0">
                <a:solidFill>
                  <a:srgbClr val="264DBF"/>
                </a:solidFill>
                <a:latin typeface="Zen Kaku Gothic New"/>
                <a:ea typeface="Zen Kaku Gothic New"/>
                <a:cs typeface="Zen Kaku Gothic New"/>
              </a:rPr>
              <a:t>修正の証拠</a:t>
            </a:r>
          </a:p>
        </p:txBody>
      </p:sp>
      <p:sp>
        <p:nvSpPr>
          <p:cNvPr id="7" name="TextBox 7"/>
          <p:cNvSpPr txBox="1"/>
          <p:nvPr/>
        </p:nvSpPr>
        <p:spPr>
          <a:xfrm>
            <a:off x="601980" y="2247900"/>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テストが先</a:t>
            </a:r>
          </a:p>
        </p:txBody>
      </p:sp>
      <p:sp>
        <p:nvSpPr>
          <p:cNvPr id="8" name="Polygon 8"/>
          <p:cNvSpPr/>
          <p:nvPr/>
        </p:nvSpPr>
        <p:spPr>
          <a:xfrm>
            <a:off x="838200" y="2552700"/>
            <a:ext cx="1962150" cy="628650"/>
          </a:xfrm>
          <a:custGeom>
            <a:avLst/>
            <a:gdLst/>
            <a:ahLst/>
            <a:cxnLst/>
            <a:rect l="l" t="t" r="r" b="b"/>
            <a:pathLst>
              <a:path w="1962150" h="628650">
                <a:moveTo>
                  <a:pt x="0" y="0"/>
                </a:moveTo>
                <a:lnTo>
                  <a:pt x="1714500" y="0"/>
                </a:lnTo>
                <a:lnTo>
                  <a:pt x="1962150" y="314325"/>
                </a:lnTo>
                <a:lnTo>
                  <a:pt x="1714500" y="628650"/>
                </a:lnTo>
                <a:lnTo>
                  <a:pt x="0" y="628650"/>
                </a:lnTo>
                <a:lnTo>
                  <a:pt x="247650" y="314325"/>
                </a:lnTo>
                <a:close/>
              </a:path>
            </a:pathLst>
          </a:custGeom>
          <a:solidFill>
            <a:srgbClr val="47BCC6"/>
          </a:solidFill>
          <a:ln>
            <a:noFill/>
          </a:ln>
        </p:spPr>
      </p:sp>
      <p:sp>
        <p:nvSpPr>
          <p:cNvPr id="9" name="TextBox 9"/>
          <p:cNvSpPr txBox="1"/>
          <p:nvPr/>
        </p:nvSpPr>
        <p:spPr>
          <a:xfrm>
            <a:off x="1070943" y="2779871"/>
            <a:ext cx="1496663"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テストを書く</a:t>
            </a:r>
          </a:p>
        </p:txBody>
      </p:sp>
      <p:sp>
        <p:nvSpPr>
          <p:cNvPr id="10" name="Polygon 10"/>
          <p:cNvSpPr/>
          <p:nvPr/>
        </p:nvSpPr>
        <p:spPr>
          <a:xfrm>
            <a:off x="2933700" y="2552700"/>
            <a:ext cx="1962150" cy="628650"/>
          </a:xfrm>
          <a:custGeom>
            <a:avLst/>
            <a:gdLst/>
            <a:ahLst/>
            <a:cxnLst/>
            <a:rect l="l" t="t" r="r" b="b"/>
            <a:pathLst>
              <a:path w="1962150" h="628650">
                <a:moveTo>
                  <a:pt x="0" y="0"/>
                </a:moveTo>
                <a:lnTo>
                  <a:pt x="1714500" y="0"/>
                </a:lnTo>
                <a:lnTo>
                  <a:pt x="1962150" y="314325"/>
                </a:lnTo>
                <a:lnTo>
                  <a:pt x="1714500" y="628650"/>
                </a:lnTo>
                <a:lnTo>
                  <a:pt x="0" y="628650"/>
                </a:lnTo>
                <a:lnTo>
                  <a:pt x="247650" y="314325"/>
                </a:lnTo>
                <a:close/>
              </a:path>
            </a:pathLst>
          </a:custGeom>
          <a:solidFill>
            <a:srgbClr val="47BCC6"/>
          </a:solidFill>
          <a:ln>
            <a:noFill/>
          </a:ln>
        </p:spPr>
      </p:sp>
      <p:sp>
        <p:nvSpPr>
          <p:cNvPr id="11" name="TextBox 11"/>
          <p:cNvSpPr txBox="1"/>
          <p:nvPr/>
        </p:nvSpPr>
        <p:spPr>
          <a:xfrm>
            <a:off x="3592572" y="2779871"/>
            <a:ext cx="644407"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赤3件</a:t>
            </a:r>
          </a:p>
        </p:txBody>
      </p:sp>
      <p:sp>
        <p:nvSpPr>
          <p:cNvPr id="12" name="Polygon 12"/>
          <p:cNvSpPr/>
          <p:nvPr/>
        </p:nvSpPr>
        <p:spPr>
          <a:xfrm>
            <a:off x="5029200" y="2552700"/>
            <a:ext cx="1962150" cy="628650"/>
          </a:xfrm>
          <a:custGeom>
            <a:avLst/>
            <a:gdLst/>
            <a:ahLst/>
            <a:cxnLst/>
            <a:rect l="l" t="t" r="r" b="b"/>
            <a:pathLst>
              <a:path w="1962150" h="628650">
                <a:moveTo>
                  <a:pt x="0" y="0"/>
                </a:moveTo>
                <a:lnTo>
                  <a:pt x="1714500" y="0"/>
                </a:lnTo>
                <a:lnTo>
                  <a:pt x="1962150" y="314325"/>
                </a:lnTo>
                <a:lnTo>
                  <a:pt x="1714500" y="628650"/>
                </a:lnTo>
                <a:lnTo>
                  <a:pt x="0" y="628650"/>
                </a:lnTo>
                <a:lnTo>
                  <a:pt x="247650" y="314325"/>
                </a:lnTo>
                <a:close/>
              </a:path>
            </a:pathLst>
          </a:custGeom>
          <a:solidFill>
            <a:srgbClr val="47BCC6"/>
          </a:solidFill>
          <a:ln>
            <a:noFill/>
          </a:ln>
        </p:spPr>
      </p:sp>
      <p:sp>
        <p:nvSpPr>
          <p:cNvPr id="13" name="TextBox 13"/>
          <p:cNvSpPr txBox="1"/>
          <p:nvPr/>
        </p:nvSpPr>
        <p:spPr>
          <a:xfrm>
            <a:off x="5138428" y="2779871"/>
            <a:ext cx="1743694"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原因の行を特定</a:t>
            </a:r>
          </a:p>
        </p:txBody>
      </p:sp>
      <p:sp>
        <p:nvSpPr>
          <p:cNvPr id="14" name="Polygon 14"/>
          <p:cNvSpPr/>
          <p:nvPr/>
        </p:nvSpPr>
        <p:spPr>
          <a:xfrm>
            <a:off x="7124700" y="2552700"/>
            <a:ext cx="1962150" cy="628650"/>
          </a:xfrm>
          <a:custGeom>
            <a:avLst/>
            <a:gdLst/>
            <a:ahLst/>
            <a:cxnLst/>
            <a:rect l="l" t="t" r="r" b="b"/>
            <a:pathLst>
              <a:path w="1962150" h="628650">
                <a:moveTo>
                  <a:pt x="0" y="0"/>
                </a:moveTo>
                <a:lnTo>
                  <a:pt x="1714500" y="0"/>
                </a:lnTo>
                <a:lnTo>
                  <a:pt x="1962150" y="314325"/>
                </a:lnTo>
                <a:lnTo>
                  <a:pt x="1714500" y="628650"/>
                </a:lnTo>
                <a:lnTo>
                  <a:pt x="0" y="628650"/>
                </a:lnTo>
                <a:lnTo>
                  <a:pt x="247650" y="314325"/>
                </a:lnTo>
                <a:close/>
              </a:path>
            </a:pathLst>
          </a:custGeom>
          <a:solidFill>
            <a:srgbClr val="47BCC6"/>
          </a:solidFill>
          <a:ln>
            <a:noFill/>
          </a:ln>
        </p:spPr>
      </p:sp>
      <p:sp>
        <p:nvSpPr>
          <p:cNvPr id="15" name="TextBox 15"/>
          <p:cNvSpPr txBox="1"/>
          <p:nvPr/>
        </p:nvSpPr>
        <p:spPr>
          <a:xfrm>
            <a:off x="7851505" y="2779871"/>
            <a:ext cx="508540"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直す</a:t>
            </a:r>
          </a:p>
        </p:txBody>
      </p:sp>
      <p:sp>
        <p:nvSpPr>
          <p:cNvPr id="16" name="Polygon 16"/>
          <p:cNvSpPr/>
          <p:nvPr/>
        </p:nvSpPr>
        <p:spPr>
          <a:xfrm>
            <a:off x="9220200" y="2552700"/>
            <a:ext cx="1962150" cy="628650"/>
          </a:xfrm>
          <a:custGeom>
            <a:avLst/>
            <a:gdLst/>
            <a:ahLst/>
            <a:cxnLst/>
            <a:rect l="l" t="t" r="r" b="b"/>
            <a:pathLst>
              <a:path w="1962150" h="628650">
                <a:moveTo>
                  <a:pt x="0" y="0"/>
                </a:moveTo>
                <a:lnTo>
                  <a:pt x="1714500" y="0"/>
                </a:lnTo>
                <a:lnTo>
                  <a:pt x="1962150" y="314325"/>
                </a:lnTo>
                <a:lnTo>
                  <a:pt x="1714500" y="628650"/>
                </a:lnTo>
                <a:lnTo>
                  <a:pt x="0" y="628650"/>
                </a:lnTo>
                <a:lnTo>
                  <a:pt x="247650" y="314325"/>
                </a:lnTo>
                <a:close/>
              </a:path>
            </a:pathLst>
          </a:custGeom>
          <a:solidFill>
            <a:srgbClr val="47BCC6"/>
          </a:solidFill>
          <a:ln>
            <a:noFill/>
          </a:ln>
        </p:spPr>
      </p:sp>
      <p:sp>
        <p:nvSpPr>
          <p:cNvPr id="17" name="TextBox 17"/>
          <p:cNvSpPr txBox="1"/>
          <p:nvPr/>
        </p:nvSpPr>
        <p:spPr>
          <a:xfrm>
            <a:off x="10070521" y="2779871"/>
            <a:ext cx="261509"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緑</a:t>
            </a:r>
          </a:p>
        </p:txBody>
      </p:sp>
      <p:sp>
        <p:nvSpPr>
          <p:cNvPr id="18" name="TextBox 18"/>
          <p:cNvSpPr txBox="1"/>
          <p:nvPr/>
        </p:nvSpPr>
        <p:spPr>
          <a:xfrm>
            <a:off x="830961" y="33323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赤が、直した証拠として残ります</a:t>
            </a:r>
          </a:p>
        </p:txBody>
      </p:sp>
      <p:sp>
        <p:nvSpPr>
          <p:cNvPr id="19" name="TextBox 19"/>
          <p:cNvSpPr txBox="1"/>
          <p:nvPr/>
        </p:nvSpPr>
        <p:spPr>
          <a:xfrm>
            <a:off x="601980" y="3981450"/>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修正が先</a:t>
            </a:r>
          </a:p>
        </p:txBody>
      </p:sp>
      <p:sp>
        <p:nvSpPr>
          <p:cNvPr id="20" name="Polygon 20"/>
          <p:cNvSpPr/>
          <p:nvPr/>
        </p:nvSpPr>
        <p:spPr>
          <a:xfrm>
            <a:off x="838200" y="4286250"/>
            <a:ext cx="1962150" cy="628650"/>
          </a:xfrm>
          <a:custGeom>
            <a:avLst/>
            <a:gdLst/>
            <a:ahLst/>
            <a:cxnLst/>
            <a:rect l="l" t="t" r="r" b="b"/>
            <a:pathLst>
              <a:path w="1962150" h="628650">
                <a:moveTo>
                  <a:pt x="0" y="0"/>
                </a:moveTo>
                <a:lnTo>
                  <a:pt x="1714500" y="0"/>
                </a:lnTo>
                <a:lnTo>
                  <a:pt x="1962150" y="314325"/>
                </a:lnTo>
                <a:lnTo>
                  <a:pt x="1714500" y="628650"/>
                </a:lnTo>
                <a:lnTo>
                  <a:pt x="0" y="628650"/>
                </a:lnTo>
                <a:lnTo>
                  <a:pt x="247650" y="314325"/>
                </a:lnTo>
                <a:close/>
              </a:path>
            </a:pathLst>
          </a:custGeom>
          <a:solidFill>
            <a:srgbClr val="E3E7EA"/>
          </a:solidFill>
          <a:ln>
            <a:noFill/>
          </a:ln>
        </p:spPr>
      </p:sp>
      <p:sp>
        <p:nvSpPr>
          <p:cNvPr id="21" name="TextBox 21"/>
          <p:cNvSpPr txBox="1"/>
          <p:nvPr/>
        </p:nvSpPr>
        <p:spPr>
          <a:xfrm>
            <a:off x="1565005" y="4513421"/>
            <a:ext cx="508540" cy="278702"/>
          </a:xfrm>
          <a:prstGeom prst="rect">
            <a:avLst/>
          </a:prstGeom>
          <a:noFill/>
          <a:ln>
            <a:noFill/>
          </a:ln>
        </p:spPr>
        <p:txBody>
          <a:bodyPr wrap="none" lIns="0" tIns="0" rIns="0" bIns="0" anchor="t" anchorCtr="0">
            <a:spAutoFit/>
          </a:bodyPr>
          <a:lstStyle/>
          <a:p>
            <a:pPr algn="ctr"/>
            <a:r>
              <a:rPr lang="zh-CN" sz="1420" b="1" dirty="0">
                <a:solidFill>
                  <a:srgbClr val="484848"/>
                </a:solidFill>
                <a:latin typeface="Zen Kaku Gothic New"/>
                <a:ea typeface="Zen Kaku Gothic New"/>
                <a:cs typeface="Zen Kaku Gothic New"/>
              </a:rPr>
              <a:t>直す</a:t>
            </a:r>
          </a:p>
        </p:txBody>
      </p:sp>
      <p:sp>
        <p:nvSpPr>
          <p:cNvPr id="22" name="Polygon 22"/>
          <p:cNvSpPr/>
          <p:nvPr/>
        </p:nvSpPr>
        <p:spPr>
          <a:xfrm>
            <a:off x="2933700" y="4286250"/>
            <a:ext cx="1962150" cy="628650"/>
          </a:xfrm>
          <a:custGeom>
            <a:avLst/>
            <a:gdLst/>
            <a:ahLst/>
            <a:cxnLst/>
            <a:rect l="l" t="t" r="r" b="b"/>
            <a:pathLst>
              <a:path w="1962150" h="628650">
                <a:moveTo>
                  <a:pt x="0" y="0"/>
                </a:moveTo>
                <a:lnTo>
                  <a:pt x="1714500" y="0"/>
                </a:lnTo>
                <a:lnTo>
                  <a:pt x="1962150" y="314325"/>
                </a:lnTo>
                <a:lnTo>
                  <a:pt x="1714500" y="628650"/>
                </a:lnTo>
                <a:lnTo>
                  <a:pt x="0" y="628650"/>
                </a:lnTo>
                <a:lnTo>
                  <a:pt x="247650" y="314325"/>
                </a:lnTo>
                <a:close/>
              </a:path>
            </a:pathLst>
          </a:custGeom>
          <a:solidFill>
            <a:srgbClr val="E3E7EA"/>
          </a:solidFill>
          <a:ln>
            <a:noFill/>
          </a:ln>
        </p:spPr>
      </p:sp>
      <p:sp>
        <p:nvSpPr>
          <p:cNvPr id="23" name="TextBox 23"/>
          <p:cNvSpPr txBox="1"/>
          <p:nvPr/>
        </p:nvSpPr>
        <p:spPr>
          <a:xfrm>
            <a:off x="3166443" y="4513421"/>
            <a:ext cx="1496663" cy="278702"/>
          </a:xfrm>
          <a:prstGeom prst="rect">
            <a:avLst/>
          </a:prstGeom>
          <a:noFill/>
          <a:ln>
            <a:noFill/>
          </a:ln>
        </p:spPr>
        <p:txBody>
          <a:bodyPr wrap="none" lIns="0" tIns="0" rIns="0" bIns="0" anchor="t" anchorCtr="0">
            <a:spAutoFit/>
          </a:bodyPr>
          <a:lstStyle/>
          <a:p>
            <a:pPr algn="ctr"/>
            <a:r>
              <a:rPr lang="zh-CN" sz="1420" b="1" dirty="0">
                <a:solidFill>
                  <a:srgbClr val="484848"/>
                </a:solidFill>
                <a:latin typeface="Zen Kaku Gothic New"/>
                <a:ea typeface="Zen Kaku Gothic New"/>
                <a:cs typeface="Zen Kaku Gothic New"/>
              </a:rPr>
              <a:t>テストを書く</a:t>
            </a:r>
          </a:p>
        </p:txBody>
      </p:sp>
      <p:sp>
        <p:nvSpPr>
          <p:cNvPr id="24" name="Polygon 24"/>
          <p:cNvSpPr/>
          <p:nvPr/>
        </p:nvSpPr>
        <p:spPr>
          <a:xfrm>
            <a:off x="5029200" y="4286250"/>
            <a:ext cx="1962150" cy="628650"/>
          </a:xfrm>
          <a:custGeom>
            <a:avLst/>
            <a:gdLst/>
            <a:ahLst/>
            <a:cxnLst/>
            <a:rect l="l" t="t" r="r" b="b"/>
            <a:pathLst>
              <a:path w="1962150" h="628650">
                <a:moveTo>
                  <a:pt x="0" y="0"/>
                </a:moveTo>
                <a:lnTo>
                  <a:pt x="1714500" y="0"/>
                </a:lnTo>
                <a:lnTo>
                  <a:pt x="1962150" y="314325"/>
                </a:lnTo>
                <a:lnTo>
                  <a:pt x="1714500" y="628650"/>
                </a:lnTo>
                <a:lnTo>
                  <a:pt x="0" y="628650"/>
                </a:lnTo>
                <a:lnTo>
                  <a:pt x="247650" y="314325"/>
                </a:lnTo>
                <a:close/>
              </a:path>
            </a:pathLst>
          </a:custGeom>
          <a:solidFill>
            <a:srgbClr val="E3E7EA"/>
          </a:solidFill>
          <a:ln>
            <a:noFill/>
          </a:ln>
        </p:spPr>
      </p:sp>
      <p:sp>
        <p:nvSpPr>
          <p:cNvPr id="25" name="TextBox 25"/>
          <p:cNvSpPr txBox="1"/>
          <p:nvPr/>
        </p:nvSpPr>
        <p:spPr>
          <a:xfrm>
            <a:off x="5385459" y="4513421"/>
            <a:ext cx="1249632" cy="278702"/>
          </a:xfrm>
          <a:prstGeom prst="rect">
            <a:avLst/>
          </a:prstGeom>
          <a:noFill/>
          <a:ln>
            <a:noFill/>
          </a:ln>
        </p:spPr>
        <p:txBody>
          <a:bodyPr wrap="none" lIns="0" tIns="0" rIns="0" bIns="0" anchor="t" anchorCtr="0">
            <a:spAutoFit/>
          </a:bodyPr>
          <a:lstStyle/>
          <a:p>
            <a:pPr algn="ctr"/>
            <a:r>
              <a:rPr lang="zh-CN" sz="1420" b="1" dirty="0">
                <a:solidFill>
                  <a:srgbClr val="484848"/>
                </a:solidFill>
                <a:latin typeface="Zen Kaku Gothic New"/>
                <a:ea typeface="Zen Kaku Gothic New"/>
                <a:cs typeface="Zen Kaku Gothic New"/>
              </a:rPr>
              <a:t>最初から緑</a:t>
            </a:r>
          </a:p>
        </p:txBody>
      </p:sp>
      <p:sp>
        <p:nvSpPr>
          <p:cNvPr id="26" name="TextBox 26"/>
          <p:cNvSpPr txBox="1"/>
          <p:nvPr/>
        </p:nvSpPr>
        <p:spPr>
          <a:xfrm>
            <a:off x="830961" y="5065871"/>
            <a:ext cx="660196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このテストがバグを見つけられるかは、誰も確かめていません</a:t>
            </a:r>
          </a:p>
        </p:txBody>
      </p:sp>
      <p:sp>
        <p:nvSpPr>
          <p:cNvPr id="27" name="Rectangle 27"/>
          <p:cNvSpPr/>
          <p:nvPr/>
        </p:nvSpPr>
        <p:spPr>
          <a:xfrm>
            <a:off x="609600" y="5638800"/>
            <a:ext cx="10972800" cy="609600"/>
          </a:xfrm>
          <a:prstGeom prst="roundRect">
            <a:avLst>
              <a:gd name="adj" fmla="val 12500"/>
            </a:avLst>
          </a:prstGeom>
          <a:solidFill>
            <a:srgbClr val="F3F3F3"/>
          </a:solidFill>
          <a:ln>
            <a:noFill/>
          </a:ln>
        </p:spPr>
      </p:sp>
      <p:sp>
        <p:nvSpPr>
          <p:cNvPr id="28" name="TextBox 28"/>
          <p:cNvSpPr txBox="1"/>
          <p:nvPr/>
        </p:nvSpPr>
        <p:spPr>
          <a:xfrm>
            <a:off x="830961" y="5846921"/>
            <a:ext cx="100223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D2-2 では、直す前にテストを書きます。赤が出ないテストは、バグを見つけていません</a:t>
            </a:r>
          </a:p>
        </p:txBody>
      </p:sp>
      <p:pic>
        <p:nvPicPr>
          <p:cNvPr id="29" name="Image 29"/>
          <p:cNvPicPr>
            <a:picLocks noChangeAspect="1"/>
          </p:cNvPicPr>
          <p:nvPr/>
        </p:nvPicPr>
        <p:blipFill>
          <a:blip r:embed="rId2"/>
          <a:stretch>
            <a:fillRect/>
          </a:stretch>
        </p:blipFill>
        <p:spPr>
          <a:xfrm>
            <a:off x="232094" y="6496050"/>
            <a:ext cx="793112" cy="205740"/>
          </a:xfrm>
          <a:prstGeom prst="rect">
            <a:avLst/>
          </a:prstGeom>
        </p:spPr>
      </p:pic>
      <p:sp>
        <p:nvSpPr>
          <p:cNvPr id="30" name="TextBox 30"/>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1" name="TextBox 31"/>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29</a:t>
            </a:r>
          </a:p>
        </p:txBody>
      </p:sp>
    </p:spTree>
  </p:cSld>
  <p:clrMapOvr>
    <a:masterClrMapping/>
  </p:clrMapOvr>
  <p:transition xmlns:p14="http://schemas.microsoft.com/office/powerpoint/2010/main" p14:dur="40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53028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講師紹介</a:t>
            </a:r>
          </a:p>
        </p:txBody>
      </p:sp>
      <p:sp>
        <p:nvSpPr>
          <p:cNvPr id="5" name="Rectangle 5"/>
          <p:cNvSpPr/>
          <p:nvPr/>
        </p:nvSpPr>
        <p:spPr>
          <a:xfrm>
            <a:off x="609600" y="1028700"/>
            <a:ext cx="10972800" cy="19050"/>
          </a:xfrm>
          <a:prstGeom prst="rect">
            <a:avLst/>
          </a:prstGeom>
          <a:solidFill>
            <a:srgbClr val="A3DDE3"/>
          </a:solidFill>
          <a:ln>
            <a:noFill/>
          </a:ln>
        </p:spPr>
      </p:sp>
      <p:sp>
        <p:nvSpPr>
          <p:cNvPr id="6" name="Rectangle 6"/>
          <p:cNvSpPr/>
          <p:nvPr/>
        </p:nvSpPr>
        <p:spPr>
          <a:xfrm>
            <a:off x="600075" y="1190625"/>
            <a:ext cx="1238250" cy="1390650"/>
          </a:xfrm>
          <a:prstGeom prst="rect">
            <a:avLst/>
          </a:prstGeom>
          <a:solidFill>
            <a:srgbClr val="E3E7EA"/>
          </a:solidFill>
          <a:ln>
            <a:noFill/>
          </a:ln>
        </p:spPr>
      </p:sp>
      <p:pic>
        <p:nvPicPr>
          <p:cNvPr id="7" name="Image 7"/>
          <p:cNvPicPr>
            <a:picLocks noChangeAspect="1"/>
          </p:cNvPicPr>
          <p:nvPr/>
        </p:nvPicPr>
        <p:blipFill>
          <a:blip r:embed="rId2"/>
          <a:srcRect l="8606" t="0" r="8606" b="0"/>
          <a:stretch>
            <a:fillRect/>
          </a:stretch>
        </p:blipFill>
        <p:spPr>
          <a:xfrm>
            <a:off x="609600" y="1200150"/>
            <a:ext cx="1219200" cy="1371600"/>
          </a:xfrm>
          <a:prstGeom prst="rect">
            <a:avLst/>
          </a:prstGeom>
        </p:spPr>
      </p:pic>
      <p:sp>
        <p:nvSpPr>
          <p:cNvPr id="8" name="TextBox 8"/>
          <p:cNvSpPr txBox="1"/>
          <p:nvPr/>
        </p:nvSpPr>
        <p:spPr>
          <a:xfrm>
            <a:off x="1973961" y="129397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人的資本インテリジェンス部門講師</a:t>
            </a:r>
          </a:p>
        </p:txBody>
      </p:sp>
      <p:sp>
        <p:nvSpPr>
          <p:cNvPr id="9" name="TextBox 9"/>
          <p:cNvSpPr txBox="1"/>
          <p:nvPr/>
        </p:nvSpPr>
        <p:spPr>
          <a:xfrm>
            <a:off x="1973961" y="1532096"/>
            <a:ext cx="27634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生成AIエバンジェリスト</a:t>
            </a:r>
          </a:p>
        </p:txBody>
      </p:sp>
      <p:sp>
        <p:nvSpPr>
          <p:cNvPr id="10" name="Rectangle 10"/>
          <p:cNvSpPr/>
          <p:nvPr/>
        </p:nvSpPr>
        <p:spPr>
          <a:xfrm>
            <a:off x="1981200" y="1819275"/>
            <a:ext cx="457200" cy="38100"/>
          </a:xfrm>
          <a:prstGeom prst="rect">
            <a:avLst/>
          </a:prstGeom>
          <a:solidFill>
            <a:srgbClr val="47BCC6"/>
          </a:solidFill>
          <a:ln>
            <a:noFill/>
          </a:ln>
        </p:spPr>
      </p:sp>
      <p:sp>
        <p:nvSpPr>
          <p:cNvPr id="11" name="TextBox 11"/>
          <p:cNvSpPr txBox="1"/>
          <p:nvPr/>
        </p:nvSpPr>
        <p:spPr>
          <a:xfrm>
            <a:off x="1969770" y="1985962"/>
            <a:ext cx="170007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安田 光喜</a:t>
            </a:r>
          </a:p>
        </p:txBody>
      </p:sp>
      <p:sp>
        <p:nvSpPr>
          <p:cNvPr id="12" name="TextBox 12"/>
          <p:cNvSpPr txBox="1"/>
          <p:nvPr/>
        </p:nvSpPr>
        <p:spPr>
          <a:xfrm>
            <a:off x="1973961" y="2360771"/>
            <a:ext cx="1716548" cy="278702"/>
          </a:xfrm>
          <a:prstGeom prst="rect">
            <a:avLst/>
          </a:prstGeom>
          <a:noFill/>
          <a:ln>
            <a:noFill/>
          </a:ln>
        </p:spPr>
        <p:txBody>
          <a:bodyPr wrap="none" lIns="0" tIns="0" rIns="0" bIns="0" anchor="t" anchorCtr="0">
            <a:spAutoFit/>
          </a:bodyPr>
          <a:lstStyle/>
          <a:p>
            <a:pPr algn="l"/>
            <a:r>
              <a:rPr lang="en-US" sz="1420" dirty="0">
                <a:solidFill>
                  <a:srgbClr val="999999"/>
                </a:solidFill>
                <a:latin typeface="Zen Kaku Gothic New"/>
                <a:ea typeface="Zen Kaku Gothic New"/>
                <a:cs typeface="Zen Kaku Gothic New"/>
              </a:rPr>
              <a:t>Mitsuki Yasuda</a:t>
            </a:r>
          </a:p>
        </p:txBody>
      </p:sp>
      <p:sp>
        <p:nvSpPr>
          <p:cNvPr id="13" name="TextBox 13"/>
          <p:cNvSpPr txBox="1"/>
          <p:nvPr/>
        </p:nvSpPr>
        <p:spPr>
          <a:xfrm>
            <a:off x="601980" y="269557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プロフィール</a:t>
            </a:r>
          </a:p>
        </p:txBody>
      </p:sp>
      <p:sp>
        <p:nvSpPr>
          <p:cNvPr id="14" name="Rectangle 14"/>
          <p:cNvSpPr/>
          <p:nvPr/>
        </p:nvSpPr>
        <p:spPr>
          <a:xfrm>
            <a:off x="609600" y="2933700"/>
            <a:ext cx="990600" cy="28575"/>
          </a:xfrm>
          <a:prstGeom prst="rect">
            <a:avLst/>
          </a:prstGeom>
          <a:solidFill>
            <a:srgbClr val="47BCC6"/>
          </a:solidFill>
          <a:ln>
            <a:noFill/>
          </a:ln>
        </p:spPr>
      </p:sp>
      <p:sp>
        <p:nvSpPr>
          <p:cNvPr id="15" name="TextBox 15"/>
          <p:cNvSpPr txBox="1"/>
          <p:nvPr/>
        </p:nvSpPr>
        <p:spPr>
          <a:xfrm>
            <a:off x="602361" y="3046571"/>
            <a:ext cx="7543038" cy="3479102"/>
          </a:xfrm>
          <a:prstGeom prst="rect">
            <a:avLst/>
          </a:prstGeom>
          <a:noFill/>
          <a:ln>
            <a:noFill/>
          </a:ln>
        </p:spPr>
        <p:txBody>
          <a:bodyPr wrap="square" lIns="0" tIns="0" rIns="0" bIns="0" anchor="t" anchorCtr="0"/>
          <a:lstStyle/>
          <a:p>
            <a:pPr algn="l">
              <a:lnSpc>
                <a:spcPts val="1800"/>
              </a:lnSpc>
            </a:pPr>
            <a:r>
              <a:rPr lang="zh-CN" sz="1420" dirty="0">
                <a:solidFill>
                  <a:srgbClr val="484848"/>
                </a:solidFill>
                <a:latin typeface="Zen Kaku Gothic New"/>
                <a:ea typeface="Zen Kaku Gothic New"/>
                <a:cs typeface="Zen Kaku Gothic New"/>
              </a:rPr>
              <a:t>公立はこだて未来大学 大学院（メディアデザイン領域）を卒業し、</a:t>
            </a:r>
          </a:p>
          <a:p>
            <a:pPr algn="l">
              <a:lnSpc>
                <a:spcPts val="1800"/>
              </a:lnSpc>
            </a:pPr>
            <a:r>
              <a:rPr lang="zh-CN" sz="1420" dirty="0">
                <a:solidFill>
                  <a:srgbClr val="484848"/>
                </a:solidFill>
                <a:latin typeface="Zen Kaku Gothic New"/>
                <a:ea typeface="Zen Kaku Gothic New"/>
                <a:cs typeface="Zen Kaku Gothic New"/>
              </a:rPr>
              <a:t>街づくり会社での複合商業ビルの立ち上げにおける情報インフラ整備</a:t>
            </a:r>
          </a:p>
          <a:p>
            <a:pPr algn="l">
              <a:lnSpc>
                <a:spcPts val="1800"/>
              </a:lnSpc>
            </a:pPr>
            <a:r>
              <a:rPr lang="zh-CN" sz="1420" dirty="0">
                <a:solidFill>
                  <a:srgbClr val="484848"/>
                </a:solidFill>
                <a:latin typeface="Zen Kaku Gothic New"/>
                <a:ea typeface="Zen Kaku Gothic New"/>
                <a:cs typeface="Zen Kaku Gothic New"/>
              </a:rPr>
              <a:t>やデザイン全般業務の責任として関与。その後デザイン事務所を立ち</a:t>
            </a:r>
          </a:p>
          <a:p>
            <a:pPr algn="l">
              <a:lnSpc>
                <a:spcPts val="1800"/>
              </a:lnSpc>
            </a:pPr>
            <a:r>
              <a:rPr lang="zh-CN" sz="1420" dirty="0">
                <a:solidFill>
                  <a:srgbClr val="484848"/>
                </a:solidFill>
                <a:latin typeface="Zen Kaku Gothic New"/>
                <a:ea typeface="Zen Kaku Gothic New"/>
                <a:cs typeface="Zen Kaku Gothic New"/>
              </a:rPr>
              <a:t>上げ、飲食店を中心としたデザイン業務や美術館展示の</a:t>
            </a:r>
          </a:p>
          <a:p>
            <a:pPr algn="l">
              <a:lnSpc>
                <a:spcPts val="1800"/>
              </a:lnSpc>
            </a:pPr>
            <a:r>
              <a:rPr lang="zh-CN" sz="1420" dirty="0">
                <a:solidFill>
                  <a:srgbClr val="484848"/>
                </a:solidFill>
                <a:latin typeface="Zen Kaku Gothic New"/>
                <a:ea typeface="Zen Kaku Gothic New"/>
                <a:cs typeface="Zen Kaku Gothic New"/>
              </a:rPr>
              <a:t>アートコンテンツ開発などを行う。また、地域ブランディングにも注</a:t>
            </a:r>
          </a:p>
          <a:p>
            <a:pPr algn="l">
              <a:lnSpc>
                <a:spcPts val="1800"/>
              </a:lnSpc>
            </a:pPr>
            <a:r>
              <a:rPr lang="zh-CN" sz="1420" dirty="0">
                <a:solidFill>
                  <a:srgbClr val="484848"/>
                </a:solidFill>
                <a:latin typeface="Zen Kaku Gothic New"/>
                <a:ea typeface="Zen Kaku Gothic New"/>
                <a:cs typeface="Zen Kaku Gothic New"/>
              </a:rPr>
              <a:t>力し、市主催の企画運営業務を行なった。2018年10月『小中学生向け</a:t>
            </a:r>
          </a:p>
          <a:p>
            <a:pPr algn="l">
              <a:lnSpc>
                <a:spcPts val="1800"/>
              </a:lnSpc>
            </a:pPr>
            <a:r>
              <a:rPr lang="zh-CN" sz="1420" dirty="0">
                <a:solidFill>
                  <a:srgbClr val="484848"/>
                </a:solidFill>
                <a:latin typeface="Zen Kaku Gothic New"/>
                <a:ea typeface="Zen Kaku Gothic New"/>
                <a:cs typeface="Zen Kaku Gothic New"/>
              </a:rPr>
              <a:t>のプログラミング教育』に注目し、函館市で初めての小中学生向け</a:t>
            </a:r>
          </a:p>
          <a:p>
            <a:pPr algn="l">
              <a:lnSpc>
                <a:spcPts val="1800"/>
              </a:lnSpc>
            </a:pPr>
            <a:r>
              <a:rPr lang="zh-CN" sz="1420" dirty="0">
                <a:solidFill>
                  <a:srgbClr val="484848"/>
                </a:solidFill>
                <a:latin typeface="Zen Kaku Gothic New"/>
                <a:ea typeface="Zen Kaku Gothic New"/>
                <a:cs typeface="Zen Kaku Gothic New"/>
              </a:rPr>
              <a:t>プログラミングスクール『 D-SCHOOL北海道』を立ち上げて運営。そ</a:t>
            </a:r>
          </a:p>
          <a:p>
            <a:pPr algn="l">
              <a:lnSpc>
                <a:spcPts val="1800"/>
              </a:lnSpc>
            </a:pPr>
            <a:r>
              <a:rPr lang="zh-CN" sz="1420" dirty="0">
                <a:solidFill>
                  <a:srgbClr val="484848"/>
                </a:solidFill>
                <a:latin typeface="Zen Kaku Gothic New"/>
                <a:ea typeface="Zen Kaku Gothic New"/>
                <a:cs typeface="Zen Kaku Gothic New"/>
              </a:rPr>
              <a:t>の後北海道のドラッグストア『サッポロドラッグストアー』から</a:t>
            </a:r>
          </a:p>
          <a:p>
            <a:pPr algn="l">
              <a:lnSpc>
                <a:spcPts val="1800"/>
              </a:lnSpc>
            </a:pPr>
            <a:r>
              <a:rPr lang="zh-CN" sz="1420" dirty="0">
                <a:solidFill>
                  <a:srgbClr val="484848"/>
                </a:solidFill>
                <a:latin typeface="Zen Kaku Gothic New"/>
                <a:ea typeface="Zen Kaku Gothic New"/>
                <a:cs typeface="Zen Kaku Gothic New"/>
              </a:rPr>
              <a:t>スクールの買収を受け、教育を専門とするグループ会社『株式会社</a:t>
            </a:r>
          </a:p>
          <a:p>
            <a:pPr algn="l">
              <a:lnSpc>
                <a:spcPts val="1800"/>
              </a:lnSpc>
            </a:pPr>
            <a:r>
              <a:rPr lang="zh-CN" sz="1420" dirty="0">
                <a:solidFill>
                  <a:srgbClr val="484848"/>
                </a:solidFill>
                <a:latin typeface="Zen Kaku Gothic New"/>
                <a:ea typeface="Zen Kaku Gothic New"/>
                <a:cs typeface="Zen Kaku Gothic New"/>
              </a:rPr>
              <a:t>シーラクンス』にて技術開発責任者として運営。スクール設計・運営、</a:t>
            </a:r>
          </a:p>
          <a:p>
            <a:pPr algn="l">
              <a:lnSpc>
                <a:spcPts val="1800"/>
              </a:lnSpc>
            </a:pPr>
            <a:r>
              <a:rPr lang="zh-CN" sz="1420" dirty="0">
                <a:solidFill>
                  <a:srgbClr val="484848"/>
                </a:solidFill>
                <a:latin typeface="Zen Kaku Gothic New"/>
                <a:ea typeface="Zen Kaku Gothic New"/>
                <a:cs typeface="Zen Kaku Gothic New"/>
              </a:rPr>
              <a:t>20以上の自治体連携（イベントや出張教室運営）、大人向け</a:t>
            </a:r>
          </a:p>
          <a:p>
            <a:pPr algn="l">
              <a:lnSpc>
                <a:spcPts val="1800"/>
              </a:lnSpc>
            </a:pPr>
            <a:r>
              <a:rPr lang="zh-CN" sz="1420" dirty="0">
                <a:solidFill>
                  <a:srgbClr val="484848"/>
                </a:solidFill>
                <a:latin typeface="Zen Kaku Gothic New"/>
                <a:ea typeface="Zen Kaku Gothic New"/>
                <a:cs typeface="Zen Kaku Gothic New"/>
              </a:rPr>
              <a:t>プログラミングスクールメンターなどさまざまな『次世代IT教育』に</a:t>
            </a:r>
          </a:p>
          <a:p>
            <a:pPr algn="l">
              <a:lnSpc>
                <a:spcPts val="1800"/>
              </a:lnSpc>
            </a:pPr>
            <a:r>
              <a:rPr lang="zh-CN" sz="1420" dirty="0">
                <a:solidFill>
                  <a:srgbClr val="484848"/>
                </a:solidFill>
                <a:latin typeface="Zen Kaku Gothic New"/>
                <a:ea typeface="Zen Kaku Gothic New"/>
                <a:cs typeface="Zen Kaku Gothic New"/>
              </a:rPr>
              <a:t>取り組む。Dify公式資料の日本語翻訳や、SecondMeアンバサダーなど</a:t>
            </a:r>
          </a:p>
          <a:p>
            <a:pPr algn="l">
              <a:lnSpc>
                <a:spcPts val="1800"/>
              </a:lnSpc>
            </a:pPr>
            <a:r>
              <a:rPr lang="zh-CN" sz="1420" dirty="0">
                <a:solidFill>
                  <a:srgbClr val="484848"/>
                </a:solidFill>
                <a:latin typeface="Zen Kaku Gothic New"/>
                <a:ea typeface="Zen Kaku Gothic New"/>
                <a:cs typeface="Zen Kaku Gothic New"/>
              </a:rPr>
              <a:t>生成AI最新トレンドに注力。</a:t>
            </a:r>
          </a:p>
        </p:txBody>
      </p:sp>
      <p:sp>
        <p:nvSpPr>
          <p:cNvPr id="16" name="TextBox 16"/>
          <p:cNvSpPr txBox="1"/>
          <p:nvPr/>
        </p:nvSpPr>
        <p:spPr>
          <a:xfrm>
            <a:off x="6564630" y="12668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得意領域</a:t>
            </a:r>
          </a:p>
        </p:txBody>
      </p:sp>
      <p:sp>
        <p:nvSpPr>
          <p:cNvPr id="17" name="Rectangle 17"/>
          <p:cNvSpPr/>
          <p:nvPr/>
        </p:nvSpPr>
        <p:spPr>
          <a:xfrm>
            <a:off x="6572250" y="1504950"/>
            <a:ext cx="723900" cy="28575"/>
          </a:xfrm>
          <a:prstGeom prst="rect">
            <a:avLst/>
          </a:prstGeom>
          <a:solidFill>
            <a:srgbClr val="47BCC6"/>
          </a:solidFill>
          <a:ln>
            <a:noFill/>
          </a:ln>
        </p:spPr>
      </p:sp>
      <p:sp>
        <p:nvSpPr>
          <p:cNvPr id="18" name="TextBox 18"/>
          <p:cNvSpPr txBox="1"/>
          <p:nvPr/>
        </p:nvSpPr>
        <p:spPr>
          <a:xfrm>
            <a:off x="6565011" y="1617821"/>
            <a:ext cx="50437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・生成AIをはじめとした世界最先端トレンド</a:t>
            </a:r>
          </a:p>
        </p:txBody>
      </p:sp>
      <p:sp>
        <p:nvSpPr>
          <p:cNvPr id="19" name="TextBox 19"/>
          <p:cNvSpPr txBox="1"/>
          <p:nvPr/>
        </p:nvSpPr>
        <p:spPr>
          <a:xfrm>
            <a:off x="6565011" y="1855946"/>
            <a:ext cx="52971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・生成AIを用いた新規事業の開発、運営、補助</a:t>
            </a:r>
          </a:p>
        </p:txBody>
      </p:sp>
      <p:sp>
        <p:nvSpPr>
          <p:cNvPr id="20" name="TextBox 20"/>
          <p:cNvSpPr txBox="1"/>
          <p:nvPr/>
        </p:nvSpPr>
        <p:spPr>
          <a:xfrm>
            <a:off x="6565011" y="2094071"/>
            <a:ext cx="55550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・アプリケーション開発/自動化プログラム環境構築</a:t>
            </a:r>
          </a:p>
        </p:txBody>
      </p:sp>
      <p:sp>
        <p:nvSpPr>
          <p:cNvPr id="21" name="TextBox 21"/>
          <p:cNvSpPr txBox="1"/>
          <p:nvPr/>
        </p:nvSpPr>
        <p:spPr>
          <a:xfrm>
            <a:off x="6565011" y="2332196"/>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・教育（大学講師、研修、スクール運営など）</a:t>
            </a:r>
          </a:p>
        </p:txBody>
      </p:sp>
      <p:sp>
        <p:nvSpPr>
          <p:cNvPr id="22" name="TextBox 22"/>
          <p:cNvSpPr txBox="1"/>
          <p:nvPr/>
        </p:nvSpPr>
        <p:spPr>
          <a:xfrm>
            <a:off x="6564630" y="261937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実績</a:t>
            </a:r>
          </a:p>
        </p:txBody>
      </p:sp>
      <p:sp>
        <p:nvSpPr>
          <p:cNvPr id="23" name="Rectangle 23"/>
          <p:cNvSpPr/>
          <p:nvPr/>
        </p:nvSpPr>
        <p:spPr>
          <a:xfrm>
            <a:off x="6572250" y="2857500"/>
            <a:ext cx="419100" cy="28575"/>
          </a:xfrm>
          <a:prstGeom prst="rect">
            <a:avLst/>
          </a:prstGeom>
          <a:solidFill>
            <a:srgbClr val="47BCC6"/>
          </a:solidFill>
          <a:ln>
            <a:noFill/>
          </a:ln>
        </p:spPr>
      </p:sp>
      <p:sp>
        <p:nvSpPr>
          <p:cNvPr id="24" name="TextBox 24"/>
          <p:cNvSpPr txBox="1"/>
          <p:nvPr/>
        </p:nvSpPr>
        <p:spPr>
          <a:xfrm>
            <a:off x="6565011" y="2970371"/>
            <a:ext cx="14966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・生成AI研修</a:t>
            </a:r>
          </a:p>
        </p:txBody>
      </p:sp>
      <p:sp>
        <p:nvSpPr>
          <p:cNvPr id="25" name="TextBox 25"/>
          <p:cNvSpPr txBox="1"/>
          <p:nvPr/>
        </p:nvSpPr>
        <p:spPr>
          <a:xfrm>
            <a:off x="6565011" y="3208496"/>
            <a:ext cx="4955096"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・大手企業、外資、教育機関（小中高大）での</a:t>
            </a:r>
          </a:p>
          <a:p>
            <a:pPr algn="l">
              <a:lnSpc>
                <a:spcPts val="1875"/>
              </a:lnSpc>
            </a:pPr>
            <a:r>
              <a:rPr lang="zh-CN" sz="1420" dirty="0">
                <a:solidFill>
                  <a:srgbClr val="484848"/>
                </a:solidFill>
                <a:latin typeface="Zen Kaku Gothic New"/>
                <a:ea typeface="Zen Kaku Gothic New"/>
                <a:cs typeface="Zen Kaku Gothic New"/>
              </a:rPr>
              <a:t>ITトレンド講演</a:t>
            </a:r>
          </a:p>
        </p:txBody>
      </p:sp>
      <p:sp>
        <p:nvSpPr>
          <p:cNvPr id="26" name="TextBox 26"/>
          <p:cNvSpPr txBox="1"/>
          <p:nvPr/>
        </p:nvSpPr>
        <p:spPr>
          <a:xfrm>
            <a:off x="6565011" y="3684746"/>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・自治体と連携した地域教育実績</a:t>
            </a:r>
          </a:p>
        </p:txBody>
      </p:sp>
      <p:sp>
        <p:nvSpPr>
          <p:cNvPr id="27" name="TextBox 27"/>
          <p:cNvSpPr txBox="1"/>
          <p:nvPr/>
        </p:nvSpPr>
        <p:spPr>
          <a:xfrm>
            <a:off x="6565011" y="392287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・上場企業社員対象のリスキリング支援</a:t>
            </a:r>
          </a:p>
        </p:txBody>
      </p:sp>
      <p:sp>
        <p:nvSpPr>
          <p:cNvPr id="28" name="TextBox 28"/>
          <p:cNvSpPr txBox="1"/>
          <p:nvPr/>
        </p:nvSpPr>
        <p:spPr>
          <a:xfrm>
            <a:off x="6564630" y="42767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メッセージ</a:t>
            </a:r>
          </a:p>
        </p:txBody>
      </p:sp>
      <p:sp>
        <p:nvSpPr>
          <p:cNvPr id="29" name="Rectangle 29"/>
          <p:cNvSpPr/>
          <p:nvPr/>
        </p:nvSpPr>
        <p:spPr>
          <a:xfrm>
            <a:off x="6572250" y="4514850"/>
            <a:ext cx="876300" cy="28575"/>
          </a:xfrm>
          <a:prstGeom prst="rect">
            <a:avLst/>
          </a:prstGeom>
          <a:solidFill>
            <a:srgbClr val="47BCC6"/>
          </a:solidFill>
          <a:ln>
            <a:noFill/>
          </a:ln>
        </p:spPr>
      </p:sp>
      <p:sp>
        <p:nvSpPr>
          <p:cNvPr id="30" name="TextBox 30"/>
          <p:cNvSpPr txBox="1"/>
          <p:nvPr/>
        </p:nvSpPr>
        <p:spPr>
          <a:xfrm>
            <a:off x="6565011" y="4627721"/>
            <a:ext cx="4684538" cy="754952"/>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みなさんがこれから生成AIをパートナーに新</a:t>
            </a:r>
          </a:p>
          <a:p>
            <a:pPr algn="l">
              <a:lnSpc>
                <a:spcPts val="1875"/>
              </a:lnSpc>
            </a:pPr>
            <a:r>
              <a:rPr lang="zh-CN" sz="1420" dirty="0">
                <a:solidFill>
                  <a:srgbClr val="484848"/>
                </a:solidFill>
                <a:latin typeface="Zen Kaku Gothic New"/>
                <a:ea typeface="Zen Kaku Gothic New"/>
                <a:cs typeface="Zen Kaku Gothic New"/>
              </a:rPr>
              <a:t>しい時代を生きていけるように、3日間全力</a:t>
            </a:r>
          </a:p>
          <a:p>
            <a:pPr algn="l">
              <a:lnSpc>
                <a:spcPts val="1875"/>
              </a:lnSpc>
            </a:pPr>
            <a:r>
              <a:rPr lang="zh-CN" sz="1420" dirty="0">
                <a:solidFill>
                  <a:srgbClr val="484848"/>
                </a:solidFill>
                <a:latin typeface="Zen Kaku Gothic New"/>
                <a:ea typeface="Zen Kaku Gothic New"/>
                <a:cs typeface="Zen Kaku Gothic New"/>
              </a:rPr>
              <a:t>でサポートしていきます！</a:t>
            </a:r>
          </a:p>
        </p:txBody>
      </p:sp>
      <p:sp>
        <p:nvSpPr>
          <p:cNvPr id="31" name="TextBox 31"/>
          <p:cNvSpPr txBox="1"/>
          <p:nvPr/>
        </p:nvSpPr>
        <p:spPr>
          <a:xfrm>
            <a:off x="6565011" y="5342096"/>
            <a:ext cx="4719828"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なにかご不明点などありましたら、講師陣に</a:t>
            </a:r>
          </a:p>
          <a:p>
            <a:pPr algn="l">
              <a:lnSpc>
                <a:spcPts val="1875"/>
              </a:lnSpc>
            </a:pPr>
            <a:r>
              <a:rPr lang="zh-CN" sz="1420" dirty="0">
                <a:solidFill>
                  <a:srgbClr val="484848"/>
                </a:solidFill>
                <a:latin typeface="Zen Kaku Gothic New"/>
                <a:ea typeface="Zen Kaku Gothic New"/>
                <a:cs typeface="Zen Kaku Gothic New"/>
              </a:rPr>
              <a:t>なんでも気軽にご質問ください。</a:t>
            </a:r>
          </a:p>
        </p:txBody>
      </p:sp>
      <p:sp>
        <p:nvSpPr>
          <p:cNvPr id="32" name="TextBox 32"/>
          <p:cNvSpPr txBox="1"/>
          <p:nvPr/>
        </p:nvSpPr>
        <p:spPr>
          <a:xfrm>
            <a:off x="6565011" y="5818346"/>
            <a:ext cx="4764478" cy="278702"/>
          </a:xfrm>
          <a:prstGeom prst="rect">
            <a:avLst/>
          </a:prstGeom>
          <a:noFill/>
          <a:ln>
            <a:noFill/>
          </a:ln>
        </p:spPr>
        <p:txBody>
          <a:bodyPr wrap="none" lIns="0" tIns="0" rIns="0" bIns="0" anchor="t" anchorCtr="0">
            <a:spAutoFit/>
          </a:bodyPr>
          <a:lstStyle/>
          <a:p>
            <a:pPr algn="l"/>
            <a:r>
              <a:rPr lang="en-US" sz="1420" dirty="0">
                <a:solidFill>
                  <a:srgbClr val="264DBF"/>
                </a:solidFill>
                <a:latin typeface="Zen Kaku Gothic New"/>
                <a:ea typeface="Zen Kaku Gothic New"/>
                <a:cs typeface="Zen Kaku Gothic New"/>
              </a:rPr>
              <a:t>#ClaudeCode #Codex #Cursor #Antigravity</a:t>
            </a:r>
          </a:p>
        </p:txBody>
      </p:sp>
      <p:sp>
        <p:nvSpPr>
          <p:cNvPr id="33" name="TextBox 33"/>
          <p:cNvSpPr txBox="1"/>
          <p:nvPr/>
        </p:nvSpPr>
        <p:spPr>
          <a:xfrm>
            <a:off x="6565011" y="6056471"/>
            <a:ext cx="4296346" cy="516826"/>
          </a:xfrm>
          <a:prstGeom prst="rect">
            <a:avLst/>
          </a:prstGeom>
          <a:noFill/>
          <a:ln>
            <a:noFill/>
          </a:ln>
        </p:spPr>
        <p:txBody>
          <a:bodyPr wrap="square" lIns="0" tIns="0" rIns="0" bIns="0" anchor="t" anchorCtr="0"/>
          <a:lstStyle/>
          <a:p>
            <a:pPr algn="l">
              <a:lnSpc>
                <a:spcPts val="1875"/>
              </a:lnSpc>
            </a:pPr>
            <a:r>
              <a:rPr lang="zh-CN" sz="1420" dirty="0">
                <a:solidFill>
                  <a:srgbClr val="264DBF"/>
                </a:solidFill>
                <a:latin typeface="Zen Kaku Gothic New"/>
                <a:ea typeface="Zen Kaku Gothic New"/>
                <a:cs typeface="Zen Kaku Gothic New"/>
              </a:rPr>
              <a:t>#全国統一生成AI活用技能試験S1 #生成AI</a:t>
            </a:r>
          </a:p>
          <a:p>
            <a:pPr algn="l">
              <a:lnSpc>
                <a:spcPts val="1875"/>
              </a:lnSpc>
            </a:pPr>
            <a:r>
              <a:rPr lang="zh-CN" sz="1420" dirty="0">
                <a:solidFill>
                  <a:srgbClr val="264DBF"/>
                </a:solidFill>
                <a:latin typeface="Zen Kaku Gothic New"/>
                <a:ea typeface="Zen Kaku Gothic New"/>
                <a:cs typeface="Zen Kaku Gothic New"/>
              </a:rPr>
              <a:t>パスポート #G検定</a:t>
            </a:r>
          </a:p>
        </p:txBody>
      </p:sp>
      <p:pic>
        <p:nvPicPr>
          <p:cNvPr id="34" name="Image 34"/>
          <p:cNvPicPr>
            <a:picLocks noChangeAspect="1"/>
          </p:cNvPicPr>
          <p:nvPr/>
        </p:nvPicPr>
        <p:blipFill>
          <a:blip r:embed="rId3"/>
          <a:stretch>
            <a:fillRect/>
          </a:stretch>
        </p:blipFill>
        <p:spPr>
          <a:xfrm>
            <a:off x="232094" y="6496050"/>
            <a:ext cx="793112" cy="205740"/>
          </a:xfrm>
          <a:prstGeom prst="rect">
            <a:avLst/>
          </a:prstGeom>
        </p:spPr>
      </p:pic>
      <p:sp>
        <p:nvSpPr>
          <p:cNvPr id="35" name="TextBox 35"/>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6" name="TextBox 36"/>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7" name="TextBox 37"/>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a:t>
            </a:r>
          </a:p>
        </p:txBody>
      </p:sp>
    </p:spTree>
  </p:cSld>
  <p:clrMapOvr>
    <a:masterClrMapping/>
  </p:clrMapOvr>
  <p:transition xmlns:p14="http://schemas.microsoft.com/office/powerpoint/2010/main" p14:dur="400">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605485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実装から書いたテストが通る仕組み</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903527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期待値の出どころが、</a:t>
            </a:r>
            <a:r>
              <a:rPr lang="zh-CN" sz="2480" b="1" dirty="0">
                <a:solidFill>
                  <a:srgbClr val="264DBF"/>
                </a:solidFill>
                <a:latin typeface="Zen Kaku Gothic New"/>
                <a:ea typeface="Zen Kaku Gothic New"/>
                <a:cs typeface="Zen Kaku Gothic New"/>
              </a:rPr>
              <a:t>仕様か実装か</a:t>
            </a:r>
            <a:r>
              <a:rPr lang="zh-CN" sz="2480" b="1" dirty="0">
                <a:solidFill>
                  <a:srgbClr val="000000"/>
                </a:solidFill>
                <a:latin typeface="Zen Kaku Gothic New"/>
                <a:ea typeface="Zen Kaku Gothic New"/>
                <a:cs typeface="Zen Kaku Gothic New"/>
              </a:rPr>
              <a:t>の分かれ目</a:t>
            </a:r>
          </a:p>
        </p:txBody>
      </p:sp>
      <p:sp>
        <p:nvSpPr>
          <p:cNvPr id="7" name="TextBox 7"/>
          <p:cNvSpPr txBox="1"/>
          <p:nvPr/>
        </p:nvSpPr>
        <p:spPr>
          <a:xfrm>
            <a:off x="5526766" y="1960721"/>
            <a:ext cx="1138468" cy="278702"/>
          </a:xfrm>
          <a:prstGeom prst="rect">
            <a:avLst/>
          </a:prstGeom>
          <a:noFill/>
          <a:ln>
            <a:noFill/>
          </a:ln>
        </p:spPr>
        <p:txBody>
          <a:bodyPr wrap="none" lIns="0" tIns="0" rIns="0" bIns="0" anchor="t" anchorCtr="0">
            <a:spAutoFit/>
          </a:bodyPr>
          <a:lstStyle/>
          <a:p>
            <a:pPr algn="ctr"/>
            <a:r>
              <a:rPr lang="zh-CN" sz="1420" b="1" dirty="0">
                <a:solidFill>
                  <a:srgbClr val="47BCC6"/>
                </a:solidFill>
                <a:latin typeface="Zen Kaku Gothic New"/>
                <a:ea typeface="Zen Kaku Gothic New"/>
                <a:cs typeface="Zen Kaku Gothic New"/>
              </a:rPr>
              <a:t>ずれ1箇所</a:t>
            </a:r>
          </a:p>
        </p:txBody>
      </p:sp>
      <p:sp>
        <p:nvSpPr>
          <p:cNvPr id="8" name="Rectangle 8"/>
          <p:cNvSpPr/>
          <p:nvPr/>
        </p:nvSpPr>
        <p:spPr>
          <a:xfrm>
            <a:off x="609600" y="2247900"/>
            <a:ext cx="4953000" cy="2286000"/>
          </a:xfrm>
          <a:prstGeom prst="roundRect">
            <a:avLst>
              <a:gd name="adj" fmla="val 4167"/>
            </a:avLst>
          </a:prstGeom>
          <a:solidFill>
            <a:srgbClr val="F3F3F3"/>
          </a:solidFill>
          <a:ln>
            <a:noFill/>
          </a:ln>
        </p:spPr>
      </p:sp>
      <p:sp>
        <p:nvSpPr>
          <p:cNvPr id="9" name="Rectangle 9"/>
          <p:cNvSpPr/>
          <p:nvPr/>
        </p:nvSpPr>
        <p:spPr>
          <a:xfrm>
            <a:off x="609600" y="2247900"/>
            <a:ext cx="4953000" cy="438150"/>
          </a:xfrm>
          <a:prstGeom prst="roundRect">
            <a:avLst>
              <a:gd name="adj" fmla="val 21739"/>
            </a:avLst>
          </a:prstGeom>
          <a:solidFill>
            <a:srgbClr val="999999"/>
          </a:solidFill>
          <a:ln>
            <a:noFill/>
          </a:ln>
        </p:spPr>
      </p:sp>
      <p:sp>
        <p:nvSpPr>
          <p:cNvPr id="10" name="TextBox 10"/>
          <p:cNvSpPr txBox="1"/>
          <p:nvPr/>
        </p:nvSpPr>
        <p:spPr>
          <a:xfrm>
            <a:off x="830580" y="2381250"/>
            <a:ext cx="2078926"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仕様（Javadoc）</a:t>
            </a:r>
          </a:p>
        </p:txBody>
      </p:sp>
      <p:sp>
        <p:nvSpPr>
          <p:cNvPr id="11" name="TextBox 11"/>
          <p:cNvSpPr txBox="1"/>
          <p:nvPr/>
        </p:nvSpPr>
        <p:spPr>
          <a:xfrm>
            <a:off x="830199" y="2935129"/>
            <a:ext cx="310128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数量 10個以上 で 5%割引</a:t>
            </a:r>
          </a:p>
        </p:txBody>
      </p:sp>
      <p:sp>
        <p:nvSpPr>
          <p:cNvPr id="12" name="TextBox 12"/>
          <p:cNvSpPr txBox="1"/>
          <p:nvPr/>
        </p:nvSpPr>
        <p:spPr>
          <a:xfrm>
            <a:off x="830961" y="3332321"/>
            <a:ext cx="270829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境界は 10・20・50 の3段</a:t>
            </a:r>
          </a:p>
        </p:txBody>
      </p:sp>
      <p:sp>
        <p:nvSpPr>
          <p:cNvPr id="13" name="TextBox 13"/>
          <p:cNvSpPr txBox="1"/>
          <p:nvPr/>
        </p:nvSpPr>
        <p:spPr>
          <a:xfrm>
            <a:off x="830961" y="3846671"/>
            <a:ext cx="256713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10個 × 50,000円 のとき</a:t>
            </a:r>
          </a:p>
        </p:txBody>
      </p:sp>
      <p:sp>
        <p:nvSpPr>
          <p:cNvPr id="14" name="TextBox 14"/>
          <p:cNvSpPr txBox="1"/>
          <p:nvPr/>
        </p:nvSpPr>
        <p:spPr>
          <a:xfrm>
            <a:off x="826770" y="4119562"/>
            <a:ext cx="1914596" cy="440055"/>
          </a:xfrm>
          <a:prstGeom prst="rect">
            <a:avLst/>
          </a:prstGeom>
          <a:noFill/>
          <a:ln>
            <a:noFill/>
          </a:ln>
        </p:spPr>
        <p:txBody>
          <a:bodyPr wrap="none" lIns="0" tIns="0" rIns="0" bIns="0" anchor="t" anchorCtr="0">
            <a:spAutoFit/>
          </a:bodyPr>
          <a:lstStyle/>
          <a:p>
            <a:pPr algn="l"/>
            <a:r>
              <a:rPr lang="zh-CN" sz="2250" b="1" dirty="0">
                <a:solidFill>
                  <a:srgbClr val="264DBF"/>
                </a:solidFill>
                <a:latin typeface="Zen Kaku Gothic New"/>
                <a:ea typeface="Zen Kaku Gothic New"/>
                <a:cs typeface="Zen Kaku Gothic New"/>
              </a:rPr>
              <a:t>475,000円</a:t>
            </a:r>
          </a:p>
        </p:txBody>
      </p:sp>
      <p:sp>
        <p:nvSpPr>
          <p:cNvPr id="15" name="Line 15"/>
          <p:cNvSpPr/>
          <p:nvPr/>
        </p:nvSpPr>
        <p:spPr>
          <a:xfrm>
            <a:off x="6096000" y="2286000"/>
            <a:ext cx="9525" cy="2190750"/>
          </a:xfrm>
          <a:custGeom>
            <a:avLst/>
            <a:gdLst/>
            <a:ahLst/>
            <a:cxnLst/>
            <a:rect l="l" t="t" r="r" b="b"/>
            <a:pathLst>
              <a:path w="9525" h="2190750">
                <a:moveTo>
                  <a:pt x="0" y="0"/>
                </a:moveTo>
                <a:lnTo>
                  <a:pt x="0" y="2190750"/>
                </a:lnTo>
              </a:path>
            </a:pathLst>
          </a:custGeom>
          <a:noFill/>
          <a:ln w="19050">
            <a:solidFill>
              <a:srgbClr val="47BCC6"/>
            </a:solidFill>
            <a:custDash>
              <a:ds d="300000" sp="300000"/>
            </a:custDash>
          </a:ln>
        </p:spPr>
      </p:sp>
      <p:sp>
        <p:nvSpPr>
          <p:cNvPr id="16" name="Rectangle 16"/>
          <p:cNvSpPr/>
          <p:nvPr/>
        </p:nvSpPr>
        <p:spPr>
          <a:xfrm>
            <a:off x="6629400" y="2247900"/>
            <a:ext cx="4953000" cy="2286000"/>
          </a:xfrm>
          <a:prstGeom prst="roundRect">
            <a:avLst>
              <a:gd name="adj" fmla="val 4167"/>
            </a:avLst>
          </a:prstGeom>
          <a:solidFill>
            <a:srgbClr val="EEF6F7"/>
          </a:solidFill>
          <a:ln>
            <a:noFill/>
          </a:ln>
        </p:spPr>
      </p:sp>
      <p:sp>
        <p:nvSpPr>
          <p:cNvPr id="17" name="Rectangle 17"/>
          <p:cNvSpPr/>
          <p:nvPr/>
        </p:nvSpPr>
        <p:spPr>
          <a:xfrm>
            <a:off x="6629400" y="2247900"/>
            <a:ext cx="4953000" cy="438150"/>
          </a:xfrm>
          <a:prstGeom prst="roundRect">
            <a:avLst>
              <a:gd name="adj" fmla="val 21739"/>
            </a:avLst>
          </a:prstGeom>
          <a:solidFill>
            <a:srgbClr val="47BCC6"/>
          </a:solidFill>
          <a:ln>
            <a:noFill/>
          </a:ln>
        </p:spPr>
      </p:sp>
      <p:sp>
        <p:nvSpPr>
          <p:cNvPr id="18" name="TextBox 18"/>
          <p:cNvSpPr txBox="1"/>
          <p:nvPr/>
        </p:nvSpPr>
        <p:spPr>
          <a:xfrm>
            <a:off x="6850380" y="2381250"/>
            <a:ext cx="1835468"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実装（コード）</a:t>
            </a:r>
          </a:p>
        </p:txBody>
      </p:sp>
      <p:sp>
        <p:nvSpPr>
          <p:cNvPr id="19" name="TextBox 19"/>
          <p:cNvSpPr txBox="1"/>
          <p:nvPr/>
        </p:nvSpPr>
        <p:spPr>
          <a:xfrm>
            <a:off x="6850380" y="2981325"/>
            <a:ext cx="2721435" cy="293370"/>
          </a:xfrm>
          <a:prstGeom prst="rect">
            <a:avLst/>
          </a:prstGeom>
          <a:noFill/>
          <a:ln>
            <a:noFill/>
          </a:ln>
        </p:spPr>
        <p:txBody>
          <a:bodyPr wrap="none" lIns="0" tIns="0" rIns="0" bIns="0" anchor="t" anchorCtr="0">
            <a:spAutoFit/>
          </a:bodyPr>
          <a:lstStyle/>
          <a:p>
            <a:pPr algn="l"/>
            <a:r>
              <a:rPr lang="en-US" sz="1500" dirty="0">
                <a:solidFill>
                  <a:srgbClr val="000000"/>
                </a:solidFill>
                <a:latin typeface="Source Code Pro"/>
                <a:ea typeface="Source Code Pro"/>
                <a:cs typeface="Source Code Pro"/>
              </a:rPr>
              <a:t xml:space="preserve">else if (quantity </a:t>
            </a:r>
            <a:r>
              <a:rPr lang="en-US" sz="1500" b="1" dirty="0">
                <a:solidFill>
                  <a:srgbClr val="1E7C86"/>
                </a:solidFill>
                <a:latin typeface="Source Code Pro"/>
                <a:ea typeface="Source Code Pro"/>
                <a:cs typeface="Source Code Pro"/>
              </a:rPr>
              <a:t>&gt;</a:t>
            </a:r>
            <a:r>
              <a:rPr lang="en-US" sz="1500" dirty="0">
                <a:solidFill>
                  <a:srgbClr val="000000"/>
                </a:solidFill>
                <a:latin typeface="Source Code Pro"/>
                <a:ea typeface="Source Code Pro"/>
                <a:cs typeface="Source Code Pro"/>
              </a:rPr>
              <a:t xml:space="preserve"> 10)</a:t>
            </a:r>
          </a:p>
        </p:txBody>
      </p:sp>
      <p:sp>
        <p:nvSpPr>
          <p:cNvPr id="20" name="TextBox 20"/>
          <p:cNvSpPr txBox="1"/>
          <p:nvPr/>
        </p:nvSpPr>
        <p:spPr>
          <a:xfrm>
            <a:off x="6850761" y="3332321"/>
            <a:ext cx="309648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10個ちょうどは割引の対象外</a:t>
            </a:r>
          </a:p>
        </p:txBody>
      </p:sp>
      <p:sp>
        <p:nvSpPr>
          <p:cNvPr id="21" name="TextBox 21"/>
          <p:cNvSpPr txBox="1"/>
          <p:nvPr/>
        </p:nvSpPr>
        <p:spPr>
          <a:xfrm>
            <a:off x="6850761" y="384667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同じ入力での戻り値</a:t>
            </a:r>
          </a:p>
        </p:txBody>
      </p:sp>
      <p:sp>
        <p:nvSpPr>
          <p:cNvPr id="22" name="TextBox 22"/>
          <p:cNvSpPr txBox="1"/>
          <p:nvPr/>
        </p:nvSpPr>
        <p:spPr>
          <a:xfrm>
            <a:off x="6846570" y="4119562"/>
            <a:ext cx="191459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500,000円</a:t>
            </a:r>
          </a:p>
        </p:txBody>
      </p:sp>
      <p:sp>
        <p:nvSpPr>
          <p:cNvPr id="23" name="Line 23"/>
          <p:cNvSpPr/>
          <p:nvPr/>
        </p:nvSpPr>
        <p:spPr>
          <a:xfrm>
            <a:off x="9105900" y="4610100"/>
            <a:ext cx="9525" cy="361950"/>
          </a:xfrm>
          <a:custGeom>
            <a:avLst/>
            <a:gdLst/>
            <a:ahLst/>
            <a:cxnLst/>
            <a:rect l="l" t="t" r="r" b="b"/>
            <a:pathLst>
              <a:path w="9525" h="361950">
                <a:moveTo>
                  <a:pt x="0" y="0"/>
                </a:moveTo>
                <a:lnTo>
                  <a:pt x="0" y="361950"/>
                </a:lnTo>
              </a:path>
            </a:pathLst>
          </a:custGeom>
          <a:noFill/>
          <a:ln w="28575">
            <a:solidFill>
              <a:srgbClr val="47BCC6"/>
            </a:solidFill>
          </a:ln>
        </p:spPr>
      </p:sp>
      <p:sp>
        <p:nvSpPr>
          <p:cNvPr id="24" name="Polygon 24"/>
          <p:cNvSpPr/>
          <p:nvPr/>
        </p:nvSpPr>
        <p:spPr>
          <a:xfrm>
            <a:off x="9029700" y="4972050"/>
            <a:ext cx="152400" cy="114300"/>
          </a:xfrm>
          <a:custGeom>
            <a:avLst/>
            <a:gdLst/>
            <a:ahLst/>
            <a:cxnLst/>
            <a:rect l="l" t="t" r="r" b="b"/>
            <a:pathLst>
              <a:path w="152400" h="114300">
                <a:moveTo>
                  <a:pt x="0" y="0"/>
                </a:moveTo>
                <a:lnTo>
                  <a:pt x="152400" y="0"/>
                </a:lnTo>
                <a:lnTo>
                  <a:pt x="76200" y="114300"/>
                </a:lnTo>
                <a:close/>
              </a:path>
            </a:pathLst>
          </a:custGeom>
          <a:solidFill>
            <a:srgbClr val="47BCC6"/>
          </a:solidFill>
          <a:ln>
            <a:noFill/>
          </a:ln>
        </p:spPr>
      </p:sp>
      <p:sp>
        <p:nvSpPr>
          <p:cNvPr id="25" name="TextBox 25"/>
          <p:cNvSpPr txBox="1"/>
          <p:nvPr/>
        </p:nvSpPr>
        <p:spPr>
          <a:xfrm>
            <a:off x="9289161" y="4742021"/>
            <a:ext cx="755571" cy="278702"/>
          </a:xfrm>
          <a:prstGeom prst="rect">
            <a:avLst/>
          </a:prstGeom>
          <a:noFill/>
          <a:ln>
            <a:noFill/>
          </a:ln>
        </p:spPr>
        <p:txBody>
          <a:bodyPr wrap="none" lIns="0" tIns="0" rIns="0" bIns="0" anchor="t" anchorCtr="0">
            <a:spAutoFit/>
          </a:bodyPr>
          <a:lstStyle/>
          <a:p>
            <a:pPr algn="l"/>
            <a:r>
              <a:rPr lang="zh-CN" sz="1420" b="1" dirty="0">
                <a:solidFill>
                  <a:srgbClr val="47BCC6"/>
                </a:solidFill>
                <a:latin typeface="Zen Kaku Gothic New"/>
                <a:ea typeface="Zen Kaku Gothic New"/>
                <a:cs typeface="Zen Kaku Gothic New"/>
              </a:rPr>
              <a:t>期待値</a:t>
            </a:r>
          </a:p>
        </p:txBody>
      </p:sp>
      <p:sp>
        <p:nvSpPr>
          <p:cNvPr id="26" name="Line 26"/>
          <p:cNvSpPr/>
          <p:nvPr/>
        </p:nvSpPr>
        <p:spPr>
          <a:xfrm>
            <a:off x="3086100" y="4591050"/>
            <a:ext cx="9525" cy="342900"/>
          </a:xfrm>
          <a:custGeom>
            <a:avLst/>
            <a:gdLst/>
            <a:ahLst/>
            <a:cxnLst/>
            <a:rect l="l" t="t" r="r" b="b"/>
            <a:pathLst>
              <a:path w="9525" h="342900">
                <a:moveTo>
                  <a:pt x="0" y="0"/>
                </a:moveTo>
                <a:lnTo>
                  <a:pt x="0" y="342900"/>
                </a:lnTo>
              </a:path>
            </a:pathLst>
          </a:custGeom>
          <a:noFill/>
          <a:ln w="19050">
            <a:solidFill>
              <a:srgbClr val="999999"/>
            </a:solidFill>
            <a:custDash>
              <a:ds d="250000" sp="250000"/>
            </a:custDash>
          </a:ln>
        </p:spPr>
      </p:sp>
      <p:sp>
        <p:nvSpPr>
          <p:cNvPr id="27" name="TextBox 27"/>
          <p:cNvSpPr txBox="1"/>
          <p:nvPr/>
        </p:nvSpPr>
        <p:spPr>
          <a:xfrm>
            <a:off x="3345561" y="4742021"/>
            <a:ext cx="283768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ここからは取っていません</a:t>
            </a:r>
          </a:p>
        </p:txBody>
      </p:sp>
      <p:sp>
        <p:nvSpPr>
          <p:cNvPr id="28" name="Rectangle 28"/>
          <p:cNvSpPr/>
          <p:nvPr/>
        </p:nvSpPr>
        <p:spPr>
          <a:xfrm>
            <a:off x="609600" y="5086350"/>
            <a:ext cx="10972800" cy="723900"/>
          </a:xfrm>
          <a:prstGeom prst="roundRect">
            <a:avLst>
              <a:gd name="adj" fmla="val 10526"/>
            </a:avLst>
          </a:prstGeom>
          <a:solidFill>
            <a:srgbClr val="F5F7F8"/>
          </a:solidFill>
          <a:ln>
            <a:noFill/>
          </a:ln>
        </p:spPr>
      </p:sp>
      <p:sp>
        <p:nvSpPr>
          <p:cNvPr id="29" name="Rectangle 29"/>
          <p:cNvSpPr/>
          <p:nvPr/>
        </p:nvSpPr>
        <p:spPr>
          <a:xfrm>
            <a:off x="609600" y="5086350"/>
            <a:ext cx="57150" cy="723900"/>
          </a:xfrm>
          <a:prstGeom prst="roundRect">
            <a:avLst>
              <a:gd name="adj" fmla="val 50000"/>
            </a:avLst>
          </a:prstGeom>
          <a:solidFill>
            <a:srgbClr val="47BCC6"/>
          </a:solidFill>
          <a:ln>
            <a:noFill/>
          </a:ln>
        </p:spPr>
      </p:sp>
      <p:sp>
        <p:nvSpPr>
          <p:cNvPr id="30" name="TextBox 30"/>
          <p:cNvSpPr txBox="1"/>
          <p:nvPr/>
        </p:nvSpPr>
        <p:spPr>
          <a:xfrm>
            <a:off x="906780" y="522922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生成されたテスト</a:t>
            </a:r>
          </a:p>
        </p:txBody>
      </p:sp>
      <p:sp>
        <p:nvSpPr>
          <p:cNvPr id="31" name="TextBox 31"/>
          <p:cNvSpPr txBox="1"/>
          <p:nvPr/>
        </p:nvSpPr>
        <p:spPr>
          <a:xfrm>
            <a:off x="907161" y="550402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実装を読んで期待値を決めています</a:t>
            </a:r>
          </a:p>
        </p:txBody>
      </p:sp>
      <p:sp>
        <p:nvSpPr>
          <p:cNvPr id="32" name="TextBox 32"/>
          <p:cNvSpPr txBox="1"/>
          <p:nvPr/>
        </p:nvSpPr>
        <p:spPr>
          <a:xfrm>
            <a:off x="602361" y="6037421"/>
            <a:ext cx="566089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期待値をどこから取るかが、この演習の分かれ目です</a:t>
            </a:r>
          </a:p>
        </p:txBody>
      </p:sp>
      <p:pic>
        <p:nvPicPr>
          <p:cNvPr id="33" name="Image 33"/>
          <p:cNvPicPr>
            <a:picLocks noChangeAspect="1"/>
          </p:cNvPicPr>
          <p:nvPr/>
        </p:nvPicPr>
        <p:blipFill>
          <a:blip r:embed="rId2"/>
          <a:stretch>
            <a:fillRect/>
          </a:stretch>
        </p:blipFill>
        <p:spPr>
          <a:xfrm>
            <a:off x="232094" y="6496050"/>
            <a:ext cx="793112" cy="205740"/>
          </a:xfrm>
          <a:prstGeom prst="rect">
            <a:avLst/>
          </a:prstGeom>
        </p:spPr>
      </p:pic>
      <p:sp>
        <p:nvSpPr>
          <p:cNvPr id="34" name="TextBox 34"/>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5" name="TextBox 35"/>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30</a:t>
            </a:r>
          </a:p>
        </p:txBody>
      </p:sp>
    </p:spTree>
  </p:cSld>
  <p:clrMapOvr>
    <a:masterClrMapping/>
  </p:clrMapOvr>
  <p:transition xmlns:p14="http://schemas.microsoft.com/office/powerpoint/2010/main" p14:dur="40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74306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BuggyOrderCalculator の全体像</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956805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3つのメソッドの仕様は、すべて </a:t>
            </a:r>
            <a:r>
              <a:rPr lang="en-US" sz="2480" b="1" dirty="0">
                <a:solidFill>
                  <a:srgbClr val="264DBF"/>
                </a:solidFill>
                <a:latin typeface="Zen Kaku Gothic New"/>
                <a:ea typeface="Zen Kaku Gothic New"/>
                <a:cs typeface="Zen Kaku Gothic New"/>
              </a:rPr>
              <a:t>Javadoc</a:t>
            </a:r>
            <a:r>
              <a:rPr lang="zh-CN" sz="2480" b="1" dirty="0">
                <a:solidFill>
                  <a:srgbClr val="000000"/>
                </a:solidFill>
                <a:latin typeface="Zen Kaku Gothic New"/>
                <a:ea typeface="Zen Kaku Gothic New"/>
                <a:cs typeface="Zen Kaku Gothic New"/>
              </a:rPr>
              <a:t xml:space="preserve"> に記載</a:t>
            </a:r>
          </a:p>
        </p:txBody>
      </p:sp>
      <p:sp>
        <p:nvSpPr>
          <p:cNvPr id="7" name="Rectangle 7"/>
          <p:cNvSpPr/>
          <p:nvPr/>
        </p:nvSpPr>
        <p:spPr>
          <a:xfrm>
            <a:off x="609600" y="2209800"/>
            <a:ext cx="10972800" cy="419100"/>
          </a:xfrm>
          <a:prstGeom prst="rect">
            <a:avLst/>
          </a:prstGeom>
          <a:solidFill>
            <a:srgbClr val="0B2E33"/>
          </a:solidFill>
          <a:ln>
            <a:noFill/>
          </a:ln>
        </p:spPr>
      </p:sp>
      <p:sp>
        <p:nvSpPr>
          <p:cNvPr id="8" name="TextBox 8"/>
          <p:cNvSpPr txBox="1"/>
          <p:nvPr/>
        </p:nvSpPr>
        <p:spPr>
          <a:xfrm>
            <a:off x="830961" y="2322671"/>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メソッド</a:t>
            </a:r>
          </a:p>
        </p:txBody>
      </p:sp>
      <p:sp>
        <p:nvSpPr>
          <p:cNvPr id="9" name="TextBox 9"/>
          <p:cNvSpPr txBox="1"/>
          <p:nvPr/>
        </p:nvSpPr>
        <p:spPr>
          <a:xfrm>
            <a:off x="5326761" y="2322671"/>
            <a:ext cx="2731818"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仕様に書かれていること</a:t>
            </a:r>
          </a:p>
        </p:txBody>
      </p:sp>
      <p:sp>
        <p:nvSpPr>
          <p:cNvPr id="10" name="Rectangle 10"/>
          <p:cNvSpPr/>
          <p:nvPr/>
        </p:nvSpPr>
        <p:spPr>
          <a:xfrm>
            <a:off x="609600" y="2628900"/>
            <a:ext cx="10972800" cy="647700"/>
          </a:xfrm>
          <a:prstGeom prst="rect">
            <a:avLst/>
          </a:prstGeom>
          <a:solidFill>
            <a:srgbClr val="FFFFFF"/>
          </a:solidFill>
          <a:ln>
            <a:noFill/>
          </a:ln>
        </p:spPr>
      </p:sp>
      <p:sp>
        <p:nvSpPr>
          <p:cNvPr id="11" name="TextBox 11"/>
          <p:cNvSpPr txBox="1"/>
          <p:nvPr/>
        </p:nvSpPr>
        <p:spPr>
          <a:xfrm>
            <a:off x="831075" y="2877550"/>
            <a:ext cx="2014614"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calculateDiscount</a:t>
            </a:r>
          </a:p>
        </p:txBody>
      </p:sp>
      <p:sp>
        <p:nvSpPr>
          <p:cNvPr id="12" name="TextBox 12"/>
          <p:cNvSpPr txBox="1"/>
          <p:nvPr/>
        </p:nvSpPr>
        <p:spPr>
          <a:xfrm>
            <a:off x="5326761" y="28751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数量に応じた割引後の金額</a:t>
            </a:r>
          </a:p>
        </p:txBody>
      </p:sp>
      <p:sp>
        <p:nvSpPr>
          <p:cNvPr id="13" name="Rectangle 13"/>
          <p:cNvSpPr/>
          <p:nvPr/>
        </p:nvSpPr>
        <p:spPr>
          <a:xfrm>
            <a:off x="609600" y="3276600"/>
            <a:ext cx="10972800" cy="647700"/>
          </a:xfrm>
          <a:prstGeom prst="rect">
            <a:avLst/>
          </a:prstGeom>
          <a:solidFill>
            <a:srgbClr val="F7F9FA"/>
          </a:solidFill>
          <a:ln>
            <a:noFill/>
          </a:ln>
        </p:spPr>
      </p:sp>
      <p:sp>
        <p:nvSpPr>
          <p:cNvPr id="14" name="TextBox 14"/>
          <p:cNvSpPr txBox="1"/>
          <p:nvPr/>
        </p:nvSpPr>
        <p:spPr>
          <a:xfrm>
            <a:off x="831075" y="3525250"/>
            <a:ext cx="2753188"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getCustomerOrderTotal</a:t>
            </a:r>
          </a:p>
        </p:txBody>
      </p:sp>
      <p:sp>
        <p:nvSpPr>
          <p:cNvPr id="15" name="TextBox 15"/>
          <p:cNvSpPr txBox="1"/>
          <p:nvPr/>
        </p:nvSpPr>
        <p:spPr>
          <a:xfrm>
            <a:off x="5326761" y="3522821"/>
            <a:ext cx="43786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指定顧客の受注合計。該当なしは合計0円</a:t>
            </a:r>
          </a:p>
        </p:txBody>
      </p:sp>
      <p:sp>
        <p:nvSpPr>
          <p:cNvPr id="16" name="Rectangle 16"/>
          <p:cNvSpPr/>
          <p:nvPr/>
        </p:nvSpPr>
        <p:spPr>
          <a:xfrm>
            <a:off x="609600" y="3924300"/>
            <a:ext cx="10972800" cy="647700"/>
          </a:xfrm>
          <a:prstGeom prst="rect">
            <a:avLst/>
          </a:prstGeom>
          <a:solidFill>
            <a:srgbClr val="FFFFFF"/>
          </a:solidFill>
          <a:ln>
            <a:noFill/>
          </a:ln>
        </p:spPr>
      </p:sp>
      <p:sp>
        <p:nvSpPr>
          <p:cNvPr id="17" name="TextBox 17"/>
          <p:cNvSpPr txBox="1"/>
          <p:nvPr/>
        </p:nvSpPr>
        <p:spPr>
          <a:xfrm>
            <a:off x="831075" y="4172950"/>
            <a:ext cx="2233908"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findOverdueOrders</a:t>
            </a:r>
          </a:p>
        </p:txBody>
      </p:sp>
      <p:sp>
        <p:nvSpPr>
          <p:cNvPr id="18" name="TextBox 18"/>
          <p:cNvSpPr txBox="1"/>
          <p:nvPr/>
        </p:nvSpPr>
        <p:spPr>
          <a:xfrm>
            <a:off x="5326761" y="4170521"/>
            <a:ext cx="61314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指定日時点で納品予定日を過ぎた受注。当日も遅延と判定</a:t>
            </a:r>
          </a:p>
        </p:txBody>
      </p:sp>
      <p:sp>
        <p:nvSpPr>
          <p:cNvPr id="19" name="Rectangle 19"/>
          <p:cNvSpPr/>
          <p:nvPr/>
        </p:nvSpPr>
        <p:spPr>
          <a:xfrm>
            <a:off x="609600" y="4819650"/>
            <a:ext cx="5334000" cy="1047750"/>
          </a:xfrm>
          <a:prstGeom prst="roundRect">
            <a:avLst>
              <a:gd name="adj" fmla="val 7273"/>
            </a:avLst>
          </a:prstGeom>
          <a:solidFill>
            <a:srgbClr val="F3F3F3"/>
          </a:solidFill>
          <a:ln>
            <a:noFill/>
          </a:ln>
        </p:spPr>
      </p:sp>
      <p:sp>
        <p:nvSpPr>
          <p:cNvPr id="20" name="TextBox 20"/>
          <p:cNvSpPr txBox="1"/>
          <p:nvPr/>
        </p:nvSpPr>
        <p:spPr>
          <a:xfrm>
            <a:off x="830580" y="498157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テストデータ</a:t>
            </a:r>
          </a:p>
        </p:txBody>
      </p:sp>
      <p:sp>
        <p:nvSpPr>
          <p:cNvPr id="21" name="TextBox 21"/>
          <p:cNvSpPr txBox="1"/>
          <p:nvPr/>
        </p:nvSpPr>
        <p:spPr>
          <a:xfrm>
            <a:off x="830961" y="5313521"/>
            <a:ext cx="510801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受注5件（東京電機工業3件・大阪精密機械1件・</a:t>
            </a:r>
          </a:p>
          <a:p>
            <a:pPr algn="l">
              <a:lnSpc>
                <a:spcPts val="2175"/>
              </a:lnSpc>
            </a:pPr>
            <a:r>
              <a:rPr lang="zh-CN" sz="1420" dirty="0">
                <a:solidFill>
                  <a:srgbClr val="484848"/>
                </a:solidFill>
                <a:latin typeface="Zen Kaku Gothic New"/>
                <a:ea typeface="Zen Kaku Gothic New"/>
                <a:cs typeface="Zen Kaku Gothic New"/>
              </a:rPr>
              <a:t>名古屋システム1件）</a:t>
            </a:r>
          </a:p>
        </p:txBody>
      </p:sp>
      <p:sp>
        <p:nvSpPr>
          <p:cNvPr id="22" name="Rectangle 22"/>
          <p:cNvSpPr/>
          <p:nvPr/>
        </p:nvSpPr>
        <p:spPr>
          <a:xfrm>
            <a:off x="6172200" y="4819650"/>
            <a:ext cx="5410200" cy="1047750"/>
          </a:xfrm>
          <a:prstGeom prst="roundRect">
            <a:avLst>
              <a:gd name="adj" fmla="val 7273"/>
            </a:avLst>
          </a:prstGeom>
          <a:solidFill>
            <a:srgbClr val="EEF6F7"/>
          </a:solidFill>
          <a:ln>
            <a:noFill/>
          </a:ln>
        </p:spPr>
      </p:sp>
      <p:sp>
        <p:nvSpPr>
          <p:cNvPr id="23" name="Rectangle 23"/>
          <p:cNvSpPr/>
          <p:nvPr/>
        </p:nvSpPr>
        <p:spPr>
          <a:xfrm>
            <a:off x="6172200" y="4819650"/>
            <a:ext cx="57150" cy="1047750"/>
          </a:xfrm>
          <a:prstGeom prst="roundRect">
            <a:avLst>
              <a:gd name="adj" fmla="val 50000"/>
            </a:avLst>
          </a:prstGeom>
          <a:solidFill>
            <a:srgbClr val="47BCC6"/>
          </a:solidFill>
          <a:ln>
            <a:noFill/>
          </a:ln>
        </p:spPr>
      </p:sp>
      <p:sp>
        <p:nvSpPr>
          <p:cNvPr id="24" name="TextBox 24"/>
          <p:cNvSpPr txBox="1"/>
          <p:nvPr/>
        </p:nvSpPr>
        <p:spPr>
          <a:xfrm>
            <a:off x="6469380" y="49815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実行の仕方</a:t>
            </a:r>
          </a:p>
        </p:txBody>
      </p:sp>
      <p:sp>
        <p:nvSpPr>
          <p:cNvPr id="25" name="TextBox 25"/>
          <p:cNvSpPr txBox="1"/>
          <p:nvPr/>
        </p:nvSpPr>
        <p:spPr>
          <a:xfrm>
            <a:off x="6469761" y="5313521"/>
            <a:ext cx="43551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main を持つ単一ファイルとして動きます</a:t>
            </a:r>
          </a:p>
        </p:txBody>
      </p:sp>
      <p:sp>
        <p:nvSpPr>
          <p:cNvPr id="26" name="TextBox 26"/>
          <p:cNvSpPr txBox="1"/>
          <p:nvPr/>
        </p:nvSpPr>
        <p:spPr>
          <a:xfrm>
            <a:off x="6469875" y="5601700"/>
            <a:ext cx="4954635"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exercises/day2/BuggyOrderCalculator.java</a:t>
            </a:r>
          </a:p>
        </p:txBody>
      </p:sp>
      <p:sp>
        <p:nvSpPr>
          <p:cNvPr id="27" name="TextBox 27"/>
          <p:cNvSpPr txBox="1"/>
          <p:nvPr/>
        </p:nvSpPr>
        <p:spPr>
          <a:xfrm>
            <a:off x="602361" y="6075521"/>
            <a:ext cx="683723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どのメソッドに何が仕込んであるかは、ここでは伏せてあります</a:t>
            </a:r>
          </a:p>
        </p:txBody>
      </p:sp>
      <p:pic>
        <p:nvPicPr>
          <p:cNvPr id="28" name="Image 28"/>
          <p:cNvPicPr>
            <a:picLocks noChangeAspect="1"/>
          </p:cNvPicPr>
          <p:nvPr/>
        </p:nvPicPr>
        <p:blipFill>
          <a:blip r:embed="rId2"/>
          <a:stretch>
            <a:fillRect/>
          </a:stretch>
        </p:blipFill>
        <p:spPr>
          <a:xfrm>
            <a:off x="232094" y="6496050"/>
            <a:ext cx="793112" cy="205740"/>
          </a:xfrm>
          <a:prstGeom prst="rect">
            <a:avLst/>
          </a:prstGeom>
        </p:spPr>
      </p:pic>
      <p:sp>
        <p:nvSpPr>
          <p:cNvPr id="29" name="TextBox 29"/>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0" name="TextBox 30"/>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31</a:t>
            </a:r>
          </a:p>
        </p:txBody>
      </p:sp>
    </p:spTree>
  </p:cSld>
  <p:clrMapOvr>
    <a:masterClrMapping/>
  </p:clrMapOvr>
  <p:transition xmlns:p14="http://schemas.microsoft.com/office/powerpoint/2010/main" p14:dur="400">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306747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D2-2 でやること</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409224"/>
            <a:ext cx="5602843"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テストが先</a:t>
            </a:r>
            <a:r>
              <a:rPr lang="zh-CN" sz="2480" b="1" dirty="0">
                <a:solidFill>
                  <a:srgbClr val="000000"/>
                </a:solidFill>
                <a:latin typeface="Zen Kaku Gothic New"/>
                <a:ea typeface="Zen Kaku Gothic New"/>
                <a:cs typeface="Zen Kaku Gothic New"/>
              </a:rPr>
              <a:t>で、修正はその次</a:t>
            </a:r>
          </a:p>
        </p:txBody>
      </p:sp>
      <p:sp>
        <p:nvSpPr>
          <p:cNvPr id="9" name="Rectangle 9"/>
          <p:cNvSpPr/>
          <p:nvPr/>
        </p:nvSpPr>
        <p:spPr>
          <a:xfrm>
            <a:off x="10287000" y="1390650"/>
            <a:ext cx="1295400" cy="419100"/>
          </a:xfrm>
          <a:prstGeom prst="roundRect">
            <a:avLst>
              <a:gd name="adj" fmla="val 18182"/>
            </a:avLst>
          </a:prstGeom>
          <a:solidFill>
            <a:srgbClr val="EEF6F7"/>
          </a:solidFill>
          <a:ln>
            <a:noFill/>
          </a:ln>
        </p:spPr>
      </p:sp>
      <p:sp>
        <p:nvSpPr>
          <p:cNvPr id="10" name="TextBox 10"/>
          <p:cNvSpPr txBox="1"/>
          <p:nvPr/>
        </p:nvSpPr>
        <p:spPr>
          <a:xfrm>
            <a:off x="10382850" y="1498282"/>
            <a:ext cx="1103700" cy="322707"/>
          </a:xfrm>
          <a:prstGeom prst="rect">
            <a:avLst/>
          </a:prstGeom>
          <a:noFill/>
          <a:ln>
            <a:noFill/>
          </a:ln>
        </p:spPr>
        <p:txBody>
          <a:bodyPr wrap="none" lIns="0" tIns="0" rIns="0" bIns="0" anchor="t" anchorCtr="0">
            <a:spAutoFit/>
          </a:bodyPr>
          <a:lstStyle/>
          <a:p>
            <a:pPr algn="ctr"/>
            <a:r>
              <a:rPr lang="en-US" sz="1650" b="1" dirty="0">
                <a:solidFill>
                  <a:srgbClr val="264DBF"/>
                </a:solidFill>
                <a:latin typeface="Zen Kaku Gothic New"/>
                <a:ea typeface="Zen Kaku Gothic New"/>
                <a:cs typeface="Zen Kaku Gothic New"/>
              </a:rPr>
              <a:t>[35min]</a:t>
            </a:r>
          </a:p>
        </p:txBody>
      </p:sp>
      <p:sp>
        <p:nvSpPr>
          <p:cNvPr id="11" name="Rectangle 11"/>
          <p:cNvSpPr/>
          <p:nvPr/>
        </p:nvSpPr>
        <p:spPr>
          <a:xfrm>
            <a:off x="609600" y="2038350"/>
            <a:ext cx="10972800" cy="800100"/>
          </a:xfrm>
          <a:prstGeom prst="roundRect">
            <a:avLst>
              <a:gd name="adj" fmla="val 9524"/>
            </a:avLst>
          </a:prstGeom>
          <a:solidFill>
            <a:srgbClr val="F7F9FA"/>
          </a:solidFill>
          <a:ln>
            <a:noFill/>
          </a:ln>
        </p:spPr>
      </p:sp>
      <p:sp>
        <p:nvSpPr>
          <p:cNvPr id="12" name="Rectangle 12"/>
          <p:cNvSpPr/>
          <p:nvPr/>
        </p:nvSpPr>
        <p:spPr>
          <a:xfrm>
            <a:off x="609600" y="2038350"/>
            <a:ext cx="1619250" cy="800100"/>
          </a:xfrm>
          <a:prstGeom prst="roundRect">
            <a:avLst>
              <a:gd name="adj" fmla="val 9524"/>
            </a:avLst>
          </a:prstGeom>
          <a:solidFill>
            <a:srgbClr val="EEF6F7"/>
          </a:solidFill>
          <a:ln>
            <a:noFill/>
          </a:ln>
        </p:spPr>
      </p:sp>
      <p:sp>
        <p:nvSpPr>
          <p:cNvPr id="13" name="Rectangle 13"/>
          <p:cNvSpPr/>
          <p:nvPr/>
        </p:nvSpPr>
        <p:spPr>
          <a:xfrm>
            <a:off x="609600" y="2038350"/>
            <a:ext cx="57150" cy="800100"/>
          </a:xfrm>
          <a:prstGeom prst="rect">
            <a:avLst/>
          </a:prstGeom>
          <a:solidFill>
            <a:srgbClr val="47BCC6"/>
          </a:solidFill>
          <a:ln>
            <a:noFill/>
          </a:ln>
        </p:spPr>
      </p:sp>
      <p:sp>
        <p:nvSpPr>
          <p:cNvPr id="14" name="TextBox 14"/>
          <p:cNvSpPr txBox="1"/>
          <p:nvPr/>
        </p:nvSpPr>
        <p:spPr>
          <a:xfrm>
            <a:off x="1001673" y="2344579"/>
            <a:ext cx="835104"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さわる</a:t>
            </a:r>
          </a:p>
        </p:txBody>
      </p:sp>
      <p:sp>
        <p:nvSpPr>
          <p:cNvPr id="15" name="TextBox 15"/>
          <p:cNvSpPr txBox="1"/>
          <p:nvPr/>
        </p:nvSpPr>
        <p:spPr>
          <a:xfrm>
            <a:off x="2393061" y="2227421"/>
            <a:ext cx="5943219"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exercises/day2/BuggyOrderCalculator.java（読む）</a:t>
            </a:r>
          </a:p>
          <a:p>
            <a:pPr algn="l">
              <a:lnSpc>
                <a:spcPts val="2100"/>
              </a:lnSpc>
            </a:pPr>
            <a:r>
              <a:rPr lang="zh-CN" sz="1420" dirty="0">
                <a:solidFill>
                  <a:srgbClr val="484848"/>
                </a:solidFill>
                <a:latin typeface="Zen Kaku Gothic New"/>
                <a:ea typeface="Zen Kaku Gothic New"/>
                <a:cs typeface="Zen Kaku Gothic New"/>
              </a:rPr>
              <a:t>自分で作るテストクラス</a:t>
            </a:r>
          </a:p>
        </p:txBody>
      </p:sp>
      <p:sp>
        <p:nvSpPr>
          <p:cNvPr id="16" name="Rectangle 16"/>
          <p:cNvSpPr/>
          <p:nvPr/>
        </p:nvSpPr>
        <p:spPr>
          <a:xfrm>
            <a:off x="609600" y="2914650"/>
            <a:ext cx="10972800" cy="800100"/>
          </a:xfrm>
          <a:prstGeom prst="roundRect">
            <a:avLst>
              <a:gd name="adj" fmla="val 9524"/>
            </a:avLst>
          </a:prstGeom>
          <a:solidFill>
            <a:srgbClr val="F7F9FA"/>
          </a:solidFill>
          <a:ln>
            <a:noFill/>
          </a:ln>
        </p:spPr>
      </p:sp>
      <p:sp>
        <p:nvSpPr>
          <p:cNvPr id="17" name="Rectangle 17"/>
          <p:cNvSpPr/>
          <p:nvPr/>
        </p:nvSpPr>
        <p:spPr>
          <a:xfrm>
            <a:off x="609600" y="2914650"/>
            <a:ext cx="1619250" cy="800100"/>
          </a:xfrm>
          <a:prstGeom prst="roundRect">
            <a:avLst>
              <a:gd name="adj" fmla="val 9524"/>
            </a:avLst>
          </a:prstGeom>
          <a:solidFill>
            <a:srgbClr val="EEF6F7"/>
          </a:solidFill>
          <a:ln>
            <a:noFill/>
          </a:ln>
        </p:spPr>
      </p:sp>
      <p:sp>
        <p:nvSpPr>
          <p:cNvPr id="18" name="Rectangle 18"/>
          <p:cNvSpPr/>
          <p:nvPr/>
        </p:nvSpPr>
        <p:spPr>
          <a:xfrm>
            <a:off x="609600" y="2914650"/>
            <a:ext cx="57150" cy="800100"/>
          </a:xfrm>
          <a:prstGeom prst="rect">
            <a:avLst/>
          </a:prstGeom>
          <a:solidFill>
            <a:srgbClr val="47BCC6"/>
          </a:solidFill>
          <a:ln>
            <a:noFill/>
          </a:ln>
        </p:spPr>
      </p:sp>
      <p:sp>
        <p:nvSpPr>
          <p:cNvPr id="19" name="TextBox 19"/>
          <p:cNvSpPr txBox="1"/>
          <p:nvPr/>
        </p:nvSpPr>
        <p:spPr>
          <a:xfrm>
            <a:off x="1138190" y="3220879"/>
            <a:ext cx="562070"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やる</a:t>
            </a:r>
          </a:p>
        </p:txBody>
      </p:sp>
      <p:sp>
        <p:nvSpPr>
          <p:cNvPr id="20" name="TextBox 20"/>
          <p:cNvSpPr txBox="1"/>
          <p:nvPr/>
        </p:nvSpPr>
        <p:spPr>
          <a:xfrm>
            <a:off x="2393061" y="3103721"/>
            <a:ext cx="687252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Javadoc から期待値を決めてテストを書き、先に赤を出します。</a:t>
            </a:r>
          </a:p>
          <a:p>
            <a:pPr algn="l">
              <a:lnSpc>
                <a:spcPts val="2100"/>
              </a:lnSpc>
            </a:pPr>
            <a:r>
              <a:rPr lang="zh-CN" sz="1420" dirty="0">
                <a:solidFill>
                  <a:srgbClr val="484848"/>
                </a:solidFill>
                <a:latin typeface="Zen Kaku Gothic New"/>
                <a:ea typeface="Zen Kaku Gothic New"/>
                <a:cs typeface="Zen Kaku Gothic New"/>
              </a:rPr>
              <a:t>赤の出方から原因の行を特定して直します</a:t>
            </a:r>
          </a:p>
        </p:txBody>
      </p:sp>
      <p:sp>
        <p:nvSpPr>
          <p:cNvPr id="21" name="Rectangle 21"/>
          <p:cNvSpPr/>
          <p:nvPr/>
        </p:nvSpPr>
        <p:spPr>
          <a:xfrm>
            <a:off x="609600" y="3790950"/>
            <a:ext cx="10972800" cy="800100"/>
          </a:xfrm>
          <a:prstGeom prst="roundRect">
            <a:avLst>
              <a:gd name="adj" fmla="val 9524"/>
            </a:avLst>
          </a:prstGeom>
          <a:solidFill>
            <a:srgbClr val="F7F9FA"/>
          </a:solidFill>
          <a:ln>
            <a:noFill/>
          </a:ln>
        </p:spPr>
      </p:sp>
      <p:sp>
        <p:nvSpPr>
          <p:cNvPr id="22" name="Rectangle 22"/>
          <p:cNvSpPr/>
          <p:nvPr/>
        </p:nvSpPr>
        <p:spPr>
          <a:xfrm>
            <a:off x="609600" y="3790950"/>
            <a:ext cx="1619250" cy="800100"/>
          </a:xfrm>
          <a:prstGeom prst="roundRect">
            <a:avLst>
              <a:gd name="adj" fmla="val 9524"/>
            </a:avLst>
          </a:prstGeom>
          <a:solidFill>
            <a:srgbClr val="EEF6F7"/>
          </a:solidFill>
          <a:ln>
            <a:noFill/>
          </a:ln>
        </p:spPr>
      </p:sp>
      <p:sp>
        <p:nvSpPr>
          <p:cNvPr id="23" name="Rectangle 23"/>
          <p:cNvSpPr/>
          <p:nvPr/>
        </p:nvSpPr>
        <p:spPr>
          <a:xfrm>
            <a:off x="609600" y="3790950"/>
            <a:ext cx="57150" cy="800100"/>
          </a:xfrm>
          <a:prstGeom prst="rect">
            <a:avLst/>
          </a:prstGeom>
          <a:solidFill>
            <a:srgbClr val="47BCC6"/>
          </a:solidFill>
          <a:ln>
            <a:noFill/>
          </a:ln>
        </p:spPr>
      </p:sp>
      <p:sp>
        <p:nvSpPr>
          <p:cNvPr id="24" name="TextBox 24"/>
          <p:cNvSpPr txBox="1"/>
          <p:nvPr/>
        </p:nvSpPr>
        <p:spPr>
          <a:xfrm>
            <a:off x="865156" y="4097179"/>
            <a:ext cx="11081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できたら</a:t>
            </a:r>
          </a:p>
        </p:txBody>
      </p:sp>
      <p:sp>
        <p:nvSpPr>
          <p:cNvPr id="25" name="TextBox 25"/>
          <p:cNvSpPr txBox="1"/>
          <p:nvPr/>
        </p:nvSpPr>
        <p:spPr>
          <a:xfrm>
            <a:off x="2393061" y="4113371"/>
            <a:ext cx="34376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赤3件が出て、修正後にすべて緑</a:t>
            </a:r>
          </a:p>
        </p:txBody>
      </p:sp>
      <p:sp>
        <p:nvSpPr>
          <p:cNvPr id="26" name="Rectangle 26"/>
          <p:cNvSpPr/>
          <p:nvPr/>
        </p:nvSpPr>
        <p:spPr>
          <a:xfrm>
            <a:off x="609600" y="4667250"/>
            <a:ext cx="10972800" cy="800100"/>
          </a:xfrm>
          <a:prstGeom prst="roundRect">
            <a:avLst>
              <a:gd name="adj" fmla="val 9524"/>
            </a:avLst>
          </a:prstGeom>
          <a:solidFill>
            <a:srgbClr val="F7F9FA"/>
          </a:solidFill>
          <a:ln>
            <a:noFill/>
          </a:ln>
        </p:spPr>
      </p:sp>
      <p:sp>
        <p:nvSpPr>
          <p:cNvPr id="27" name="Rectangle 27"/>
          <p:cNvSpPr/>
          <p:nvPr/>
        </p:nvSpPr>
        <p:spPr>
          <a:xfrm>
            <a:off x="609600" y="4667250"/>
            <a:ext cx="1619250" cy="800100"/>
          </a:xfrm>
          <a:prstGeom prst="roundRect">
            <a:avLst>
              <a:gd name="adj" fmla="val 9524"/>
            </a:avLst>
          </a:prstGeom>
          <a:solidFill>
            <a:srgbClr val="EEF6F7"/>
          </a:solidFill>
          <a:ln>
            <a:noFill/>
          </a:ln>
        </p:spPr>
      </p:sp>
      <p:sp>
        <p:nvSpPr>
          <p:cNvPr id="28" name="Rectangle 28"/>
          <p:cNvSpPr/>
          <p:nvPr/>
        </p:nvSpPr>
        <p:spPr>
          <a:xfrm>
            <a:off x="609600" y="4667250"/>
            <a:ext cx="57150" cy="800100"/>
          </a:xfrm>
          <a:prstGeom prst="rect">
            <a:avLst/>
          </a:prstGeom>
          <a:solidFill>
            <a:srgbClr val="47BCC6"/>
          </a:solidFill>
          <a:ln>
            <a:noFill/>
          </a:ln>
        </p:spPr>
      </p:sp>
      <p:sp>
        <p:nvSpPr>
          <p:cNvPr id="29" name="TextBox 29"/>
          <p:cNvSpPr txBox="1"/>
          <p:nvPr/>
        </p:nvSpPr>
        <p:spPr>
          <a:xfrm>
            <a:off x="1001673" y="4973479"/>
            <a:ext cx="835104"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考える</a:t>
            </a:r>
          </a:p>
        </p:txBody>
      </p:sp>
      <p:sp>
        <p:nvSpPr>
          <p:cNvPr id="30" name="TextBox 30"/>
          <p:cNvSpPr txBox="1"/>
          <p:nvPr/>
        </p:nvSpPr>
        <p:spPr>
          <a:xfrm>
            <a:off x="2393061" y="4989671"/>
            <a:ext cx="654353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その期待値は Javadoc から取ったか、実行結果から取ったか</a:t>
            </a:r>
          </a:p>
        </p:txBody>
      </p:sp>
      <p:sp>
        <p:nvSpPr>
          <p:cNvPr id="31" name="TextBox 31"/>
          <p:cNvSpPr txBox="1"/>
          <p:nvPr/>
        </p:nvSpPr>
        <p:spPr>
          <a:xfrm>
            <a:off x="602361" y="6208871"/>
            <a:ext cx="1061049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手順とプロンプト例は教材サイトの Day2、または exercises/day2/exercise1-テスト自動生成.md</a:t>
            </a:r>
          </a:p>
        </p:txBody>
      </p:sp>
      <p:pic>
        <p:nvPicPr>
          <p:cNvPr id="32" name="Image 32"/>
          <p:cNvPicPr>
            <a:picLocks noChangeAspect="1"/>
          </p:cNvPicPr>
          <p:nvPr/>
        </p:nvPicPr>
        <p:blipFill>
          <a:blip r:embed="rId2"/>
          <a:stretch>
            <a:fillRect/>
          </a:stretch>
        </p:blipFill>
        <p:spPr>
          <a:xfrm>
            <a:off x="232094" y="6496050"/>
            <a:ext cx="793112" cy="205740"/>
          </a:xfrm>
          <a:prstGeom prst="rect">
            <a:avLst/>
          </a:prstGeom>
        </p:spPr>
      </p:pic>
      <p:sp>
        <p:nvSpPr>
          <p:cNvPr id="33" name="TextBox 33"/>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4" name="TextBox 34"/>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32</a:t>
            </a:r>
          </a:p>
        </p:txBody>
      </p:sp>
    </p:spTree>
  </p:cSld>
  <p:clrMapOvr>
    <a:masterClrMapping/>
  </p:clrMapOvr>
  <p:transition xmlns:p14="http://schemas.microsoft.com/office/powerpoint/2010/main" p14:dur="40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509773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D2-2 で先に知っておくこと</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466374"/>
            <a:ext cx="889571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期待値は Javadoc から、</a:t>
            </a:r>
            <a:r>
              <a:rPr lang="zh-CN" sz="2480" b="1" dirty="0">
                <a:solidFill>
                  <a:srgbClr val="264DBF"/>
                </a:solidFill>
                <a:latin typeface="Zen Kaku Gothic New"/>
                <a:ea typeface="Zen Kaku Gothic New"/>
                <a:cs typeface="Zen Kaku Gothic New"/>
              </a:rPr>
              <a:t>境界の数字ちょうど</a:t>
            </a:r>
          </a:p>
        </p:txBody>
      </p:sp>
      <p:sp>
        <p:nvSpPr>
          <p:cNvPr id="9" name="Rectangle 9"/>
          <p:cNvSpPr/>
          <p:nvPr/>
        </p:nvSpPr>
        <p:spPr>
          <a:xfrm>
            <a:off x="609600" y="2247900"/>
            <a:ext cx="10972800" cy="933450"/>
          </a:xfrm>
          <a:prstGeom prst="roundRect">
            <a:avLst>
              <a:gd name="adj" fmla="val 8163"/>
            </a:avLst>
          </a:prstGeom>
          <a:solidFill>
            <a:srgbClr val="F7F9FA"/>
          </a:solidFill>
          <a:ln>
            <a:noFill/>
          </a:ln>
        </p:spPr>
      </p:sp>
      <p:sp>
        <p:nvSpPr>
          <p:cNvPr id="10" name="Rectangle 10"/>
          <p:cNvSpPr/>
          <p:nvPr/>
        </p:nvSpPr>
        <p:spPr>
          <a:xfrm>
            <a:off x="609600" y="2247900"/>
            <a:ext cx="57150" cy="933450"/>
          </a:xfrm>
          <a:prstGeom prst="roundRect">
            <a:avLst>
              <a:gd name="adj" fmla="val 50000"/>
            </a:avLst>
          </a:prstGeom>
          <a:solidFill>
            <a:srgbClr val="A3DDE3"/>
          </a:solidFill>
          <a:ln>
            <a:noFill/>
          </a:ln>
        </p:spPr>
      </p:sp>
      <p:sp>
        <p:nvSpPr>
          <p:cNvPr id="11" name="Ellipse 11"/>
          <p:cNvSpPr/>
          <p:nvPr/>
        </p:nvSpPr>
        <p:spPr>
          <a:xfrm>
            <a:off x="809625" y="2428875"/>
            <a:ext cx="400050" cy="400050"/>
          </a:xfrm>
          <a:prstGeom prst="ellipse">
            <a:avLst/>
          </a:prstGeom>
          <a:solidFill>
            <a:srgbClr val="47BCC6"/>
          </a:solidFill>
          <a:ln>
            <a:noFill/>
          </a:ln>
        </p:spPr>
      </p:sp>
      <p:sp>
        <p:nvSpPr>
          <p:cNvPr id="12" name="TextBox 12"/>
          <p:cNvSpPr txBox="1"/>
          <p:nvPr/>
        </p:nvSpPr>
        <p:spPr>
          <a:xfrm>
            <a:off x="926565" y="253507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1</a:t>
            </a:r>
          </a:p>
        </p:txBody>
      </p:sp>
      <p:sp>
        <p:nvSpPr>
          <p:cNvPr id="13" name="TextBox 13"/>
          <p:cNvSpPr txBox="1"/>
          <p:nvPr/>
        </p:nvSpPr>
        <p:spPr>
          <a:xfrm>
            <a:off x="1382649" y="251602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期待値の出どころ</a:t>
            </a:r>
          </a:p>
        </p:txBody>
      </p:sp>
      <p:sp>
        <p:nvSpPr>
          <p:cNvPr id="14" name="TextBox 14"/>
          <p:cNvSpPr txBox="1"/>
          <p:nvPr/>
        </p:nvSpPr>
        <p:spPr>
          <a:xfrm>
            <a:off x="1383411" y="2875121"/>
            <a:ext cx="77783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実行結果を見てから期待値を決めると、バグに合わせたテストになります</a:t>
            </a:r>
          </a:p>
        </p:txBody>
      </p:sp>
      <p:sp>
        <p:nvSpPr>
          <p:cNvPr id="15" name="Rectangle 15"/>
          <p:cNvSpPr/>
          <p:nvPr/>
        </p:nvSpPr>
        <p:spPr>
          <a:xfrm>
            <a:off x="609600" y="3333750"/>
            <a:ext cx="10972800" cy="1162050"/>
          </a:xfrm>
          <a:prstGeom prst="roundRect">
            <a:avLst>
              <a:gd name="adj" fmla="val 6557"/>
            </a:avLst>
          </a:prstGeom>
          <a:solidFill>
            <a:srgbClr val="F7F9FA"/>
          </a:solidFill>
          <a:ln>
            <a:noFill/>
          </a:ln>
        </p:spPr>
      </p:sp>
      <p:sp>
        <p:nvSpPr>
          <p:cNvPr id="16" name="Rectangle 16"/>
          <p:cNvSpPr/>
          <p:nvPr/>
        </p:nvSpPr>
        <p:spPr>
          <a:xfrm>
            <a:off x="609600" y="3333750"/>
            <a:ext cx="57150" cy="1162050"/>
          </a:xfrm>
          <a:prstGeom prst="roundRect">
            <a:avLst>
              <a:gd name="adj" fmla="val 50000"/>
            </a:avLst>
          </a:prstGeom>
          <a:solidFill>
            <a:srgbClr val="A3DDE3"/>
          </a:solidFill>
          <a:ln>
            <a:noFill/>
          </a:ln>
        </p:spPr>
      </p:sp>
      <p:sp>
        <p:nvSpPr>
          <p:cNvPr id="17" name="Ellipse 17"/>
          <p:cNvSpPr/>
          <p:nvPr/>
        </p:nvSpPr>
        <p:spPr>
          <a:xfrm>
            <a:off x="809625" y="3514725"/>
            <a:ext cx="400050" cy="400050"/>
          </a:xfrm>
          <a:prstGeom prst="ellipse">
            <a:avLst/>
          </a:prstGeom>
          <a:solidFill>
            <a:srgbClr val="47BCC6"/>
          </a:solidFill>
          <a:ln>
            <a:noFill/>
          </a:ln>
        </p:spPr>
      </p:sp>
      <p:sp>
        <p:nvSpPr>
          <p:cNvPr id="18" name="TextBox 18"/>
          <p:cNvSpPr txBox="1"/>
          <p:nvPr/>
        </p:nvSpPr>
        <p:spPr>
          <a:xfrm>
            <a:off x="926565" y="362092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2</a:t>
            </a:r>
          </a:p>
        </p:txBody>
      </p:sp>
      <p:sp>
        <p:nvSpPr>
          <p:cNvPr id="19" name="TextBox 19"/>
          <p:cNvSpPr txBox="1"/>
          <p:nvPr/>
        </p:nvSpPr>
        <p:spPr>
          <a:xfrm>
            <a:off x="1382649" y="36018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境界の数字ちょうど</a:t>
            </a:r>
          </a:p>
        </p:txBody>
      </p:sp>
      <p:sp>
        <p:nvSpPr>
          <p:cNvPr id="20" name="TextBox 20"/>
          <p:cNvSpPr txBox="1"/>
          <p:nvPr/>
        </p:nvSpPr>
        <p:spPr>
          <a:xfrm>
            <a:off x="1383411" y="3960971"/>
            <a:ext cx="949575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数量11個や19個で試すと、3件のうち1件は見つかりません。仕様に書かれた数字ちょうど</a:t>
            </a:r>
          </a:p>
          <a:p>
            <a:pPr algn="l">
              <a:lnSpc>
                <a:spcPts val="2100"/>
              </a:lnSpc>
            </a:pPr>
            <a:r>
              <a:rPr lang="zh-CN" sz="1420" dirty="0">
                <a:solidFill>
                  <a:srgbClr val="484848"/>
                </a:solidFill>
                <a:latin typeface="Zen Kaku Gothic New"/>
                <a:ea typeface="Zen Kaku Gothic New"/>
                <a:cs typeface="Zen Kaku Gothic New"/>
              </a:rPr>
              <a:t>を入れます</a:t>
            </a:r>
          </a:p>
        </p:txBody>
      </p:sp>
      <p:sp>
        <p:nvSpPr>
          <p:cNvPr id="21" name="Rectangle 21"/>
          <p:cNvSpPr/>
          <p:nvPr/>
        </p:nvSpPr>
        <p:spPr>
          <a:xfrm>
            <a:off x="609600" y="4648200"/>
            <a:ext cx="10972800" cy="1162050"/>
          </a:xfrm>
          <a:prstGeom prst="roundRect">
            <a:avLst>
              <a:gd name="adj" fmla="val 6557"/>
            </a:avLst>
          </a:prstGeom>
          <a:solidFill>
            <a:srgbClr val="F7F9FA"/>
          </a:solidFill>
          <a:ln>
            <a:noFill/>
          </a:ln>
        </p:spPr>
      </p:sp>
      <p:sp>
        <p:nvSpPr>
          <p:cNvPr id="22" name="Rectangle 22"/>
          <p:cNvSpPr/>
          <p:nvPr/>
        </p:nvSpPr>
        <p:spPr>
          <a:xfrm>
            <a:off x="609600" y="4648200"/>
            <a:ext cx="57150" cy="1162050"/>
          </a:xfrm>
          <a:prstGeom prst="roundRect">
            <a:avLst>
              <a:gd name="adj" fmla="val 50000"/>
            </a:avLst>
          </a:prstGeom>
          <a:solidFill>
            <a:srgbClr val="A3DDE3"/>
          </a:solidFill>
          <a:ln>
            <a:noFill/>
          </a:ln>
        </p:spPr>
      </p:sp>
      <p:sp>
        <p:nvSpPr>
          <p:cNvPr id="23" name="Ellipse 23"/>
          <p:cNvSpPr/>
          <p:nvPr/>
        </p:nvSpPr>
        <p:spPr>
          <a:xfrm>
            <a:off x="809625" y="4829175"/>
            <a:ext cx="400050" cy="400050"/>
          </a:xfrm>
          <a:prstGeom prst="ellipse">
            <a:avLst/>
          </a:prstGeom>
          <a:solidFill>
            <a:srgbClr val="47BCC6"/>
          </a:solidFill>
          <a:ln>
            <a:noFill/>
          </a:ln>
        </p:spPr>
      </p:sp>
      <p:sp>
        <p:nvSpPr>
          <p:cNvPr id="24" name="TextBox 24"/>
          <p:cNvSpPr txBox="1"/>
          <p:nvPr/>
        </p:nvSpPr>
        <p:spPr>
          <a:xfrm>
            <a:off x="926565" y="493537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3</a:t>
            </a:r>
          </a:p>
        </p:txBody>
      </p:sp>
      <p:sp>
        <p:nvSpPr>
          <p:cNvPr id="25" name="TextBox 25"/>
          <p:cNvSpPr txBox="1"/>
          <p:nvPr/>
        </p:nvSpPr>
        <p:spPr>
          <a:xfrm>
            <a:off x="1382649" y="491632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落ち方の違い</a:t>
            </a:r>
          </a:p>
        </p:txBody>
      </p:sp>
      <p:sp>
        <p:nvSpPr>
          <p:cNvPr id="26" name="TextBox 26"/>
          <p:cNvSpPr txBox="1"/>
          <p:nvPr/>
        </p:nvSpPr>
        <p:spPr>
          <a:xfrm>
            <a:off x="1383411" y="5275421"/>
            <a:ext cx="904875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同じバグでも、テストからは assertion failure、main からは NullPointerException</a:t>
            </a:r>
          </a:p>
          <a:p>
            <a:pPr algn="l">
              <a:lnSpc>
                <a:spcPts val="2100"/>
              </a:lnSpc>
            </a:pPr>
            <a:r>
              <a:rPr lang="zh-CN" sz="1420" dirty="0">
                <a:solidFill>
                  <a:srgbClr val="484848"/>
                </a:solidFill>
                <a:latin typeface="Zen Kaku Gothic New"/>
                <a:ea typeface="Zen Kaku Gothic New"/>
                <a:cs typeface="Zen Kaku Gothic New"/>
              </a:rPr>
              <a:t>と出ます。落ち方が違っても原因が1つのことがあります</a:t>
            </a:r>
          </a:p>
        </p:txBody>
      </p:sp>
      <p:pic>
        <p:nvPicPr>
          <p:cNvPr id="27" name="Image 27"/>
          <p:cNvPicPr>
            <a:picLocks noChangeAspect="1"/>
          </p:cNvPicPr>
          <p:nvPr/>
        </p:nvPicPr>
        <p:blipFill>
          <a:blip r:embed="rId2"/>
          <a:stretch>
            <a:fillRect/>
          </a:stretch>
        </p:blipFill>
        <p:spPr>
          <a:xfrm>
            <a:off x="232094" y="6496050"/>
            <a:ext cx="793112" cy="205740"/>
          </a:xfrm>
          <a:prstGeom prst="rect">
            <a:avLst/>
          </a:prstGeom>
        </p:spPr>
      </p:pic>
      <p:sp>
        <p:nvSpPr>
          <p:cNvPr id="28" name="TextBox 28"/>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9" name="TextBox 29"/>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33</a:t>
            </a:r>
          </a:p>
        </p:txBody>
      </p:sp>
    </p:spTree>
  </p:cSld>
  <p:clrMapOvr>
    <a:masterClrMapping/>
  </p:clrMapOvr>
  <p:transition xmlns:p14="http://schemas.microsoft.com/office/powerpoint/2010/main" p14:dur="40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211471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赤3件の出方</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774811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赤の文面が、</a:t>
            </a:r>
            <a:r>
              <a:rPr lang="zh-CN" sz="2480" b="1" dirty="0">
                <a:solidFill>
                  <a:srgbClr val="264DBF"/>
                </a:solidFill>
                <a:latin typeface="Zen Kaku Gothic New"/>
                <a:ea typeface="Zen Kaku Gothic New"/>
                <a:cs typeface="Zen Kaku Gothic New"/>
              </a:rPr>
              <a:t>原因の場所</a:t>
            </a:r>
            <a:r>
              <a:rPr lang="zh-CN" sz="2480" b="1" dirty="0">
                <a:solidFill>
                  <a:srgbClr val="000000"/>
                </a:solidFill>
                <a:latin typeface="Zen Kaku Gothic New"/>
                <a:ea typeface="Zen Kaku Gothic New"/>
                <a:cs typeface="Zen Kaku Gothic New"/>
              </a:rPr>
              <a:t>を指す手がかり</a:t>
            </a:r>
          </a:p>
        </p:txBody>
      </p:sp>
      <p:sp>
        <p:nvSpPr>
          <p:cNvPr id="9" name="Rectangle 9"/>
          <p:cNvSpPr/>
          <p:nvPr/>
        </p:nvSpPr>
        <p:spPr>
          <a:xfrm>
            <a:off x="609600" y="2190750"/>
            <a:ext cx="5715000" cy="3714750"/>
          </a:xfrm>
          <a:prstGeom prst="roundRect">
            <a:avLst>
              <a:gd name="adj" fmla="val 2051"/>
            </a:avLst>
          </a:prstGeom>
          <a:solidFill>
            <a:srgbClr val="F2F4F8"/>
          </a:solidFill>
          <a:ln w="14288">
            <a:solidFill>
              <a:srgbClr val="9AA0B4"/>
            </a:solidFill>
            <a:custDash>
              <a:ds d="400000" sp="266666"/>
            </a:custDash>
          </a:ln>
        </p:spPr>
      </p:sp>
      <p:sp>
        <p:nvSpPr>
          <p:cNvPr id="10" name="TextBox 10"/>
          <p:cNvSpPr txBox="1"/>
          <p:nvPr/>
        </p:nvSpPr>
        <p:spPr>
          <a:xfrm>
            <a:off x="1577721" y="3465671"/>
            <a:ext cx="3778758" cy="888302"/>
          </a:xfrm>
          <a:prstGeom prst="rect">
            <a:avLst/>
          </a:prstGeom>
          <a:noFill/>
          <a:ln>
            <a:noFill/>
          </a:ln>
        </p:spPr>
        <p:txBody>
          <a:bodyPr wrap="square" lIns="0" tIns="0" rIns="0" bIns="0" anchor="t" anchorCtr="0"/>
          <a:lstStyle/>
          <a:p>
            <a:pPr algn="ctr">
              <a:lnSpc>
                <a:spcPts val="2400"/>
              </a:lnSpc>
            </a:pPr>
            <a:r>
              <a:rPr lang="zh-CN" sz="1420" dirty="0">
                <a:solidFill>
                  <a:srgbClr val="5B6472"/>
                </a:solidFill>
                <a:latin typeface="Zen Kaku Gothic New"/>
                <a:ea typeface="Zen Kaku Gothic New"/>
                <a:cs typeface="Zen Kaku Gothic New"/>
              </a:rPr>
              <a:t>ここに実画面を差し込む:</a:t>
            </a:r>
          </a:p>
          <a:p>
            <a:pPr algn="ctr">
              <a:lnSpc>
                <a:spcPts val="2400"/>
              </a:lnSpc>
            </a:pPr>
            <a:r>
              <a:rPr lang="zh-CN" sz="1420" dirty="0">
                <a:solidFill>
                  <a:srgbClr val="5B6472"/>
                </a:solidFill>
                <a:latin typeface="Zen Kaku Gothic New"/>
                <a:ea typeface="Zen Kaku Gothic New"/>
                <a:cs typeface="Zen Kaku Gothic New"/>
              </a:rPr>
              <a:t>BuggyOrderCalculator のテストで</a:t>
            </a:r>
          </a:p>
          <a:p>
            <a:pPr algn="ctr">
              <a:lnSpc>
                <a:spcPts val="2400"/>
              </a:lnSpc>
            </a:pPr>
            <a:r>
              <a:rPr lang="zh-CN" sz="1420" dirty="0">
                <a:solidFill>
                  <a:srgbClr val="5B6472"/>
                </a:solidFill>
                <a:latin typeface="Zen Kaku Gothic New"/>
                <a:ea typeface="Zen Kaku Gothic New"/>
                <a:cs typeface="Zen Kaku Gothic New"/>
              </a:rPr>
              <a:t>Failures が3件並ぶ実行結果</a:t>
            </a:r>
          </a:p>
        </p:txBody>
      </p:sp>
      <p:sp>
        <p:nvSpPr>
          <p:cNvPr id="11" name="Rectangle 11"/>
          <p:cNvSpPr/>
          <p:nvPr/>
        </p:nvSpPr>
        <p:spPr>
          <a:xfrm>
            <a:off x="6629400" y="2190750"/>
            <a:ext cx="4953000" cy="3714750"/>
          </a:xfrm>
          <a:prstGeom prst="roundRect">
            <a:avLst>
              <a:gd name="adj" fmla="val 2051"/>
            </a:avLst>
          </a:prstGeom>
          <a:solidFill>
            <a:srgbClr val="F7F9FA"/>
          </a:solidFill>
          <a:ln>
            <a:noFill/>
          </a:ln>
        </p:spPr>
      </p:sp>
      <p:sp>
        <p:nvSpPr>
          <p:cNvPr id="12" name="TextBox 12"/>
          <p:cNvSpPr txBox="1"/>
          <p:nvPr/>
        </p:nvSpPr>
        <p:spPr>
          <a:xfrm>
            <a:off x="6849999" y="2420779"/>
            <a:ext cx="83510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読み方</a:t>
            </a:r>
          </a:p>
        </p:txBody>
      </p:sp>
      <p:sp>
        <p:nvSpPr>
          <p:cNvPr id="13" name="TextBox 13"/>
          <p:cNvSpPr txBox="1"/>
          <p:nvPr/>
        </p:nvSpPr>
        <p:spPr>
          <a:xfrm>
            <a:off x="6849999" y="287797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割引</a:t>
            </a:r>
          </a:p>
        </p:txBody>
      </p:sp>
      <p:sp>
        <p:nvSpPr>
          <p:cNvPr id="14" name="TextBox 14"/>
          <p:cNvSpPr txBox="1"/>
          <p:nvPr/>
        </p:nvSpPr>
        <p:spPr>
          <a:xfrm>
            <a:off x="6850875" y="3220450"/>
            <a:ext cx="3649628"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expected 475000 but was 500000</a:t>
            </a:r>
          </a:p>
        </p:txBody>
      </p:sp>
      <p:sp>
        <p:nvSpPr>
          <p:cNvPr id="15" name="Line 15"/>
          <p:cNvSpPr/>
          <p:nvPr/>
        </p:nvSpPr>
        <p:spPr>
          <a:xfrm>
            <a:off x="6858000" y="3638550"/>
            <a:ext cx="4495800" cy="9525"/>
          </a:xfrm>
          <a:custGeom>
            <a:avLst/>
            <a:gdLst/>
            <a:ahLst/>
            <a:cxnLst/>
            <a:rect l="l" t="t" r="r" b="b"/>
            <a:pathLst>
              <a:path w="4495800" h="9525">
                <a:moveTo>
                  <a:pt x="0" y="0"/>
                </a:moveTo>
                <a:lnTo>
                  <a:pt x="4495800" y="0"/>
                </a:lnTo>
              </a:path>
            </a:pathLst>
          </a:custGeom>
          <a:noFill/>
          <a:ln w="9525">
            <a:solidFill>
              <a:srgbClr val="E3E7EA"/>
            </a:solidFill>
          </a:ln>
        </p:spPr>
      </p:sp>
      <p:sp>
        <p:nvSpPr>
          <p:cNvPr id="16" name="TextBox 16"/>
          <p:cNvSpPr txBox="1"/>
          <p:nvPr/>
        </p:nvSpPr>
        <p:spPr>
          <a:xfrm>
            <a:off x="6849999" y="383047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合計</a:t>
            </a:r>
          </a:p>
        </p:txBody>
      </p:sp>
      <p:sp>
        <p:nvSpPr>
          <p:cNvPr id="17" name="TextBox 17"/>
          <p:cNvSpPr txBox="1"/>
          <p:nvPr/>
        </p:nvSpPr>
        <p:spPr>
          <a:xfrm>
            <a:off x="6850875" y="4172950"/>
            <a:ext cx="2642373"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expected 0 but was null</a:t>
            </a:r>
          </a:p>
        </p:txBody>
      </p:sp>
      <p:sp>
        <p:nvSpPr>
          <p:cNvPr id="18" name="Line 18"/>
          <p:cNvSpPr/>
          <p:nvPr/>
        </p:nvSpPr>
        <p:spPr>
          <a:xfrm>
            <a:off x="6858000" y="4591050"/>
            <a:ext cx="4495800" cy="9525"/>
          </a:xfrm>
          <a:custGeom>
            <a:avLst/>
            <a:gdLst/>
            <a:ahLst/>
            <a:cxnLst/>
            <a:rect l="l" t="t" r="r" b="b"/>
            <a:pathLst>
              <a:path w="4495800" h="9525">
                <a:moveTo>
                  <a:pt x="0" y="0"/>
                </a:moveTo>
                <a:lnTo>
                  <a:pt x="4495800" y="0"/>
                </a:lnTo>
              </a:path>
            </a:pathLst>
          </a:custGeom>
          <a:noFill/>
          <a:ln w="9525">
            <a:solidFill>
              <a:srgbClr val="E3E7EA"/>
            </a:solidFill>
          </a:ln>
        </p:spPr>
      </p:sp>
      <p:sp>
        <p:nvSpPr>
          <p:cNvPr id="19" name="TextBox 19"/>
          <p:cNvSpPr txBox="1"/>
          <p:nvPr/>
        </p:nvSpPr>
        <p:spPr>
          <a:xfrm>
            <a:off x="6849999" y="478297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遅延</a:t>
            </a:r>
          </a:p>
        </p:txBody>
      </p:sp>
      <p:sp>
        <p:nvSpPr>
          <p:cNvPr id="20" name="TextBox 20"/>
          <p:cNvSpPr txBox="1"/>
          <p:nvPr/>
        </p:nvSpPr>
        <p:spPr>
          <a:xfrm>
            <a:off x="6850875" y="5125450"/>
            <a:ext cx="2897081"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expected size 1 but was 0</a:t>
            </a:r>
          </a:p>
        </p:txBody>
      </p:sp>
      <p:sp>
        <p:nvSpPr>
          <p:cNvPr id="21" name="TextBox 21"/>
          <p:cNvSpPr txBox="1"/>
          <p:nvPr/>
        </p:nvSpPr>
        <p:spPr>
          <a:xfrm>
            <a:off x="602361" y="6170771"/>
            <a:ext cx="60255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ここまでが前半です。ここから原因の行を1件ずつ見ます</a:t>
            </a:r>
          </a:p>
        </p:txBody>
      </p:sp>
      <p:pic>
        <p:nvPicPr>
          <p:cNvPr id="22" name="Image 22"/>
          <p:cNvPicPr>
            <a:picLocks noChangeAspect="1"/>
          </p:cNvPicPr>
          <p:nvPr/>
        </p:nvPicPr>
        <p:blipFill>
          <a:blip r:embed="rId2"/>
          <a:stretch>
            <a:fillRect/>
          </a:stretch>
        </p:blipFill>
        <p:spPr>
          <a:xfrm>
            <a:off x="232094" y="6496050"/>
            <a:ext cx="793112" cy="205740"/>
          </a:xfrm>
          <a:prstGeom prst="rect">
            <a:avLst/>
          </a:prstGeom>
        </p:spPr>
      </p:pic>
      <p:sp>
        <p:nvSpPr>
          <p:cNvPr id="23" name="TextBox 23"/>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4" name="TextBox 24"/>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34</a:t>
            </a:r>
          </a:p>
        </p:txBody>
      </p:sp>
    </p:spTree>
  </p:cSld>
  <p:clrMapOvr>
    <a:masterClrMapping/>
  </p:clrMapOvr>
  <p:transition xmlns:p14="http://schemas.microsoft.com/office/powerpoint/2010/main" p14:dur="40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298191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バグ1 割引の境界</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856331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境界の 10・20・50 </a:t>
            </a:r>
            <a:r>
              <a:rPr lang="zh-CN" sz="2480" b="1" dirty="0">
                <a:solidFill>
                  <a:srgbClr val="264DBF"/>
                </a:solidFill>
                <a:latin typeface="Zen Kaku Gothic New"/>
                <a:ea typeface="Zen Kaku Gothic New"/>
                <a:cs typeface="Zen Kaku Gothic New"/>
              </a:rPr>
              <a:t>ちょうどだけ</a:t>
            </a:r>
            <a:r>
              <a:rPr lang="zh-CN" sz="2480" b="1" dirty="0">
                <a:solidFill>
                  <a:srgbClr val="000000"/>
                </a:solidFill>
                <a:latin typeface="Zen Kaku Gothic New"/>
                <a:ea typeface="Zen Kaku Gothic New"/>
                <a:cs typeface="Zen Kaku Gothic New"/>
              </a:rPr>
              <a:t>が食い違い</a:t>
            </a:r>
          </a:p>
        </p:txBody>
      </p:sp>
      <p:sp>
        <p:nvSpPr>
          <p:cNvPr id="9" name="Rectangle 9"/>
          <p:cNvSpPr/>
          <p:nvPr/>
        </p:nvSpPr>
        <p:spPr>
          <a:xfrm>
            <a:off x="609600" y="2190750"/>
            <a:ext cx="4953000" cy="1809750"/>
          </a:xfrm>
          <a:prstGeom prst="roundRect">
            <a:avLst>
              <a:gd name="adj" fmla="val 4211"/>
            </a:avLst>
          </a:prstGeom>
          <a:solidFill>
            <a:srgbClr val="1E1E1E"/>
          </a:solidFill>
          <a:ln>
            <a:noFill/>
          </a:ln>
        </p:spPr>
      </p:sp>
      <p:sp>
        <p:nvSpPr>
          <p:cNvPr id="10" name="Rectangle 10"/>
          <p:cNvSpPr/>
          <p:nvPr/>
        </p:nvSpPr>
        <p:spPr>
          <a:xfrm>
            <a:off x="609600" y="2190750"/>
            <a:ext cx="4953000" cy="381000"/>
          </a:xfrm>
          <a:prstGeom prst="roundRect">
            <a:avLst>
              <a:gd name="adj" fmla="val 20000"/>
            </a:avLst>
          </a:prstGeom>
          <a:solidFill>
            <a:srgbClr val="3C3C3C"/>
          </a:solidFill>
          <a:ln>
            <a:noFill/>
          </a:ln>
        </p:spPr>
      </p:sp>
      <p:sp>
        <p:nvSpPr>
          <p:cNvPr id="11" name="TextBox 11"/>
          <p:cNvSpPr txBox="1"/>
          <p:nvPr/>
        </p:nvSpPr>
        <p:spPr>
          <a:xfrm>
            <a:off x="830961" y="2294096"/>
            <a:ext cx="1896618" cy="278702"/>
          </a:xfrm>
          <a:prstGeom prst="rect">
            <a:avLst/>
          </a:prstGeom>
          <a:noFill/>
          <a:ln>
            <a:noFill/>
          </a:ln>
        </p:spPr>
        <p:txBody>
          <a:bodyPr wrap="none" lIns="0" tIns="0" rIns="0" bIns="0" anchor="t" anchorCtr="0">
            <a:spAutoFit/>
          </a:bodyPr>
          <a:lstStyle/>
          <a:p>
            <a:pPr algn="l"/>
            <a:r>
              <a:rPr lang="zh-CN" sz="1420" dirty="0">
                <a:solidFill>
                  <a:srgbClr val="C9CFD4"/>
                </a:solidFill>
                <a:latin typeface="Zen Kaku Gothic New"/>
                <a:ea typeface="Zen Kaku Gothic New"/>
                <a:cs typeface="Zen Kaku Gothic New"/>
              </a:rPr>
              <a:t>実装の比較演算子</a:t>
            </a:r>
          </a:p>
        </p:txBody>
      </p:sp>
      <p:sp>
        <p:nvSpPr>
          <p:cNvPr id="12" name="TextBox 12"/>
          <p:cNvSpPr txBox="1"/>
          <p:nvPr/>
        </p:nvSpPr>
        <p:spPr>
          <a:xfrm>
            <a:off x="831075" y="2725150"/>
            <a:ext cx="2868716"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 xml:space="preserve">if (quantity </a:t>
            </a:r>
            <a:r>
              <a:rPr lang="en-US" sz="1400" b="1" dirty="0">
                <a:solidFill>
                  <a:srgbClr val="7FE3EA"/>
                </a:solidFill>
                <a:latin typeface="Source Code Pro"/>
                <a:ea typeface="Source Code Pro"/>
                <a:cs typeface="Source Code Pro"/>
              </a:rPr>
              <a:t>&gt;</a:t>
            </a:r>
            <a:r>
              <a:rPr lang="en-US" sz="1400" dirty="0">
                <a:solidFill>
                  <a:srgbClr val="E6E6E6"/>
                </a:solidFill>
                <a:latin typeface="Source Code Pro"/>
                <a:ea typeface="Source Code Pro"/>
                <a:cs typeface="Source Code Pro"/>
              </a:rPr>
              <a:t xml:space="preserve"> 50) { ... }</a:t>
            </a:r>
          </a:p>
        </p:txBody>
      </p:sp>
      <p:sp>
        <p:nvSpPr>
          <p:cNvPr id="13" name="TextBox 13"/>
          <p:cNvSpPr txBox="1"/>
          <p:nvPr/>
        </p:nvSpPr>
        <p:spPr>
          <a:xfrm>
            <a:off x="831075" y="3049000"/>
            <a:ext cx="3389710"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 xml:space="preserve">else if (quantity </a:t>
            </a:r>
            <a:r>
              <a:rPr lang="en-US" sz="1400" b="1" dirty="0">
                <a:solidFill>
                  <a:srgbClr val="7FE3EA"/>
                </a:solidFill>
                <a:latin typeface="Source Code Pro"/>
                <a:ea typeface="Source Code Pro"/>
                <a:cs typeface="Source Code Pro"/>
              </a:rPr>
              <a:t>&gt;</a:t>
            </a:r>
            <a:r>
              <a:rPr lang="en-US" sz="1400" dirty="0">
                <a:solidFill>
                  <a:srgbClr val="E6E6E6"/>
                </a:solidFill>
                <a:latin typeface="Source Code Pro"/>
                <a:ea typeface="Source Code Pro"/>
                <a:cs typeface="Source Code Pro"/>
              </a:rPr>
              <a:t xml:space="preserve"> 20) { ... }</a:t>
            </a:r>
          </a:p>
        </p:txBody>
      </p:sp>
      <p:sp>
        <p:nvSpPr>
          <p:cNvPr id="14" name="TextBox 14"/>
          <p:cNvSpPr txBox="1"/>
          <p:nvPr/>
        </p:nvSpPr>
        <p:spPr>
          <a:xfrm>
            <a:off x="831075" y="3372850"/>
            <a:ext cx="3389710"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 xml:space="preserve">else if (quantity </a:t>
            </a:r>
            <a:r>
              <a:rPr lang="en-US" sz="1400" b="1" dirty="0">
                <a:solidFill>
                  <a:srgbClr val="7FE3EA"/>
                </a:solidFill>
                <a:latin typeface="Source Code Pro"/>
                <a:ea typeface="Source Code Pro"/>
                <a:cs typeface="Source Code Pro"/>
              </a:rPr>
              <a:t>&gt;</a:t>
            </a:r>
            <a:r>
              <a:rPr lang="en-US" sz="1400" dirty="0">
                <a:solidFill>
                  <a:srgbClr val="E6E6E6"/>
                </a:solidFill>
                <a:latin typeface="Source Code Pro"/>
                <a:ea typeface="Source Code Pro"/>
                <a:cs typeface="Source Code Pro"/>
              </a:rPr>
              <a:t xml:space="preserve"> 10) { ... }</a:t>
            </a:r>
          </a:p>
        </p:txBody>
      </p:sp>
      <p:sp>
        <p:nvSpPr>
          <p:cNvPr id="15" name="Rectangle 15"/>
          <p:cNvSpPr/>
          <p:nvPr/>
        </p:nvSpPr>
        <p:spPr>
          <a:xfrm>
            <a:off x="5867400" y="2190750"/>
            <a:ext cx="5715000" cy="1809750"/>
          </a:xfrm>
          <a:prstGeom prst="roundRect">
            <a:avLst>
              <a:gd name="adj" fmla="val 4211"/>
            </a:avLst>
          </a:prstGeom>
          <a:solidFill>
            <a:srgbClr val="F3F3F3"/>
          </a:solidFill>
          <a:ln>
            <a:noFill/>
          </a:ln>
        </p:spPr>
      </p:sp>
      <p:sp>
        <p:nvSpPr>
          <p:cNvPr id="16" name="TextBox 16"/>
          <p:cNvSpPr txBox="1"/>
          <p:nvPr/>
        </p:nvSpPr>
        <p:spPr>
          <a:xfrm>
            <a:off x="6088761" y="2398871"/>
            <a:ext cx="29788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実行結果（単価 50,000円）</a:t>
            </a:r>
          </a:p>
        </p:txBody>
      </p:sp>
      <p:sp>
        <p:nvSpPr>
          <p:cNvPr id="17" name="TextBox 17"/>
          <p:cNvSpPr txBox="1"/>
          <p:nvPr/>
        </p:nvSpPr>
        <p:spPr>
          <a:xfrm>
            <a:off x="6087999" y="2801779"/>
            <a:ext cx="222757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10個 → 500,000円</a:t>
            </a:r>
          </a:p>
        </p:txBody>
      </p:sp>
      <p:sp>
        <p:nvSpPr>
          <p:cNvPr id="18" name="TextBox 18"/>
          <p:cNvSpPr txBox="1"/>
          <p:nvPr/>
        </p:nvSpPr>
        <p:spPr>
          <a:xfrm>
            <a:off x="6087999" y="3182779"/>
            <a:ext cx="3292412" cy="308039"/>
          </a:xfrm>
          <a:prstGeom prst="rect">
            <a:avLst/>
          </a:prstGeom>
          <a:noFill/>
          <a:ln>
            <a:noFill/>
          </a:ln>
        </p:spPr>
        <p:txBody>
          <a:bodyPr wrap="none" lIns="0" tIns="0" rIns="0" bIns="0" anchor="t" anchorCtr="0">
            <a:spAutoFit/>
          </a:bodyPr>
          <a:lstStyle/>
          <a:p>
            <a:pPr algn="l"/>
            <a:r>
              <a:rPr lang="zh-CN" sz="1580" b="1" dirty="0">
                <a:solidFill>
                  <a:srgbClr val="264DBF"/>
                </a:solidFill>
                <a:latin typeface="Zen Kaku Gothic New"/>
                <a:ea typeface="Zen Kaku Gothic New"/>
                <a:cs typeface="Zen Kaku Gothic New"/>
              </a:rPr>
              <a:t>仕様の期待値 → 475,000円</a:t>
            </a:r>
          </a:p>
        </p:txBody>
      </p:sp>
      <p:sp>
        <p:nvSpPr>
          <p:cNvPr id="19" name="TextBox 19"/>
          <p:cNvSpPr txBox="1"/>
          <p:nvPr/>
        </p:nvSpPr>
        <p:spPr>
          <a:xfrm>
            <a:off x="6088761" y="3618071"/>
            <a:ext cx="281416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差額 25,000円 の過大請求</a:t>
            </a:r>
          </a:p>
        </p:txBody>
      </p:sp>
      <p:sp>
        <p:nvSpPr>
          <p:cNvPr id="20" name="Rectangle 20"/>
          <p:cNvSpPr/>
          <p:nvPr/>
        </p:nvSpPr>
        <p:spPr>
          <a:xfrm>
            <a:off x="609600" y="4762500"/>
            <a:ext cx="10972800" cy="266700"/>
          </a:xfrm>
          <a:prstGeom prst="roundRect">
            <a:avLst>
              <a:gd name="adj" fmla="val 14286"/>
            </a:avLst>
          </a:prstGeom>
          <a:solidFill>
            <a:srgbClr val="F3F3F3"/>
          </a:solidFill>
          <a:ln>
            <a:noFill/>
          </a:ln>
        </p:spPr>
      </p:sp>
      <p:sp>
        <p:nvSpPr>
          <p:cNvPr id="21" name="Line 21"/>
          <p:cNvSpPr/>
          <p:nvPr/>
        </p:nvSpPr>
        <p:spPr>
          <a:xfrm>
            <a:off x="1104900" y="4629150"/>
            <a:ext cx="9525" cy="533400"/>
          </a:xfrm>
          <a:custGeom>
            <a:avLst/>
            <a:gdLst/>
            <a:ahLst/>
            <a:cxnLst/>
            <a:rect l="l" t="t" r="r" b="b"/>
            <a:pathLst>
              <a:path w="9525" h="533400">
                <a:moveTo>
                  <a:pt x="0" y="0"/>
                </a:moveTo>
                <a:lnTo>
                  <a:pt x="0" y="533400"/>
                </a:lnTo>
              </a:path>
            </a:pathLst>
          </a:custGeom>
          <a:noFill/>
          <a:ln w="28575">
            <a:solidFill>
              <a:srgbClr val="47BCC6"/>
            </a:solidFill>
          </a:ln>
        </p:spPr>
      </p:sp>
      <p:sp>
        <p:nvSpPr>
          <p:cNvPr id="22" name="TextBox 22"/>
          <p:cNvSpPr txBox="1"/>
          <p:nvPr/>
        </p:nvSpPr>
        <p:spPr>
          <a:xfrm>
            <a:off x="961794" y="4361021"/>
            <a:ext cx="286212" cy="278702"/>
          </a:xfrm>
          <a:prstGeom prst="rect">
            <a:avLst/>
          </a:prstGeom>
          <a:noFill/>
          <a:ln>
            <a:noFill/>
          </a:ln>
        </p:spPr>
        <p:txBody>
          <a:bodyPr wrap="none" lIns="0" tIns="0" rIns="0" bIns="0" anchor="t" anchorCtr="0">
            <a:spAutoFit/>
          </a:bodyPr>
          <a:lstStyle/>
          <a:p>
            <a:pPr algn="ctr"/>
            <a:r>
              <a:rPr lang="en-US" sz="1420" b="1" dirty="0">
                <a:solidFill>
                  <a:srgbClr val="47BCC6"/>
                </a:solidFill>
                <a:latin typeface="Zen Kaku Gothic New"/>
                <a:ea typeface="Zen Kaku Gothic New"/>
                <a:cs typeface="Zen Kaku Gothic New"/>
              </a:rPr>
              <a:t>10</a:t>
            </a:r>
          </a:p>
        </p:txBody>
      </p:sp>
      <p:sp>
        <p:nvSpPr>
          <p:cNvPr id="23" name="Line 23"/>
          <p:cNvSpPr/>
          <p:nvPr/>
        </p:nvSpPr>
        <p:spPr>
          <a:xfrm>
            <a:off x="1657350" y="4629150"/>
            <a:ext cx="9525" cy="533400"/>
          </a:xfrm>
          <a:custGeom>
            <a:avLst/>
            <a:gdLst/>
            <a:ahLst/>
            <a:cxnLst/>
            <a:rect l="l" t="t" r="r" b="b"/>
            <a:pathLst>
              <a:path w="9525" h="533400">
                <a:moveTo>
                  <a:pt x="0" y="0"/>
                </a:moveTo>
                <a:lnTo>
                  <a:pt x="0" y="533400"/>
                </a:lnTo>
              </a:path>
            </a:pathLst>
          </a:custGeom>
          <a:noFill/>
          <a:ln w="28575">
            <a:solidFill>
              <a:srgbClr val="47BCC6"/>
            </a:solidFill>
          </a:ln>
        </p:spPr>
      </p:sp>
      <p:sp>
        <p:nvSpPr>
          <p:cNvPr id="24" name="TextBox 24"/>
          <p:cNvSpPr txBox="1"/>
          <p:nvPr/>
        </p:nvSpPr>
        <p:spPr>
          <a:xfrm>
            <a:off x="1514244" y="4361021"/>
            <a:ext cx="286212" cy="278702"/>
          </a:xfrm>
          <a:prstGeom prst="rect">
            <a:avLst/>
          </a:prstGeom>
          <a:noFill/>
          <a:ln>
            <a:noFill/>
          </a:ln>
        </p:spPr>
        <p:txBody>
          <a:bodyPr wrap="none" lIns="0" tIns="0" rIns="0" bIns="0" anchor="t" anchorCtr="0">
            <a:spAutoFit/>
          </a:bodyPr>
          <a:lstStyle/>
          <a:p>
            <a:pPr algn="ctr"/>
            <a:r>
              <a:rPr lang="en-US" sz="1420" b="1" dirty="0">
                <a:solidFill>
                  <a:srgbClr val="47BCC6"/>
                </a:solidFill>
                <a:latin typeface="Zen Kaku Gothic New"/>
                <a:ea typeface="Zen Kaku Gothic New"/>
                <a:cs typeface="Zen Kaku Gothic New"/>
              </a:rPr>
              <a:t>20</a:t>
            </a:r>
          </a:p>
        </p:txBody>
      </p:sp>
      <p:sp>
        <p:nvSpPr>
          <p:cNvPr id="25" name="Line 25"/>
          <p:cNvSpPr/>
          <p:nvPr/>
        </p:nvSpPr>
        <p:spPr>
          <a:xfrm>
            <a:off x="3314700" y="4629150"/>
            <a:ext cx="9525" cy="533400"/>
          </a:xfrm>
          <a:custGeom>
            <a:avLst/>
            <a:gdLst/>
            <a:ahLst/>
            <a:cxnLst/>
            <a:rect l="l" t="t" r="r" b="b"/>
            <a:pathLst>
              <a:path w="9525" h="533400">
                <a:moveTo>
                  <a:pt x="0" y="0"/>
                </a:moveTo>
                <a:lnTo>
                  <a:pt x="0" y="533400"/>
                </a:lnTo>
              </a:path>
            </a:pathLst>
          </a:custGeom>
          <a:noFill/>
          <a:ln w="28575">
            <a:solidFill>
              <a:srgbClr val="47BCC6"/>
            </a:solidFill>
          </a:ln>
        </p:spPr>
      </p:sp>
      <p:sp>
        <p:nvSpPr>
          <p:cNvPr id="26" name="TextBox 26"/>
          <p:cNvSpPr txBox="1"/>
          <p:nvPr/>
        </p:nvSpPr>
        <p:spPr>
          <a:xfrm>
            <a:off x="3171594" y="4361021"/>
            <a:ext cx="286212" cy="278702"/>
          </a:xfrm>
          <a:prstGeom prst="rect">
            <a:avLst/>
          </a:prstGeom>
          <a:noFill/>
          <a:ln>
            <a:noFill/>
          </a:ln>
        </p:spPr>
        <p:txBody>
          <a:bodyPr wrap="none" lIns="0" tIns="0" rIns="0" bIns="0" anchor="t" anchorCtr="0">
            <a:spAutoFit/>
          </a:bodyPr>
          <a:lstStyle/>
          <a:p>
            <a:pPr algn="ctr"/>
            <a:r>
              <a:rPr lang="en-US" sz="1420" b="1" dirty="0">
                <a:solidFill>
                  <a:srgbClr val="47BCC6"/>
                </a:solidFill>
                <a:latin typeface="Zen Kaku Gothic New"/>
                <a:ea typeface="Zen Kaku Gothic New"/>
                <a:cs typeface="Zen Kaku Gothic New"/>
              </a:rPr>
              <a:t>50</a:t>
            </a:r>
          </a:p>
        </p:txBody>
      </p:sp>
      <p:sp>
        <p:nvSpPr>
          <p:cNvPr id="27" name="TextBox 27"/>
          <p:cNvSpPr txBox="1"/>
          <p:nvPr/>
        </p:nvSpPr>
        <p:spPr>
          <a:xfrm>
            <a:off x="602361" y="5199221"/>
            <a:ext cx="143875" cy="278702"/>
          </a:xfrm>
          <a:prstGeom prst="rect">
            <a:avLst/>
          </a:prstGeom>
          <a:noFill/>
          <a:ln>
            <a:noFill/>
          </a:ln>
        </p:spPr>
        <p:txBody>
          <a:bodyPr wrap="none" lIns="0" tIns="0" rIns="0" bIns="0" anchor="t" anchorCtr="0">
            <a:spAutoFit/>
          </a:bodyPr>
          <a:lstStyle/>
          <a:p>
            <a:pPr algn="l"/>
            <a:r>
              <a:rPr lang="en-US" sz="1420" dirty="0">
                <a:solidFill>
                  <a:srgbClr val="999999"/>
                </a:solidFill>
                <a:latin typeface="Zen Kaku Gothic New"/>
                <a:ea typeface="Zen Kaku Gothic New"/>
                <a:cs typeface="Zen Kaku Gothic New"/>
              </a:rPr>
              <a:t>1</a:t>
            </a:r>
          </a:p>
        </p:txBody>
      </p:sp>
      <p:sp>
        <p:nvSpPr>
          <p:cNvPr id="28" name="TextBox 28"/>
          <p:cNvSpPr txBox="1"/>
          <p:nvPr/>
        </p:nvSpPr>
        <p:spPr>
          <a:xfrm>
            <a:off x="11186970" y="5199221"/>
            <a:ext cx="402669" cy="278702"/>
          </a:xfrm>
          <a:prstGeom prst="rect">
            <a:avLst/>
          </a:prstGeom>
          <a:noFill/>
          <a:ln>
            <a:noFill/>
          </a:ln>
        </p:spPr>
        <p:txBody>
          <a:bodyPr wrap="none" lIns="0" tIns="0" rIns="0" bIns="0" anchor="t" anchorCtr="0">
            <a:spAutoFit/>
          </a:bodyPr>
          <a:lstStyle/>
          <a:p>
            <a:pPr algn="r"/>
            <a:r>
              <a:rPr lang="en-US" sz="1420" dirty="0">
                <a:solidFill>
                  <a:srgbClr val="999999"/>
                </a:solidFill>
                <a:latin typeface="Zen Kaku Gothic New"/>
                <a:ea typeface="Zen Kaku Gothic New"/>
                <a:cs typeface="Zen Kaku Gothic New"/>
              </a:rPr>
              <a:t>200</a:t>
            </a:r>
          </a:p>
        </p:txBody>
      </p:sp>
      <p:sp>
        <p:nvSpPr>
          <p:cNvPr id="29" name="TextBox 29"/>
          <p:cNvSpPr txBox="1"/>
          <p:nvPr/>
        </p:nvSpPr>
        <p:spPr>
          <a:xfrm>
            <a:off x="4047815" y="5199221"/>
            <a:ext cx="4096369"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数量 1〜200 のうち、食い違うのは3点</a:t>
            </a:r>
          </a:p>
        </p:txBody>
      </p:sp>
      <p:sp>
        <p:nvSpPr>
          <p:cNvPr id="30" name="TextBox 30"/>
          <p:cNvSpPr txBox="1"/>
          <p:nvPr/>
        </p:nvSpPr>
        <p:spPr>
          <a:xfrm>
            <a:off x="602361" y="5675471"/>
            <a:ext cx="921343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200通り中3通り（1.5%）。11個・19個・21個・49個・51個はすべて仕様と一致します</a:t>
            </a:r>
          </a:p>
        </p:txBody>
      </p:sp>
      <p:sp>
        <p:nvSpPr>
          <p:cNvPr id="31" name="TextBox 31"/>
          <p:cNvSpPr txBox="1"/>
          <p:nvPr/>
        </p:nvSpPr>
        <p:spPr>
          <a:xfrm>
            <a:off x="602361" y="5999321"/>
            <a:ext cx="941341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単価 50,000円 なら、過大請求は 10個で25,000円・20個で50,000円・50個で125,000円</a:t>
            </a:r>
          </a:p>
        </p:txBody>
      </p:sp>
      <p:pic>
        <p:nvPicPr>
          <p:cNvPr id="32" name="Image 32"/>
          <p:cNvPicPr>
            <a:picLocks noChangeAspect="1"/>
          </p:cNvPicPr>
          <p:nvPr/>
        </p:nvPicPr>
        <p:blipFill>
          <a:blip r:embed="rId2"/>
          <a:stretch>
            <a:fillRect/>
          </a:stretch>
        </p:blipFill>
        <p:spPr>
          <a:xfrm>
            <a:off x="232094" y="6496050"/>
            <a:ext cx="793112" cy="205740"/>
          </a:xfrm>
          <a:prstGeom prst="rect">
            <a:avLst/>
          </a:prstGeom>
        </p:spPr>
      </p:pic>
      <p:sp>
        <p:nvSpPr>
          <p:cNvPr id="33" name="TextBox 33"/>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4" name="TextBox 34"/>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35</a:t>
            </a:r>
          </a:p>
        </p:txBody>
      </p:sp>
    </p:spTree>
  </p:cSld>
  <p:clrMapOvr>
    <a:masterClrMapping/>
  </p:clrMapOvr>
  <p:transition xmlns:p14="http://schemas.microsoft.com/office/powerpoint/2010/main" p14:dur="40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35896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バグ2 合計の初期値</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725470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合計0円のはずが、</a:t>
            </a:r>
            <a:r>
              <a:rPr lang="zh-CN" sz="2480" b="1" dirty="0">
                <a:solidFill>
                  <a:srgbClr val="264DBF"/>
                </a:solidFill>
                <a:latin typeface="Zen Kaku Gothic New"/>
                <a:ea typeface="Zen Kaku Gothic New"/>
                <a:cs typeface="Zen Kaku Gothic New"/>
              </a:rPr>
              <a:t>初期値 null</a:t>
            </a:r>
            <a:r>
              <a:rPr lang="zh-CN" sz="2480" b="1" dirty="0">
                <a:solidFill>
                  <a:srgbClr val="000000"/>
                </a:solidFill>
                <a:latin typeface="Zen Kaku Gothic New"/>
                <a:ea typeface="Zen Kaku Gothic New"/>
                <a:cs typeface="Zen Kaku Gothic New"/>
              </a:rPr>
              <a:t xml:space="preserve"> で例外</a:t>
            </a:r>
          </a:p>
        </p:txBody>
      </p:sp>
      <p:sp>
        <p:nvSpPr>
          <p:cNvPr id="9" name="Rectangle 9"/>
          <p:cNvSpPr/>
          <p:nvPr/>
        </p:nvSpPr>
        <p:spPr>
          <a:xfrm>
            <a:off x="609600" y="2190750"/>
            <a:ext cx="4953000" cy="1428750"/>
          </a:xfrm>
          <a:prstGeom prst="roundRect">
            <a:avLst>
              <a:gd name="adj" fmla="val 5333"/>
            </a:avLst>
          </a:prstGeom>
          <a:solidFill>
            <a:srgbClr val="1E1E1E"/>
          </a:solidFill>
          <a:ln>
            <a:noFill/>
          </a:ln>
        </p:spPr>
      </p:sp>
      <p:sp>
        <p:nvSpPr>
          <p:cNvPr id="10" name="TextBox 10"/>
          <p:cNvSpPr txBox="1"/>
          <p:nvPr/>
        </p:nvSpPr>
        <p:spPr>
          <a:xfrm>
            <a:off x="830961" y="2417921"/>
            <a:ext cx="2602420" cy="278702"/>
          </a:xfrm>
          <a:prstGeom prst="rect">
            <a:avLst/>
          </a:prstGeom>
          <a:noFill/>
          <a:ln>
            <a:noFill/>
          </a:ln>
        </p:spPr>
        <p:txBody>
          <a:bodyPr wrap="none" lIns="0" tIns="0" rIns="0" bIns="0" anchor="t" anchorCtr="0">
            <a:spAutoFit/>
          </a:bodyPr>
          <a:lstStyle/>
          <a:p>
            <a:pPr algn="l"/>
            <a:r>
              <a:rPr lang="zh-CN" sz="1420" dirty="0">
                <a:solidFill>
                  <a:srgbClr val="C9CFD4"/>
                </a:solidFill>
                <a:latin typeface="Zen Kaku Gothic New"/>
                <a:ea typeface="Zen Kaku Gothic New"/>
                <a:cs typeface="Zen Kaku Gothic New"/>
              </a:rPr>
              <a:t>合計を入れる変数の宣言</a:t>
            </a:r>
          </a:p>
        </p:txBody>
      </p:sp>
      <p:sp>
        <p:nvSpPr>
          <p:cNvPr id="11" name="TextBox 11"/>
          <p:cNvSpPr txBox="1"/>
          <p:nvPr/>
        </p:nvSpPr>
        <p:spPr>
          <a:xfrm>
            <a:off x="828294" y="2932748"/>
            <a:ext cx="3217538" cy="381381"/>
          </a:xfrm>
          <a:prstGeom prst="rect">
            <a:avLst/>
          </a:prstGeom>
          <a:noFill/>
          <a:ln>
            <a:noFill/>
          </a:ln>
        </p:spPr>
        <p:txBody>
          <a:bodyPr wrap="none" lIns="0" tIns="0" rIns="0" bIns="0" anchor="t" anchorCtr="0">
            <a:spAutoFit/>
          </a:bodyPr>
          <a:lstStyle/>
          <a:p>
            <a:pPr algn="l"/>
            <a:r>
              <a:rPr lang="en-US" sz="1950" dirty="0">
                <a:solidFill>
                  <a:srgbClr val="E6E6E6"/>
                </a:solidFill>
                <a:latin typeface="Source Code Pro"/>
                <a:ea typeface="Source Code Pro"/>
                <a:cs typeface="Source Code Pro"/>
              </a:rPr>
              <a:t xml:space="preserve">Integer total = </a:t>
            </a:r>
            <a:r>
              <a:rPr lang="en-US" sz="1950" b="1" dirty="0">
                <a:solidFill>
                  <a:srgbClr val="7FE3EA"/>
                </a:solidFill>
                <a:latin typeface="Source Code Pro"/>
                <a:ea typeface="Source Code Pro"/>
                <a:cs typeface="Source Code Pro"/>
              </a:rPr>
              <a:t>null</a:t>
            </a:r>
            <a:r>
              <a:rPr lang="en-US" sz="1950" dirty="0">
                <a:solidFill>
                  <a:srgbClr val="E6E6E6"/>
                </a:solidFill>
                <a:latin typeface="Source Code Pro"/>
                <a:ea typeface="Source Code Pro"/>
                <a:cs typeface="Source Code Pro"/>
              </a:rPr>
              <a:t>;</a:t>
            </a:r>
          </a:p>
        </p:txBody>
      </p:sp>
      <p:sp>
        <p:nvSpPr>
          <p:cNvPr id="12" name="Rectangle 12"/>
          <p:cNvSpPr/>
          <p:nvPr/>
        </p:nvSpPr>
        <p:spPr>
          <a:xfrm>
            <a:off x="609600" y="3810000"/>
            <a:ext cx="4953000" cy="1143000"/>
          </a:xfrm>
          <a:prstGeom prst="roundRect">
            <a:avLst>
              <a:gd name="adj" fmla="val 6667"/>
            </a:avLst>
          </a:prstGeom>
          <a:solidFill>
            <a:srgbClr val="F3F3F3"/>
          </a:solidFill>
          <a:ln>
            <a:noFill/>
          </a:ln>
        </p:spPr>
      </p:sp>
      <p:sp>
        <p:nvSpPr>
          <p:cNvPr id="13" name="Rectangle 13"/>
          <p:cNvSpPr/>
          <p:nvPr/>
        </p:nvSpPr>
        <p:spPr>
          <a:xfrm>
            <a:off x="609600" y="3810000"/>
            <a:ext cx="57150" cy="1143000"/>
          </a:xfrm>
          <a:prstGeom prst="roundRect">
            <a:avLst>
              <a:gd name="adj" fmla="val 50000"/>
            </a:avLst>
          </a:prstGeom>
          <a:solidFill>
            <a:srgbClr val="A3DDE3"/>
          </a:solidFill>
          <a:ln>
            <a:noFill/>
          </a:ln>
        </p:spPr>
      </p:sp>
      <p:sp>
        <p:nvSpPr>
          <p:cNvPr id="14" name="TextBox 14"/>
          <p:cNvSpPr txBox="1"/>
          <p:nvPr/>
        </p:nvSpPr>
        <p:spPr>
          <a:xfrm>
            <a:off x="907161" y="3999071"/>
            <a:ext cx="1800158"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Javadoc の仕様</a:t>
            </a:r>
          </a:p>
        </p:txBody>
      </p:sp>
      <p:sp>
        <p:nvSpPr>
          <p:cNvPr id="15" name="TextBox 15"/>
          <p:cNvSpPr txBox="1"/>
          <p:nvPr/>
        </p:nvSpPr>
        <p:spPr>
          <a:xfrm>
            <a:off x="907161" y="4341971"/>
            <a:ext cx="354349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該当する受注がない顧客の場合は</a:t>
            </a:r>
          </a:p>
          <a:p>
            <a:pPr algn="l">
              <a:lnSpc>
                <a:spcPts val="2100"/>
              </a:lnSpc>
            </a:pPr>
            <a:r>
              <a:rPr lang="zh-CN" sz="1420" dirty="0">
                <a:solidFill>
                  <a:srgbClr val="484848"/>
                </a:solidFill>
                <a:latin typeface="Zen Kaku Gothic New"/>
                <a:ea typeface="Zen Kaku Gothic New"/>
                <a:cs typeface="Zen Kaku Gothic New"/>
              </a:rPr>
              <a:t>合計0円として扱う</a:t>
            </a:r>
          </a:p>
        </p:txBody>
      </p:sp>
      <p:sp>
        <p:nvSpPr>
          <p:cNvPr id="16" name="Rectangle 16"/>
          <p:cNvSpPr/>
          <p:nvPr/>
        </p:nvSpPr>
        <p:spPr>
          <a:xfrm>
            <a:off x="5867400" y="2190750"/>
            <a:ext cx="5715000" cy="2762250"/>
          </a:xfrm>
          <a:prstGeom prst="roundRect">
            <a:avLst>
              <a:gd name="adj" fmla="val 2759"/>
            </a:avLst>
          </a:prstGeom>
          <a:solidFill>
            <a:srgbClr val="F7F9FA"/>
          </a:solidFill>
          <a:ln>
            <a:noFill/>
          </a:ln>
        </p:spPr>
      </p:sp>
      <p:sp>
        <p:nvSpPr>
          <p:cNvPr id="17" name="TextBox 17"/>
          <p:cNvSpPr txBox="1"/>
          <p:nvPr/>
        </p:nvSpPr>
        <p:spPr>
          <a:xfrm>
            <a:off x="6087999" y="2401729"/>
            <a:ext cx="371561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同じメソッドの2回の呼び出し</a:t>
            </a:r>
          </a:p>
        </p:txBody>
      </p:sp>
      <p:sp>
        <p:nvSpPr>
          <p:cNvPr id="18" name="Rectangle 18"/>
          <p:cNvSpPr/>
          <p:nvPr/>
        </p:nvSpPr>
        <p:spPr>
          <a:xfrm>
            <a:off x="6096000" y="2800350"/>
            <a:ext cx="5257800" cy="819150"/>
          </a:xfrm>
          <a:prstGeom prst="roundRect">
            <a:avLst>
              <a:gd name="adj" fmla="val 6977"/>
            </a:avLst>
          </a:prstGeom>
          <a:solidFill>
            <a:srgbClr val="FFFFFF"/>
          </a:solidFill>
          <a:ln w="9525">
            <a:solidFill>
              <a:srgbClr val="E3E7EA"/>
            </a:solidFill>
          </a:ln>
        </p:spPr>
      </p:sp>
      <p:sp>
        <p:nvSpPr>
          <p:cNvPr id="19" name="TextBox 19"/>
          <p:cNvSpPr txBox="1"/>
          <p:nvPr/>
        </p:nvSpPr>
        <p:spPr>
          <a:xfrm>
            <a:off x="6316980" y="2981325"/>
            <a:ext cx="2206942"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1回目 東京電機工業</a:t>
            </a:r>
          </a:p>
        </p:txBody>
      </p:sp>
      <p:sp>
        <p:nvSpPr>
          <p:cNvPr id="20" name="TextBox 20"/>
          <p:cNvSpPr txBox="1"/>
          <p:nvPr/>
        </p:nvSpPr>
        <p:spPr>
          <a:xfrm>
            <a:off x="6316980" y="3286125"/>
            <a:ext cx="26545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940,000円 が返ります</a:t>
            </a:r>
          </a:p>
        </p:txBody>
      </p:sp>
      <p:sp>
        <p:nvSpPr>
          <p:cNvPr id="21" name="Rectangle 21"/>
          <p:cNvSpPr/>
          <p:nvPr/>
        </p:nvSpPr>
        <p:spPr>
          <a:xfrm>
            <a:off x="6096000" y="3752850"/>
            <a:ext cx="5257800" cy="819150"/>
          </a:xfrm>
          <a:prstGeom prst="roundRect">
            <a:avLst>
              <a:gd name="adj" fmla="val 6977"/>
            </a:avLst>
          </a:prstGeom>
          <a:solidFill>
            <a:srgbClr val="FFFFFF"/>
          </a:solidFill>
          <a:ln w="9525">
            <a:solidFill>
              <a:srgbClr val="E3E7EA"/>
            </a:solidFill>
          </a:ln>
        </p:spPr>
      </p:sp>
      <p:sp>
        <p:nvSpPr>
          <p:cNvPr id="22" name="TextBox 22"/>
          <p:cNvSpPr txBox="1"/>
          <p:nvPr/>
        </p:nvSpPr>
        <p:spPr>
          <a:xfrm>
            <a:off x="6316980" y="3933825"/>
            <a:ext cx="2454593"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2回目 存在しない会社</a:t>
            </a:r>
          </a:p>
        </p:txBody>
      </p:sp>
      <p:sp>
        <p:nvSpPr>
          <p:cNvPr id="23" name="TextBox 23"/>
          <p:cNvSpPr txBox="1"/>
          <p:nvPr/>
        </p:nvSpPr>
        <p:spPr>
          <a:xfrm>
            <a:off x="6316980" y="4238625"/>
            <a:ext cx="2520315" cy="293370"/>
          </a:xfrm>
          <a:prstGeom prst="rect">
            <a:avLst/>
          </a:prstGeom>
          <a:noFill/>
          <a:ln>
            <a:noFill/>
          </a:ln>
        </p:spPr>
        <p:txBody>
          <a:bodyPr wrap="none" lIns="0" tIns="0" rIns="0" bIns="0" anchor="t" anchorCtr="0">
            <a:spAutoFit/>
          </a:bodyPr>
          <a:lstStyle/>
          <a:p>
            <a:pPr algn="l"/>
            <a:r>
              <a:rPr lang="en-US" sz="1500" dirty="0">
                <a:solidFill>
                  <a:srgbClr val="000000"/>
                </a:solidFill>
                <a:latin typeface="Source Code Pro"/>
                <a:ea typeface="Source Code Pro"/>
                <a:cs typeface="Source Code Pro"/>
              </a:rPr>
              <a:t>NullPointerException</a:t>
            </a:r>
          </a:p>
        </p:txBody>
      </p:sp>
      <p:sp>
        <p:nvSpPr>
          <p:cNvPr id="24" name="TextBox 24"/>
          <p:cNvSpPr txBox="1"/>
          <p:nvPr/>
        </p:nvSpPr>
        <p:spPr>
          <a:xfrm>
            <a:off x="602361" y="5237321"/>
            <a:ext cx="802533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テストからは expected 0 but was null の assertion failure、main からは</a:t>
            </a:r>
          </a:p>
          <a:p>
            <a:pPr algn="l">
              <a:lnSpc>
                <a:spcPts val="2250"/>
              </a:lnSpc>
            </a:pPr>
            <a:r>
              <a:rPr lang="zh-CN" sz="1420" dirty="0">
                <a:solidFill>
                  <a:srgbClr val="484848"/>
                </a:solidFill>
                <a:latin typeface="Zen Kaku Gothic New"/>
                <a:ea typeface="Zen Kaku Gothic New"/>
                <a:cs typeface="Zen Kaku Gothic New"/>
              </a:rPr>
              <a:t>NullPointerException。原因は同じ1行です</a:t>
            </a:r>
          </a:p>
        </p:txBody>
      </p:sp>
      <p:sp>
        <p:nvSpPr>
          <p:cNvPr id="25" name="TextBox 25"/>
          <p:cNvSpPr txBox="1"/>
          <p:nvPr/>
        </p:nvSpPr>
        <p:spPr>
          <a:xfrm>
            <a:off x="602361" y="5999321"/>
            <a:ext cx="61549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該当0件の顧客を1件入れるだけで、このテストは落ちます</a:t>
            </a:r>
          </a:p>
        </p:txBody>
      </p:sp>
      <p:pic>
        <p:nvPicPr>
          <p:cNvPr id="26" name="Image 26"/>
          <p:cNvPicPr>
            <a:picLocks noChangeAspect="1"/>
          </p:cNvPicPr>
          <p:nvPr/>
        </p:nvPicPr>
        <p:blipFill>
          <a:blip r:embed="rId2"/>
          <a:stretch>
            <a:fillRect/>
          </a:stretch>
        </p:blipFill>
        <p:spPr>
          <a:xfrm>
            <a:off x="232094" y="6496050"/>
            <a:ext cx="793112" cy="205740"/>
          </a:xfrm>
          <a:prstGeom prst="rect">
            <a:avLst/>
          </a:prstGeom>
        </p:spPr>
      </p:pic>
      <p:sp>
        <p:nvSpPr>
          <p:cNvPr id="27" name="TextBox 27"/>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8" name="TextBox 28"/>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36</a:t>
            </a:r>
          </a:p>
        </p:txBody>
      </p:sp>
    </p:spTree>
  </p:cSld>
  <p:clrMapOvr>
    <a:masterClrMapping/>
  </p:clrMapOvr>
  <p:transition xmlns:p14="http://schemas.microsoft.com/office/powerpoint/2010/main" p14:dur="400">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73601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バグ3 遅延判定の当日</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925186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当日を含めない </a:t>
            </a:r>
            <a:r>
              <a:rPr lang="en-US" sz="2480" b="1" dirty="0">
                <a:solidFill>
                  <a:srgbClr val="264DBF"/>
                </a:solidFill>
                <a:latin typeface="Zen Kaku Gothic New"/>
                <a:ea typeface="Zen Kaku Gothic New"/>
                <a:cs typeface="Zen Kaku Gothic New"/>
              </a:rPr>
              <a:t>isBefore</a:t>
            </a:r>
            <a:r>
              <a:rPr lang="zh-CN" sz="2480" b="1" dirty="0">
                <a:solidFill>
                  <a:srgbClr val="000000"/>
                </a:solidFill>
                <a:latin typeface="Zen Kaku Gothic New"/>
                <a:ea typeface="Zen Kaku Gothic New"/>
                <a:cs typeface="Zen Kaku Gothic New"/>
              </a:rPr>
              <a:t xml:space="preserve"> が、1件を取りこぼし</a:t>
            </a:r>
          </a:p>
        </p:txBody>
      </p:sp>
      <p:sp>
        <p:nvSpPr>
          <p:cNvPr id="9" name="Rectangle 9"/>
          <p:cNvSpPr/>
          <p:nvPr/>
        </p:nvSpPr>
        <p:spPr>
          <a:xfrm>
            <a:off x="609600" y="2190750"/>
            <a:ext cx="4953000" cy="1238250"/>
          </a:xfrm>
          <a:prstGeom prst="roundRect">
            <a:avLst>
              <a:gd name="adj" fmla="val 6154"/>
            </a:avLst>
          </a:prstGeom>
          <a:solidFill>
            <a:srgbClr val="1E1E1E"/>
          </a:solidFill>
          <a:ln>
            <a:noFill/>
          </a:ln>
        </p:spPr>
      </p:sp>
      <p:sp>
        <p:nvSpPr>
          <p:cNvPr id="10" name="TextBox 10"/>
          <p:cNvSpPr txBox="1"/>
          <p:nvPr/>
        </p:nvSpPr>
        <p:spPr>
          <a:xfrm>
            <a:off x="830961" y="2398871"/>
            <a:ext cx="1426083" cy="278702"/>
          </a:xfrm>
          <a:prstGeom prst="rect">
            <a:avLst/>
          </a:prstGeom>
          <a:noFill/>
          <a:ln>
            <a:noFill/>
          </a:ln>
        </p:spPr>
        <p:txBody>
          <a:bodyPr wrap="none" lIns="0" tIns="0" rIns="0" bIns="0" anchor="t" anchorCtr="0">
            <a:spAutoFit/>
          </a:bodyPr>
          <a:lstStyle/>
          <a:p>
            <a:pPr algn="l"/>
            <a:r>
              <a:rPr lang="zh-CN" sz="1420" dirty="0">
                <a:solidFill>
                  <a:srgbClr val="C9CFD4"/>
                </a:solidFill>
                <a:latin typeface="Zen Kaku Gothic New"/>
                <a:ea typeface="Zen Kaku Gothic New"/>
                <a:cs typeface="Zen Kaku Gothic New"/>
              </a:rPr>
              <a:t>遅延の判定式</a:t>
            </a:r>
          </a:p>
        </p:txBody>
      </p:sp>
      <p:sp>
        <p:nvSpPr>
          <p:cNvPr id="11" name="TextBox 11"/>
          <p:cNvSpPr txBox="1"/>
          <p:nvPr/>
        </p:nvSpPr>
        <p:spPr>
          <a:xfrm>
            <a:off x="831075" y="2915650"/>
            <a:ext cx="4760079"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order.deliveryDate.</a:t>
            </a:r>
            <a:r>
              <a:rPr lang="en-US" sz="1400" b="1" dirty="0">
                <a:solidFill>
                  <a:srgbClr val="7FE3EA"/>
                </a:solidFill>
                <a:latin typeface="Source Code Pro"/>
                <a:ea typeface="Source Code Pro"/>
                <a:cs typeface="Source Code Pro"/>
              </a:rPr>
              <a:t>isBefore</a:t>
            </a:r>
            <a:r>
              <a:rPr lang="en-US" sz="1400" dirty="0">
                <a:solidFill>
                  <a:srgbClr val="E6E6E6"/>
                </a:solidFill>
                <a:latin typeface="Source Code Pro"/>
                <a:ea typeface="Source Code Pro"/>
                <a:cs typeface="Source Code Pro"/>
              </a:rPr>
              <a:t>(checkDate)</a:t>
            </a:r>
          </a:p>
        </p:txBody>
      </p:sp>
      <p:sp>
        <p:nvSpPr>
          <p:cNvPr id="12" name="Rectangle 12"/>
          <p:cNvSpPr/>
          <p:nvPr/>
        </p:nvSpPr>
        <p:spPr>
          <a:xfrm>
            <a:off x="609600" y="3619500"/>
            <a:ext cx="4953000" cy="1238250"/>
          </a:xfrm>
          <a:prstGeom prst="roundRect">
            <a:avLst>
              <a:gd name="adj" fmla="val 6154"/>
            </a:avLst>
          </a:prstGeom>
          <a:solidFill>
            <a:srgbClr val="F3F3F3"/>
          </a:solidFill>
          <a:ln>
            <a:noFill/>
          </a:ln>
        </p:spPr>
      </p:sp>
      <p:sp>
        <p:nvSpPr>
          <p:cNvPr id="13" name="Rectangle 13"/>
          <p:cNvSpPr/>
          <p:nvPr/>
        </p:nvSpPr>
        <p:spPr>
          <a:xfrm>
            <a:off x="609600" y="3619500"/>
            <a:ext cx="57150" cy="1238250"/>
          </a:xfrm>
          <a:prstGeom prst="roundRect">
            <a:avLst>
              <a:gd name="adj" fmla="val 50000"/>
            </a:avLst>
          </a:prstGeom>
          <a:solidFill>
            <a:srgbClr val="A3DDE3"/>
          </a:solidFill>
          <a:ln>
            <a:noFill/>
          </a:ln>
        </p:spPr>
      </p:sp>
      <p:sp>
        <p:nvSpPr>
          <p:cNvPr id="14" name="TextBox 14"/>
          <p:cNvSpPr txBox="1"/>
          <p:nvPr/>
        </p:nvSpPr>
        <p:spPr>
          <a:xfrm>
            <a:off x="907161" y="3808571"/>
            <a:ext cx="1800158"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Javadoc の仕様</a:t>
            </a:r>
          </a:p>
        </p:txBody>
      </p:sp>
      <p:sp>
        <p:nvSpPr>
          <p:cNvPr id="15" name="TextBox 15"/>
          <p:cNvSpPr txBox="1"/>
          <p:nvPr/>
        </p:nvSpPr>
        <p:spPr>
          <a:xfrm>
            <a:off x="907161" y="4151471"/>
            <a:ext cx="471982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納品予定日当日に出荷完了していない受注も</a:t>
            </a:r>
          </a:p>
          <a:p>
            <a:pPr algn="l">
              <a:lnSpc>
                <a:spcPts val="2100"/>
              </a:lnSpc>
            </a:pPr>
            <a:r>
              <a:rPr lang="zh-CN" sz="1420" dirty="0">
                <a:solidFill>
                  <a:srgbClr val="484848"/>
                </a:solidFill>
                <a:latin typeface="Zen Kaku Gothic New"/>
                <a:ea typeface="Zen Kaku Gothic New"/>
                <a:cs typeface="Zen Kaku Gothic New"/>
              </a:rPr>
              <a:t>遅延と判定する</a:t>
            </a:r>
          </a:p>
        </p:txBody>
      </p:sp>
      <p:sp>
        <p:nvSpPr>
          <p:cNvPr id="16" name="Rectangle 16"/>
          <p:cNvSpPr/>
          <p:nvPr/>
        </p:nvSpPr>
        <p:spPr>
          <a:xfrm>
            <a:off x="5867400" y="2190750"/>
            <a:ext cx="5715000" cy="2667000"/>
          </a:xfrm>
          <a:prstGeom prst="roundRect">
            <a:avLst>
              <a:gd name="adj" fmla="val 2857"/>
            </a:avLst>
          </a:prstGeom>
          <a:solidFill>
            <a:srgbClr val="F7F9FA"/>
          </a:solidFill>
          <a:ln>
            <a:noFill/>
          </a:ln>
        </p:spPr>
      </p:sp>
      <p:sp>
        <p:nvSpPr>
          <p:cNvPr id="17" name="TextBox 17"/>
          <p:cNvSpPr txBox="1"/>
          <p:nvPr/>
        </p:nvSpPr>
        <p:spPr>
          <a:xfrm>
            <a:off x="6087999" y="2401729"/>
            <a:ext cx="535276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ORD-003（納品予定日 4/12・PENDING）</a:t>
            </a:r>
          </a:p>
        </p:txBody>
      </p:sp>
      <p:sp>
        <p:nvSpPr>
          <p:cNvPr id="18" name="Line 18"/>
          <p:cNvSpPr/>
          <p:nvPr/>
        </p:nvSpPr>
        <p:spPr>
          <a:xfrm>
            <a:off x="6400800" y="3390900"/>
            <a:ext cx="4648200" cy="9525"/>
          </a:xfrm>
          <a:custGeom>
            <a:avLst/>
            <a:gdLst/>
            <a:ahLst/>
            <a:cxnLst/>
            <a:rect l="l" t="t" r="r" b="b"/>
            <a:pathLst>
              <a:path w="4648200" h="9525">
                <a:moveTo>
                  <a:pt x="0" y="0"/>
                </a:moveTo>
                <a:lnTo>
                  <a:pt x="4648200" y="0"/>
                </a:lnTo>
              </a:path>
            </a:pathLst>
          </a:custGeom>
          <a:noFill/>
          <a:ln w="28575">
            <a:solidFill>
              <a:srgbClr val="A3DDE3"/>
            </a:solidFill>
          </a:ln>
        </p:spPr>
      </p:sp>
      <p:sp>
        <p:nvSpPr>
          <p:cNvPr id="19" name="Ellipse 19"/>
          <p:cNvSpPr/>
          <p:nvPr/>
        </p:nvSpPr>
        <p:spPr>
          <a:xfrm>
            <a:off x="6858000" y="3314700"/>
            <a:ext cx="152400" cy="152400"/>
          </a:xfrm>
          <a:prstGeom prst="ellipse">
            <a:avLst/>
          </a:prstGeom>
          <a:solidFill>
            <a:srgbClr val="999999"/>
          </a:solidFill>
          <a:ln>
            <a:noFill/>
          </a:ln>
        </p:spPr>
      </p:sp>
      <p:sp>
        <p:nvSpPr>
          <p:cNvPr id="20" name="TextBox 20"/>
          <p:cNvSpPr txBox="1"/>
          <p:nvPr/>
        </p:nvSpPr>
        <p:spPr>
          <a:xfrm>
            <a:off x="6655227" y="2989421"/>
            <a:ext cx="557946"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4/11</a:t>
            </a:r>
          </a:p>
        </p:txBody>
      </p:sp>
      <p:sp>
        <p:nvSpPr>
          <p:cNvPr id="21" name="TextBox 21"/>
          <p:cNvSpPr txBox="1"/>
          <p:nvPr/>
        </p:nvSpPr>
        <p:spPr>
          <a:xfrm>
            <a:off x="6574060" y="3618071"/>
            <a:ext cx="72028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期日前</a:t>
            </a:r>
          </a:p>
        </p:txBody>
      </p:sp>
      <p:sp>
        <p:nvSpPr>
          <p:cNvPr id="22" name="TextBox 22"/>
          <p:cNvSpPr txBox="1"/>
          <p:nvPr/>
        </p:nvSpPr>
        <p:spPr>
          <a:xfrm>
            <a:off x="6574060" y="3922871"/>
            <a:ext cx="72028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対象外</a:t>
            </a:r>
          </a:p>
        </p:txBody>
      </p:sp>
      <p:sp>
        <p:nvSpPr>
          <p:cNvPr id="23" name="TextBox 23"/>
          <p:cNvSpPr txBox="1"/>
          <p:nvPr/>
        </p:nvSpPr>
        <p:spPr>
          <a:xfrm>
            <a:off x="6574060" y="4246721"/>
            <a:ext cx="72028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対象外</a:t>
            </a:r>
          </a:p>
        </p:txBody>
      </p:sp>
      <p:sp>
        <p:nvSpPr>
          <p:cNvPr id="24" name="Ellipse 24"/>
          <p:cNvSpPr/>
          <p:nvPr/>
        </p:nvSpPr>
        <p:spPr>
          <a:xfrm>
            <a:off x="8620125" y="3286125"/>
            <a:ext cx="209550" cy="209550"/>
          </a:xfrm>
          <a:prstGeom prst="ellipse">
            <a:avLst/>
          </a:prstGeom>
          <a:solidFill>
            <a:srgbClr val="47BCC6"/>
          </a:solidFill>
          <a:ln>
            <a:noFill/>
          </a:ln>
        </p:spPr>
      </p:sp>
      <p:sp>
        <p:nvSpPr>
          <p:cNvPr id="25" name="TextBox 25"/>
          <p:cNvSpPr txBox="1"/>
          <p:nvPr/>
        </p:nvSpPr>
        <p:spPr>
          <a:xfrm>
            <a:off x="8445927" y="2989421"/>
            <a:ext cx="557946"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4/12</a:t>
            </a:r>
          </a:p>
        </p:txBody>
      </p:sp>
      <p:sp>
        <p:nvSpPr>
          <p:cNvPr id="26" name="TextBox 26"/>
          <p:cNvSpPr txBox="1"/>
          <p:nvPr/>
        </p:nvSpPr>
        <p:spPr>
          <a:xfrm>
            <a:off x="8482394" y="3618071"/>
            <a:ext cx="485013"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当日</a:t>
            </a:r>
          </a:p>
        </p:txBody>
      </p:sp>
      <p:sp>
        <p:nvSpPr>
          <p:cNvPr id="27" name="TextBox 27"/>
          <p:cNvSpPr txBox="1"/>
          <p:nvPr/>
        </p:nvSpPr>
        <p:spPr>
          <a:xfrm>
            <a:off x="8482394" y="3922871"/>
            <a:ext cx="48501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遅延</a:t>
            </a:r>
          </a:p>
        </p:txBody>
      </p:sp>
      <p:sp>
        <p:nvSpPr>
          <p:cNvPr id="28" name="TextBox 28"/>
          <p:cNvSpPr txBox="1"/>
          <p:nvPr/>
        </p:nvSpPr>
        <p:spPr>
          <a:xfrm>
            <a:off x="8347115" y="4246721"/>
            <a:ext cx="755571"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素通り</a:t>
            </a:r>
          </a:p>
        </p:txBody>
      </p:sp>
      <p:sp>
        <p:nvSpPr>
          <p:cNvPr id="29" name="Ellipse 29"/>
          <p:cNvSpPr/>
          <p:nvPr/>
        </p:nvSpPr>
        <p:spPr>
          <a:xfrm>
            <a:off x="10439400" y="3314700"/>
            <a:ext cx="152400" cy="152400"/>
          </a:xfrm>
          <a:prstGeom prst="ellipse">
            <a:avLst/>
          </a:prstGeom>
          <a:solidFill>
            <a:srgbClr val="999999"/>
          </a:solidFill>
          <a:ln>
            <a:noFill/>
          </a:ln>
        </p:spPr>
      </p:sp>
      <p:sp>
        <p:nvSpPr>
          <p:cNvPr id="30" name="TextBox 30"/>
          <p:cNvSpPr txBox="1"/>
          <p:nvPr/>
        </p:nvSpPr>
        <p:spPr>
          <a:xfrm>
            <a:off x="10236627" y="2989421"/>
            <a:ext cx="557946"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4/13</a:t>
            </a:r>
          </a:p>
        </p:txBody>
      </p:sp>
      <p:sp>
        <p:nvSpPr>
          <p:cNvPr id="31" name="TextBox 31"/>
          <p:cNvSpPr txBox="1"/>
          <p:nvPr/>
        </p:nvSpPr>
        <p:spPr>
          <a:xfrm>
            <a:off x="10273094" y="3618071"/>
            <a:ext cx="485013"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翌日</a:t>
            </a:r>
          </a:p>
        </p:txBody>
      </p:sp>
      <p:sp>
        <p:nvSpPr>
          <p:cNvPr id="32" name="TextBox 32"/>
          <p:cNvSpPr txBox="1"/>
          <p:nvPr/>
        </p:nvSpPr>
        <p:spPr>
          <a:xfrm>
            <a:off x="10273094" y="3922871"/>
            <a:ext cx="48501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遅延</a:t>
            </a:r>
          </a:p>
        </p:txBody>
      </p:sp>
      <p:sp>
        <p:nvSpPr>
          <p:cNvPr id="33" name="TextBox 33"/>
          <p:cNvSpPr txBox="1"/>
          <p:nvPr/>
        </p:nvSpPr>
        <p:spPr>
          <a:xfrm>
            <a:off x="10273094" y="4246721"/>
            <a:ext cx="48501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遅延</a:t>
            </a:r>
          </a:p>
        </p:txBody>
      </p:sp>
      <p:sp>
        <p:nvSpPr>
          <p:cNvPr id="34" name="TextBox 34"/>
          <p:cNvSpPr txBox="1"/>
          <p:nvPr/>
        </p:nvSpPr>
        <p:spPr>
          <a:xfrm>
            <a:off x="6088761" y="3922871"/>
            <a:ext cx="508540"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仕様</a:t>
            </a:r>
          </a:p>
        </p:txBody>
      </p:sp>
      <p:sp>
        <p:nvSpPr>
          <p:cNvPr id="35" name="TextBox 35"/>
          <p:cNvSpPr txBox="1"/>
          <p:nvPr/>
        </p:nvSpPr>
        <p:spPr>
          <a:xfrm>
            <a:off x="6088761" y="4246721"/>
            <a:ext cx="508540"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実装</a:t>
            </a:r>
          </a:p>
        </p:txBody>
      </p:sp>
      <p:sp>
        <p:nvSpPr>
          <p:cNvPr id="36" name="TextBox 36"/>
          <p:cNvSpPr txBox="1"/>
          <p:nvPr/>
        </p:nvSpPr>
        <p:spPr>
          <a:xfrm>
            <a:off x="6088761" y="4551521"/>
            <a:ext cx="5572673" cy="278702"/>
          </a:xfrm>
          <a:prstGeom prst="rect">
            <a:avLst/>
          </a:prstGeom>
          <a:noFill/>
          <a:ln>
            <a:noFill/>
          </a:ln>
        </p:spPr>
        <p:txBody>
          <a:bodyPr wrap="none" lIns="0" tIns="0" rIns="0" bIns="0" anchor="t" anchorCtr="0">
            <a:spAutoFit/>
          </a:bodyPr>
          <a:lstStyle/>
          <a:p>
            <a:pPr algn="l"/>
            <a:r>
              <a:rPr lang="zh-CN" sz="1420" b="1" dirty="0">
                <a:solidFill>
                  <a:srgbClr val="47BCC6"/>
                </a:solidFill>
                <a:latin typeface="Zen Kaku Gothic New"/>
                <a:ea typeface="Zen Kaku Gothic New"/>
                <a:cs typeface="Zen Kaku Gothic New"/>
              </a:rPr>
              <a:t>チェック日 2026-04-12 で 検出0件（期待は1件）</a:t>
            </a:r>
          </a:p>
        </p:txBody>
      </p:sp>
      <p:sp>
        <p:nvSpPr>
          <p:cNvPr id="37" name="TextBox 37"/>
          <p:cNvSpPr txBox="1"/>
          <p:nvPr/>
        </p:nvSpPr>
        <p:spPr>
          <a:xfrm>
            <a:off x="602361" y="5237321"/>
            <a:ext cx="642551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isBefore は当日を含めません。納品予定日 4/12 の受注は、</a:t>
            </a:r>
          </a:p>
          <a:p>
            <a:pPr algn="l">
              <a:lnSpc>
                <a:spcPts val="2250"/>
              </a:lnSpc>
            </a:pPr>
            <a:r>
              <a:rPr lang="zh-CN" sz="1420" dirty="0">
                <a:solidFill>
                  <a:srgbClr val="484848"/>
                </a:solidFill>
                <a:latin typeface="Zen Kaku Gothic New"/>
                <a:ea typeface="Zen Kaku Gothic New"/>
                <a:cs typeface="Zen Kaku Gothic New"/>
              </a:rPr>
              <a:t>チェック日 4/12 でも1件も出ません</a:t>
            </a:r>
          </a:p>
        </p:txBody>
      </p:sp>
      <p:sp>
        <p:nvSpPr>
          <p:cNvPr id="38" name="TextBox 38"/>
          <p:cNvSpPr txBox="1"/>
          <p:nvPr/>
        </p:nvSpPr>
        <p:spPr>
          <a:xfrm>
            <a:off x="602361" y="5999321"/>
            <a:ext cx="72019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仕様に当日と書かれていたら、当日ちょうどのデータを1件入れます</a:t>
            </a:r>
          </a:p>
        </p:txBody>
      </p:sp>
      <p:pic>
        <p:nvPicPr>
          <p:cNvPr id="39" name="Image 39"/>
          <p:cNvPicPr>
            <a:picLocks noChangeAspect="1"/>
          </p:cNvPicPr>
          <p:nvPr/>
        </p:nvPicPr>
        <p:blipFill>
          <a:blip r:embed="rId2"/>
          <a:stretch>
            <a:fillRect/>
          </a:stretch>
        </p:blipFill>
        <p:spPr>
          <a:xfrm>
            <a:off x="232094" y="6496050"/>
            <a:ext cx="793112" cy="205740"/>
          </a:xfrm>
          <a:prstGeom prst="rect">
            <a:avLst/>
          </a:prstGeom>
        </p:spPr>
      </p:pic>
      <p:sp>
        <p:nvSpPr>
          <p:cNvPr id="40" name="TextBox 40"/>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41" name="TextBox 41"/>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42" name="TextBox 4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37</a:t>
            </a:r>
          </a:p>
        </p:txBody>
      </p:sp>
    </p:spTree>
  </p:cSld>
  <p:clrMapOvr>
    <a:masterClrMapping/>
  </p:clrMapOvr>
  <p:transition xmlns:p14="http://schemas.microsoft.com/office/powerpoint/2010/main" p14:dur="40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28688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3件に共通する形</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841314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原因は</a:t>
            </a:r>
            <a:r>
              <a:rPr lang="zh-CN" sz="2480" b="1" dirty="0">
                <a:solidFill>
                  <a:srgbClr val="264DBF"/>
                </a:solidFill>
                <a:latin typeface="Zen Kaku Gothic New"/>
                <a:ea typeface="Zen Kaku Gothic New"/>
                <a:cs typeface="Zen Kaku Gothic New"/>
              </a:rPr>
              <a:t>3件とも境界</a:t>
            </a:r>
            <a:r>
              <a:rPr lang="zh-CN" sz="2480" b="1" dirty="0">
                <a:solidFill>
                  <a:srgbClr val="000000"/>
                </a:solidFill>
                <a:latin typeface="Zen Kaku Gothic New"/>
                <a:ea typeface="Zen Kaku Gothic New"/>
                <a:cs typeface="Zen Kaku Gothic New"/>
              </a:rPr>
              <a:t>、見え方だけがばらばら</a:t>
            </a:r>
          </a:p>
        </p:txBody>
      </p:sp>
      <p:sp>
        <p:nvSpPr>
          <p:cNvPr id="9" name="TextBox 9"/>
          <p:cNvSpPr txBox="1"/>
          <p:nvPr/>
        </p:nvSpPr>
        <p:spPr>
          <a:xfrm>
            <a:off x="602361" y="2132171"/>
            <a:ext cx="236715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観点マトリクスの再掲</a:t>
            </a:r>
          </a:p>
        </p:txBody>
      </p:sp>
      <p:sp>
        <p:nvSpPr>
          <p:cNvPr id="10" name="Rectangle 10"/>
          <p:cNvSpPr/>
          <p:nvPr/>
        </p:nvSpPr>
        <p:spPr>
          <a:xfrm>
            <a:off x="609600" y="2419350"/>
            <a:ext cx="1428750" cy="419100"/>
          </a:xfrm>
          <a:prstGeom prst="rect">
            <a:avLst/>
          </a:prstGeom>
          <a:solidFill>
            <a:srgbClr val="0B2E33"/>
          </a:solidFill>
          <a:ln>
            <a:noFill/>
          </a:ln>
        </p:spPr>
      </p:sp>
      <p:sp>
        <p:nvSpPr>
          <p:cNvPr id="11" name="TextBox 11"/>
          <p:cNvSpPr txBox="1"/>
          <p:nvPr/>
        </p:nvSpPr>
        <p:spPr>
          <a:xfrm>
            <a:off x="946190" y="2532221"/>
            <a:ext cx="75557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境界値</a:t>
            </a:r>
          </a:p>
        </p:txBody>
      </p:sp>
      <p:sp>
        <p:nvSpPr>
          <p:cNvPr id="12" name="Rectangle 12"/>
          <p:cNvSpPr/>
          <p:nvPr/>
        </p:nvSpPr>
        <p:spPr>
          <a:xfrm>
            <a:off x="609600" y="2857500"/>
            <a:ext cx="1428750" cy="514350"/>
          </a:xfrm>
          <a:prstGeom prst="rect">
            <a:avLst/>
          </a:prstGeom>
          <a:solidFill>
            <a:srgbClr val="F3F3F3"/>
          </a:solidFill>
          <a:ln>
            <a:noFill/>
          </a:ln>
        </p:spPr>
      </p:sp>
      <p:sp>
        <p:nvSpPr>
          <p:cNvPr id="13" name="Rectangle 13"/>
          <p:cNvSpPr/>
          <p:nvPr/>
        </p:nvSpPr>
        <p:spPr>
          <a:xfrm>
            <a:off x="609600" y="3390900"/>
            <a:ext cx="1428750" cy="514350"/>
          </a:xfrm>
          <a:prstGeom prst="rect">
            <a:avLst/>
          </a:prstGeom>
          <a:solidFill>
            <a:srgbClr val="F3F3F3"/>
          </a:solidFill>
          <a:ln>
            <a:noFill/>
          </a:ln>
        </p:spPr>
      </p:sp>
      <p:sp>
        <p:nvSpPr>
          <p:cNvPr id="14" name="Rectangle 14"/>
          <p:cNvSpPr/>
          <p:nvPr/>
        </p:nvSpPr>
        <p:spPr>
          <a:xfrm>
            <a:off x="609600" y="3924300"/>
            <a:ext cx="1428750" cy="514350"/>
          </a:xfrm>
          <a:prstGeom prst="rect">
            <a:avLst/>
          </a:prstGeom>
          <a:solidFill>
            <a:srgbClr val="F3F3F3"/>
          </a:solidFill>
          <a:ln>
            <a:noFill/>
          </a:ln>
        </p:spPr>
      </p:sp>
      <p:sp>
        <p:nvSpPr>
          <p:cNvPr id="15" name="Rectangle 15"/>
          <p:cNvSpPr/>
          <p:nvPr/>
        </p:nvSpPr>
        <p:spPr>
          <a:xfrm>
            <a:off x="609600" y="4457700"/>
            <a:ext cx="1428750" cy="514350"/>
          </a:xfrm>
          <a:prstGeom prst="rect">
            <a:avLst/>
          </a:prstGeom>
          <a:solidFill>
            <a:srgbClr val="F3F3F3"/>
          </a:solidFill>
          <a:ln>
            <a:noFill/>
          </a:ln>
        </p:spPr>
      </p:sp>
      <p:sp>
        <p:nvSpPr>
          <p:cNvPr id="16" name="TextBox 16"/>
          <p:cNvSpPr txBox="1"/>
          <p:nvPr/>
        </p:nvSpPr>
        <p:spPr>
          <a:xfrm>
            <a:off x="602361" y="5180171"/>
            <a:ext cx="1661351"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境界値の列は</a:t>
            </a:r>
          </a:p>
          <a:p>
            <a:pPr algn="l">
              <a:lnSpc>
                <a:spcPts val="2100"/>
              </a:lnSpc>
            </a:pPr>
            <a:r>
              <a:rPr lang="zh-CN" sz="1420" dirty="0">
                <a:solidFill>
                  <a:srgbClr val="484848"/>
                </a:solidFill>
                <a:latin typeface="Zen Kaku Gothic New"/>
                <a:ea typeface="Zen Kaku Gothic New"/>
                <a:cs typeface="Zen Kaku Gothic New"/>
              </a:rPr>
              <a:t>空きマスのまま</a:t>
            </a:r>
          </a:p>
        </p:txBody>
      </p:sp>
      <p:sp>
        <p:nvSpPr>
          <p:cNvPr id="17" name="Rectangle 17"/>
          <p:cNvSpPr/>
          <p:nvPr/>
        </p:nvSpPr>
        <p:spPr>
          <a:xfrm>
            <a:off x="2686050" y="2571750"/>
            <a:ext cx="4000500" cy="952500"/>
          </a:xfrm>
          <a:prstGeom prst="roundRect">
            <a:avLst>
              <a:gd name="adj" fmla="val 8000"/>
            </a:avLst>
          </a:prstGeom>
          <a:solidFill>
            <a:srgbClr val="F3F3F3"/>
          </a:solidFill>
          <a:ln>
            <a:noFill/>
          </a:ln>
        </p:spPr>
      </p:sp>
      <p:sp>
        <p:nvSpPr>
          <p:cNvPr id="18" name="Rectangle 18"/>
          <p:cNvSpPr/>
          <p:nvPr/>
        </p:nvSpPr>
        <p:spPr>
          <a:xfrm>
            <a:off x="2686050" y="2571750"/>
            <a:ext cx="47625" cy="952500"/>
          </a:xfrm>
          <a:prstGeom prst="roundRect">
            <a:avLst>
              <a:gd name="adj" fmla="val 40000"/>
            </a:avLst>
          </a:prstGeom>
          <a:solidFill>
            <a:srgbClr val="999999"/>
          </a:solidFill>
          <a:ln>
            <a:noFill/>
          </a:ln>
        </p:spPr>
      </p:sp>
      <p:sp>
        <p:nvSpPr>
          <p:cNvPr id="19" name="TextBox 19"/>
          <p:cNvSpPr txBox="1"/>
          <p:nvPr/>
        </p:nvSpPr>
        <p:spPr>
          <a:xfrm>
            <a:off x="2907030" y="27908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数量の境界</a:t>
            </a:r>
          </a:p>
        </p:txBody>
      </p:sp>
      <p:sp>
        <p:nvSpPr>
          <p:cNvPr id="20" name="TextBox 20"/>
          <p:cNvSpPr txBox="1"/>
          <p:nvPr/>
        </p:nvSpPr>
        <p:spPr>
          <a:xfrm>
            <a:off x="2907411" y="3103721"/>
            <a:ext cx="227304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10・20・50 ちょうど</a:t>
            </a:r>
          </a:p>
        </p:txBody>
      </p:sp>
      <p:sp>
        <p:nvSpPr>
          <p:cNvPr id="21" name="Polygon 21"/>
          <p:cNvSpPr/>
          <p:nvPr/>
        </p:nvSpPr>
        <p:spPr>
          <a:xfrm>
            <a:off x="6724650" y="2876550"/>
            <a:ext cx="457200" cy="342900"/>
          </a:xfrm>
          <a:custGeom>
            <a:avLst/>
            <a:gdLst/>
            <a:ahLst/>
            <a:cxnLst/>
            <a:rect l="l" t="t" r="r" b="b"/>
            <a:pathLst>
              <a:path w="457200" h="342900">
                <a:moveTo>
                  <a:pt x="0" y="95250"/>
                </a:moveTo>
                <a:lnTo>
                  <a:pt x="228600" y="95250"/>
                </a:lnTo>
                <a:lnTo>
                  <a:pt x="228600" y="0"/>
                </a:lnTo>
                <a:lnTo>
                  <a:pt x="457200" y="171450"/>
                </a:lnTo>
                <a:lnTo>
                  <a:pt x="228600" y="342900"/>
                </a:lnTo>
                <a:lnTo>
                  <a:pt x="228600" y="247650"/>
                </a:lnTo>
                <a:lnTo>
                  <a:pt x="0" y="247650"/>
                </a:lnTo>
                <a:close/>
              </a:path>
            </a:pathLst>
          </a:custGeom>
          <a:solidFill>
            <a:srgbClr val="47BCC6"/>
          </a:solidFill>
          <a:ln>
            <a:noFill/>
          </a:ln>
        </p:spPr>
      </p:sp>
      <p:sp>
        <p:nvSpPr>
          <p:cNvPr id="22" name="Rectangle 22"/>
          <p:cNvSpPr/>
          <p:nvPr/>
        </p:nvSpPr>
        <p:spPr>
          <a:xfrm>
            <a:off x="7200900" y="2571750"/>
            <a:ext cx="4381500" cy="952500"/>
          </a:xfrm>
          <a:prstGeom prst="roundRect">
            <a:avLst>
              <a:gd name="adj" fmla="val 8000"/>
            </a:avLst>
          </a:prstGeom>
          <a:solidFill>
            <a:srgbClr val="EEF6F7"/>
          </a:solidFill>
          <a:ln>
            <a:noFill/>
          </a:ln>
        </p:spPr>
      </p:sp>
      <p:sp>
        <p:nvSpPr>
          <p:cNvPr id="23" name="Rectangle 23"/>
          <p:cNvSpPr/>
          <p:nvPr/>
        </p:nvSpPr>
        <p:spPr>
          <a:xfrm>
            <a:off x="7200900" y="2571750"/>
            <a:ext cx="47625" cy="952500"/>
          </a:xfrm>
          <a:prstGeom prst="roundRect">
            <a:avLst>
              <a:gd name="adj" fmla="val 40000"/>
            </a:avLst>
          </a:prstGeom>
          <a:solidFill>
            <a:srgbClr val="47BCC6"/>
          </a:solidFill>
          <a:ln>
            <a:noFill/>
          </a:ln>
        </p:spPr>
      </p:sp>
      <p:sp>
        <p:nvSpPr>
          <p:cNvPr id="24" name="TextBox 24"/>
          <p:cNvSpPr txBox="1"/>
          <p:nvPr/>
        </p:nvSpPr>
        <p:spPr>
          <a:xfrm>
            <a:off x="7421880" y="27908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過大請求</a:t>
            </a:r>
          </a:p>
        </p:txBody>
      </p:sp>
      <p:sp>
        <p:nvSpPr>
          <p:cNvPr id="25" name="TextBox 25"/>
          <p:cNvSpPr txBox="1"/>
          <p:nvPr/>
        </p:nvSpPr>
        <p:spPr>
          <a:xfrm>
            <a:off x="7422261" y="3103721"/>
            <a:ext cx="27671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10個で25,000円 多く請求</a:t>
            </a:r>
          </a:p>
        </p:txBody>
      </p:sp>
      <p:sp>
        <p:nvSpPr>
          <p:cNvPr id="26" name="Rectangle 26"/>
          <p:cNvSpPr/>
          <p:nvPr/>
        </p:nvSpPr>
        <p:spPr>
          <a:xfrm>
            <a:off x="2686050" y="3676650"/>
            <a:ext cx="4000500" cy="952500"/>
          </a:xfrm>
          <a:prstGeom prst="roundRect">
            <a:avLst>
              <a:gd name="adj" fmla="val 8000"/>
            </a:avLst>
          </a:prstGeom>
          <a:solidFill>
            <a:srgbClr val="F3F3F3"/>
          </a:solidFill>
          <a:ln>
            <a:noFill/>
          </a:ln>
        </p:spPr>
      </p:sp>
      <p:sp>
        <p:nvSpPr>
          <p:cNvPr id="27" name="Rectangle 27"/>
          <p:cNvSpPr/>
          <p:nvPr/>
        </p:nvSpPr>
        <p:spPr>
          <a:xfrm>
            <a:off x="2686050" y="3676650"/>
            <a:ext cx="47625" cy="952500"/>
          </a:xfrm>
          <a:prstGeom prst="roundRect">
            <a:avLst>
              <a:gd name="adj" fmla="val 40000"/>
            </a:avLst>
          </a:prstGeom>
          <a:solidFill>
            <a:srgbClr val="999999"/>
          </a:solidFill>
          <a:ln>
            <a:noFill/>
          </a:ln>
        </p:spPr>
      </p:sp>
      <p:sp>
        <p:nvSpPr>
          <p:cNvPr id="28" name="TextBox 28"/>
          <p:cNvSpPr txBox="1"/>
          <p:nvPr/>
        </p:nvSpPr>
        <p:spPr>
          <a:xfrm>
            <a:off x="2907030" y="3895725"/>
            <a:ext cx="145842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件数0の境界</a:t>
            </a:r>
          </a:p>
        </p:txBody>
      </p:sp>
      <p:sp>
        <p:nvSpPr>
          <p:cNvPr id="29" name="TextBox 29"/>
          <p:cNvSpPr txBox="1"/>
          <p:nvPr/>
        </p:nvSpPr>
        <p:spPr>
          <a:xfrm>
            <a:off x="2907411" y="420862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該当する受注がゼロ</a:t>
            </a:r>
          </a:p>
        </p:txBody>
      </p:sp>
      <p:sp>
        <p:nvSpPr>
          <p:cNvPr id="30" name="Polygon 30"/>
          <p:cNvSpPr/>
          <p:nvPr/>
        </p:nvSpPr>
        <p:spPr>
          <a:xfrm>
            <a:off x="6724650" y="3981450"/>
            <a:ext cx="457200" cy="342900"/>
          </a:xfrm>
          <a:custGeom>
            <a:avLst/>
            <a:gdLst/>
            <a:ahLst/>
            <a:cxnLst/>
            <a:rect l="l" t="t" r="r" b="b"/>
            <a:pathLst>
              <a:path w="457200" h="342900">
                <a:moveTo>
                  <a:pt x="0" y="95250"/>
                </a:moveTo>
                <a:lnTo>
                  <a:pt x="228600" y="95250"/>
                </a:lnTo>
                <a:lnTo>
                  <a:pt x="228600" y="0"/>
                </a:lnTo>
                <a:lnTo>
                  <a:pt x="457200" y="171450"/>
                </a:lnTo>
                <a:lnTo>
                  <a:pt x="228600" y="342900"/>
                </a:lnTo>
                <a:lnTo>
                  <a:pt x="228600" y="247650"/>
                </a:lnTo>
                <a:lnTo>
                  <a:pt x="0" y="247650"/>
                </a:lnTo>
                <a:close/>
              </a:path>
            </a:pathLst>
          </a:custGeom>
          <a:solidFill>
            <a:srgbClr val="47BCC6"/>
          </a:solidFill>
          <a:ln>
            <a:noFill/>
          </a:ln>
        </p:spPr>
      </p:sp>
      <p:sp>
        <p:nvSpPr>
          <p:cNvPr id="31" name="Rectangle 31"/>
          <p:cNvSpPr/>
          <p:nvPr/>
        </p:nvSpPr>
        <p:spPr>
          <a:xfrm>
            <a:off x="7200900" y="3676650"/>
            <a:ext cx="4381500" cy="952500"/>
          </a:xfrm>
          <a:prstGeom prst="roundRect">
            <a:avLst>
              <a:gd name="adj" fmla="val 8000"/>
            </a:avLst>
          </a:prstGeom>
          <a:solidFill>
            <a:srgbClr val="EEF6F7"/>
          </a:solidFill>
          <a:ln>
            <a:noFill/>
          </a:ln>
        </p:spPr>
      </p:sp>
      <p:sp>
        <p:nvSpPr>
          <p:cNvPr id="32" name="Rectangle 32"/>
          <p:cNvSpPr/>
          <p:nvPr/>
        </p:nvSpPr>
        <p:spPr>
          <a:xfrm>
            <a:off x="7200900" y="3676650"/>
            <a:ext cx="47625" cy="952500"/>
          </a:xfrm>
          <a:prstGeom prst="roundRect">
            <a:avLst>
              <a:gd name="adj" fmla="val 40000"/>
            </a:avLst>
          </a:prstGeom>
          <a:solidFill>
            <a:srgbClr val="47BCC6"/>
          </a:solidFill>
          <a:ln>
            <a:noFill/>
          </a:ln>
        </p:spPr>
      </p:sp>
      <p:sp>
        <p:nvSpPr>
          <p:cNvPr id="33" name="TextBox 33"/>
          <p:cNvSpPr txBox="1"/>
          <p:nvPr/>
        </p:nvSpPr>
        <p:spPr>
          <a:xfrm>
            <a:off x="7421880" y="3895725"/>
            <a:ext cx="2645569"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NullPointerException</a:t>
            </a:r>
          </a:p>
        </p:txBody>
      </p:sp>
      <p:sp>
        <p:nvSpPr>
          <p:cNvPr id="34" name="TextBox 34"/>
          <p:cNvSpPr txBox="1"/>
          <p:nvPr/>
        </p:nvSpPr>
        <p:spPr>
          <a:xfrm>
            <a:off x="7422261" y="42086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合計を取るだけで落ちます</a:t>
            </a:r>
          </a:p>
        </p:txBody>
      </p:sp>
      <p:sp>
        <p:nvSpPr>
          <p:cNvPr id="35" name="Rectangle 35"/>
          <p:cNvSpPr/>
          <p:nvPr/>
        </p:nvSpPr>
        <p:spPr>
          <a:xfrm>
            <a:off x="2686050" y="4781550"/>
            <a:ext cx="4000500" cy="952500"/>
          </a:xfrm>
          <a:prstGeom prst="roundRect">
            <a:avLst>
              <a:gd name="adj" fmla="val 8000"/>
            </a:avLst>
          </a:prstGeom>
          <a:solidFill>
            <a:srgbClr val="F3F3F3"/>
          </a:solidFill>
          <a:ln>
            <a:noFill/>
          </a:ln>
        </p:spPr>
      </p:sp>
      <p:sp>
        <p:nvSpPr>
          <p:cNvPr id="36" name="Rectangle 36"/>
          <p:cNvSpPr/>
          <p:nvPr/>
        </p:nvSpPr>
        <p:spPr>
          <a:xfrm>
            <a:off x="2686050" y="4781550"/>
            <a:ext cx="47625" cy="952500"/>
          </a:xfrm>
          <a:prstGeom prst="roundRect">
            <a:avLst>
              <a:gd name="adj" fmla="val 40000"/>
            </a:avLst>
          </a:prstGeom>
          <a:solidFill>
            <a:srgbClr val="999999"/>
          </a:solidFill>
          <a:ln>
            <a:noFill/>
          </a:ln>
        </p:spPr>
      </p:sp>
      <p:sp>
        <p:nvSpPr>
          <p:cNvPr id="37" name="TextBox 37"/>
          <p:cNvSpPr txBox="1"/>
          <p:nvPr/>
        </p:nvSpPr>
        <p:spPr>
          <a:xfrm>
            <a:off x="2907030" y="50006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日付の境界</a:t>
            </a:r>
          </a:p>
        </p:txBody>
      </p:sp>
      <p:sp>
        <p:nvSpPr>
          <p:cNvPr id="38" name="TextBox 38"/>
          <p:cNvSpPr txBox="1"/>
          <p:nvPr/>
        </p:nvSpPr>
        <p:spPr>
          <a:xfrm>
            <a:off x="2907411" y="53135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納品予定日の当日ちょうど</a:t>
            </a:r>
          </a:p>
        </p:txBody>
      </p:sp>
      <p:sp>
        <p:nvSpPr>
          <p:cNvPr id="39" name="Polygon 39"/>
          <p:cNvSpPr/>
          <p:nvPr/>
        </p:nvSpPr>
        <p:spPr>
          <a:xfrm>
            <a:off x="6724650" y="5086350"/>
            <a:ext cx="457200" cy="342900"/>
          </a:xfrm>
          <a:custGeom>
            <a:avLst/>
            <a:gdLst/>
            <a:ahLst/>
            <a:cxnLst/>
            <a:rect l="l" t="t" r="r" b="b"/>
            <a:pathLst>
              <a:path w="457200" h="342900">
                <a:moveTo>
                  <a:pt x="0" y="95250"/>
                </a:moveTo>
                <a:lnTo>
                  <a:pt x="228600" y="95250"/>
                </a:lnTo>
                <a:lnTo>
                  <a:pt x="228600" y="0"/>
                </a:lnTo>
                <a:lnTo>
                  <a:pt x="457200" y="171450"/>
                </a:lnTo>
                <a:lnTo>
                  <a:pt x="228600" y="342900"/>
                </a:lnTo>
                <a:lnTo>
                  <a:pt x="228600" y="247650"/>
                </a:lnTo>
                <a:lnTo>
                  <a:pt x="0" y="247650"/>
                </a:lnTo>
                <a:close/>
              </a:path>
            </a:pathLst>
          </a:custGeom>
          <a:solidFill>
            <a:srgbClr val="47BCC6"/>
          </a:solidFill>
          <a:ln>
            <a:noFill/>
          </a:ln>
        </p:spPr>
      </p:sp>
      <p:sp>
        <p:nvSpPr>
          <p:cNvPr id="40" name="Rectangle 40"/>
          <p:cNvSpPr/>
          <p:nvPr/>
        </p:nvSpPr>
        <p:spPr>
          <a:xfrm>
            <a:off x="7200900" y="4781550"/>
            <a:ext cx="4381500" cy="952500"/>
          </a:xfrm>
          <a:prstGeom prst="roundRect">
            <a:avLst>
              <a:gd name="adj" fmla="val 8000"/>
            </a:avLst>
          </a:prstGeom>
          <a:solidFill>
            <a:srgbClr val="EEF6F7"/>
          </a:solidFill>
          <a:ln>
            <a:noFill/>
          </a:ln>
        </p:spPr>
      </p:sp>
      <p:sp>
        <p:nvSpPr>
          <p:cNvPr id="41" name="Rectangle 41"/>
          <p:cNvSpPr/>
          <p:nvPr/>
        </p:nvSpPr>
        <p:spPr>
          <a:xfrm>
            <a:off x="7200900" y="4781550"/>
            <a:ext cx="47625" cy="952500"/>
          </a:xfrm>
          <a:prstGeom prst="roundRect">
            <a:avLst>
              <a:gd name="adj" fmla="val 40000"/>
            </a:avLst>
          </a:prstGeom>
          <a:solidFill>
            <a:srgbClr val="47BCC6"/>
          </a:solidFill>
          <a:ln>
            <a:noFill/>
          </a:ln>
        </p:spPr>
      </p:sp>
      <p:sp>
        <p:nvSpPr>
          <p:cNvPr id="42" name="TextBox 42"/>
          <p:cNvSpPr txBox="1"/>
          <p:nvPr/>
        </p:nvSpPr>
        <p:spPr>
          <a:xfrm>
            <a:off x="7421880" y="50006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取りこぼし</a:t>
            </a:r>
          </a:p>
        </p:txBody>
      </p:sp>
      <p:sp>
        <p:nvSpPr>
          <p:cNvPr id="43" name="TextBox 43"/>
          <p:cNvSpPr txBox="1"/>
          <p:nvPr/>
        </p:nvSpPr>
        <p:spPr>
          <a:xfrm>
            <a:off x="7422261" y="5313521"/>
            <a:ext cx="27318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当日ぶんが1件も出ません</a:t>
            </a:r>
          </a:p>
        </p:txBody>
      </p:sp>
      <p:sp>
        <p:nvSpPr>
          <p:cNvPr id="44" name="TextBox 44"/>
          <p:cNvSpPr txBox="1"/>
          <p:nvPr/>
        </p:nvSpPr>
        <p:spPr>
          <a:xfrm>
            <a:off x="602361" y="6037421"/>
            <a:ext cx="591969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境界を狙わないテストは、この3件を1件も見つけません</a:t>
            </a:r>
          </a:p>
        </p:txBody>
      </p:sp>
      <p:pic>
        <p:nvPicPr>
          <p:cNvPr id="45" name="Image 45"/>
          <p:cNvPicPr>
            <a:picLocks noChangeAspect="1"/>
          </p:cNvPicPr>
          <p:nvPr/>
        </p:nvPicPr>
        <p:blipFill>
          <a:blip r:embed="rId2"/>
          <a:stretch>
            <a:fillRect/>
          </a:stretch>
        </p:blipFill>
        <p:spPr>
          <a:xfrm>
            <a:off x="232094" y="6496050"/>
            <a:ext cx="793112" cy="205740"/>
          </a:xfrm>
          <a:prstGeom prst="rect">
            <a:avLst/>
          </a:prstGeom>
        </p:spPr>
      </p:pic>
      <p:sp>
        <p:nvSpPr>
          <p:cNvPr id="46" name="TextBox 46"/>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47" name="TextBox 47"/>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48" name="TextBox 4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38</a:t>
            </a:r>
          </a:p>
        </p:txBody>
      </p:sp>
    </p:spTree>
  </p:cSld>
  <p:clrMapOvr>
    <a:masterClrMapping/>
  </p:clrMapOvr>
  <p:transition xmlns:p14="http://schemas.microsoft.com/office/powerpoint/2010/main" p14:dur="400">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割引バグが現れる数量の数</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53515"/>
            <a:ext cx="12197410"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calculateDiscount に数量1から200を入れると、食い違うのは何通りでしょうか。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919162"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190通り</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919162"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100通り</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78295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20通り</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646747"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3通り</a:t>
            </a:r>
          </a:p>
        </p:txBody>
      </p:sp>
      <p:sp>
        <p:nvSpPr>
          <p:cNvPr id="29" name="TextBox 29"/>
          <p:cNvSpPr txBox="1"/>
          <p:nvPr/>
        </p:nvSpPr>
        <p:spPr>
          <a:xfrm>
            <a:off x="602361" y="60374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pic>
        <p:nvPicPr>
          <p:cNvPr id="30" name="Image 30"/>
          <p:cNvPicPr>
            <a:picLocks noChangeAspect="1"/>
          </p:cNvPicPr>
          <p:nvPr/>
        </p:nvPicPr>
        <p:blipFill>
          <a:blip r:embed="rId2"/>
          <a:stretch>
            <a:fillRect/>
          </a:stretch>
        </p:blipFill>
        <p:spPr>
          <a:xfrm>
            <a:off x="232094" y="6496050"/>
            <a:ext cx="793112" cy="205740"/>
          </a:xfrm>
          <a:prstGeom prst="rect">
            <a:avLst/>
          </a:prstGeom>
        </p:spPr>
      </p:pic>
      <p:sp>
        <p:nvSpPr>
          <p:cNvPr id="31" name="TextBox 3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2" name="TextBox 3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39</a:t>
            </a:r>
          </a:p>
        </p:txBody>
      </p:sp>
    </p:spTree>
  </p:cSld>
  <p:clrMapOvr>
    <a:masterClrMapping/>
  </p:clrMapOvr>
  <p:transition xmlns:p14="http://schemas.microsoft.com/office/powerpoint/2010/main" p14:dur="4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8688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3日間の役割分担</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904627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Day2 は書いたコードを</a:t>
            </a:r>
            <a:r>
              <a:rPr lang="zh-CN" sz="2480" b="1" dirty="0">
                <a:solidFill>
                  <a:srgbClr val="264DBF"/>
                </a:solidFill>
                <a:latin typeface="Zen Kaku Gothic New"/>
                <a:ea typeface="Zen Kaku Gothic New"/>
                <a:cs typeface="Zen Kaku Gothic New"/>
              </a:rPr>
              <a:t>画面以外</a:t>
            </a:r>
            <a:r>
              <a:rPr lang="zh-CN" sz="2480" b="1" dirty="0">
                <a:solidFill>
                  <a:srgbClr val="000000"/>
                </a:solidFill>
                <a:latin typeface="Zen Kaku Gothic New"/>
                <a:ea typeface="Zen Kaku Gothic New"/>
                <a:cs typeface="Zen Kaku Gothic New"/>
              </a:rPr>
              <a:t>で確かめる日</a:t>
            </a:r>
          </a:p>
        </p:txBody>
      </p:sp>
      <p:sp>
        <p:nvSpPr>
          <p:cNvPr id="7" name="Polygon 7"/>
          <p:cNvSpPr/>
          <p:nvPr/>
        </p:nvSpPr>
        <p:spPr>
          <a:xfrm>
            <a:off x="609600" y="2381250"/>
            <a:ext cx="3409950" cy="800100"/>
          </a:xfrm>
          <a:custGeom>
            <a:avLst/>
            <a:gdLst/>
            <a:ahLst/>
            <a:cxnLst/>
            <a:rect l="l" t="t" r="r" b="b"/>
            <a:pathLst>
              <a:path w="3409950" h="800100">
                <a:moveTo>
                  <a:pt x="0" y="0"/>
                </a:moveTo>
                <a:lnTo>
                  <a:pt x="3124200" y="0"/>
                </a:lnTo>
                <a:lnTo>
                  <a:pt x="3409950" y="400050"/>
                </a:lnTo>
                <a:lnTo>
                  <a:pt x="3124200" y="800100"/>
                </a:lnTo>
                <a:lnTo>
                  <a:pt x="0" y="800100"/>
                </a:lnTo>
                <a:lnTo>
                  <a:pt x="285750" y="400050"/>
                </a:lnTo>
                <a:close/>
              </a:path>
            </a:pathLst>
          </a:custGeom>
          <a:solidFill>
            <a:srgbClr val="F3F3F3"/>
          </a:solidFill>
          <a:ln>
            <a:noFill/>
          </a:ln>
        </p:spPr>
      </p:sp>
      <p:sp>
        <p:nvSpPr>
          <p:cNvPr id="8" name="TextBox 8"/>
          <p:cNvSpPr txBox="1"/>
          <p:nvPr/>
        </p:nvSpPr>
        <p:spPr>
          <a:xfrm>
            <a:off x="1893189" y="2649855"/>
            <a:ext cx="842772" cy="410718"/>
          </a:xfrm>
          <a:prstGeom prst="rect">
            <a:avLst/>
          </a:prstGeom>
          <a:noFill/>
          <a:ln>
            <a:noFill/>
          </a:ln>
        </p:spPr>
        <p:txBody>
          <a:bodyPr wrap="none" lIns="0" tIns="0" rIns="0" bIns="0" anchor="t" anchorCtr="0">
            <a:spAutoFit/>
          </a:bodyPr>
          <a:lstStyle/>
          <a:p>
            <a:pPr algn="ctr"/>
            <a:r>
              <a:rPr lang="en-US" sz="2100" b="1" dirty="0">
                <a:solidFill>
                  <a:srgbClr val="484848"/>
                </a:solidFill>
                <a:latin typeface="Zen Kaku Gothic New"/>
                <a:ea typeface="Zen Kaku Gothic New"/>
                <a:cs typeface="Zen Kaku Gothic New"/>
              </a:rPr>
              <a:t>Day1</a:t>
            </a:r>
          </a:p>
        </p:txBody>
      </p:sp>
      <p:sp>
        <p:nvSpPr>
          <p:cNvPr id="9" name="Polygon 9"/>
          <p:cNvSpPr/>
          <p:nvPr/>
        </p:nvSpPr>
        <p:spPr>
          <a:xfrm>
            <a:off x="4210050" y="2381250"/>
            <a:ext cx="3409950" cy="800100"/>
          </a:xfrm>
          <a:custGeom>
            <a:avLst/>
            <a:gdLst/>
            <a:ahLst/>
            <a:cxnLst/>
            <a:rect l="l" t="t" r="r" b="b"/>
            <a:pathLst>
              <a:path w="3409950" h="800100">
                <a:moveTo>
                  <a:pt x="0" y="0"/>
                </a:moveTo>
                <a:lnTo>
                  <a:pt x="3124200" y="0"/>
                </a:lnTo>
                <a:lnTo>
                  <a:pt x="3409950" y="400050"/>
                </a:lnTo>
                <a:lnTo>
                  <a:pt x="3124200" y="800100"/>
                </a:lnTo>
                <a:lnTo>
                  <a:pt x="0" y="800100"/>
                </a:lnTo>
                <a:lnTo>
                  <a:pt x="285750" y="400050"/>
                </a:lnTo>
                <a:close/>
              </a:path>
            </a:pathLst>
          </a:custGeom>
          <a:solidFill>
            <a:srgbClr val="47BCC6"/>
          </a:solidFill>
          <a:ln>
            <a:noFill/>
          </a:ln>
        </p:spPr>
      </p:sp>
      <p:sp>
        <p:nvSpPr>
          <p:cNvPr id="10" name="TextBox 10"/>
          <p:cNvSpPr txBox="1"/>
          <p:nvPr/>
        </p:nvSpPr>
        <p:spPr>
          <a:xfrm>
            <a:off x="5493639" y="2649855"/>
            <a:ext cx="842772" cy="410718"/>
          </a:xfrm>
          <a:prstGeom prst="rect">
            <a:avLst/>
          </a:prstGeom>
          <a:noFill/>
          <a:ln>
            <a:noFill/>
          </a:ln>
        </p:spPr>
        <p:txBody>
          <a:bodyPr wrap="none" lIns="0" tIns="0" rIns="0" bIns="0" anchor="t" anchorCtr="0">
            <a:spAutoFit/>
          </a:bodyPr>
          <a:lstStyle/>
          <a:p>
            <a:pPr algn="ctr"/>
            <a:r>
              <a:rPr lang="en-US" sz="2100" b="1" dirty="0">
                <a:solidFill>
                  <a:srgbClr val="FFFFFF"/>
                </a:solidFill>
                <a:latin typeface="Zen Kaku Gothic New"/>
                <a:ea typeface="Zen Kaku Gothic New"/>
                <a:cs typeface="Zen Kaku Gothic New"/>
              </a:rPr>
              <a:t>Day2</a:t>
            </a:r>
          </a:p>
        </p:txBody>
      </p:sp>
      <p:sp>
        <p:nvSpPr>
          <p:cNvPr id="11" name="Polygon 11"/>
          <p:cNvSpPr/>
          <p:nvPr/>
        </p:nvSpPr>
        <p:spPr>
          <a:xfrm>
            <a:off x="7810500" y="2381250"/>
            <a:ext cx="3409950" cy="800100"/>
          </a:xfrm>
          <a:custGeom>
            <a:avLst/>
            <a:gdLst/>
            <a:ahLst/>
            <a:cxnLst/>
            <a:rect l="l" t="t" r="r" b="b"/>
            <a:pathLst>
              <a:path w="3409950" h="800100">
                <a:moveTo>
                  <a:pt x="0" y="0"/>
                </a:moveTo>
                <a:lnTo>
                  <a:pt x="3124200" y="0"/>
                </a:lnTo>
                <a:lnTo>
                  <a:pt x="3409950" y="400050"/>
                </a:lnTo>
                <a:lnTo>
                  <a:pt x="3124200" y="800100"/>
                </a:lnTo>
                <a:lnTo>
                  <a:pt x="0" y="800100"/>
                </a:lnTo>
                <a:lnTo>
                  <a:pt x="285750" y="400050"/>
                </a:lnTo>
                <a:close/>
              </a:path>
            </a:pathLst>
          </a:custGeom>
          <a:solidFill>
            <a:srgbClr val="F3F3F3"/>
          </a:solidFill>
          <a:ln>
            <a:noFill/>
          </a:ln>
        </p:spPr>
      </p:sp>
      <p:sp>
        <p:nvSpPr>
          <p:cNvPr id="12" name="TextBox 12"/>
          <p:cNvSpPr txBox="1"/>
          <p:nvPr/>
        </p:nvSpPr>
        <p:spPr>
          <a:xfrm>
            <a:off x="9094089" y="2649855"/>
            <a:ext cx="842772" cy="410718"/>
          </a:xfrm>
          <a:prstGeom prst="rect">
            <a:avLst/>
          </a:prstGeom>
          <a:noFill/>
          <a:ln>
            <a:noFill/>
          </a:ln>
        </p:spPr>
        <p:txBody>
          <a:bodyPr wrap="none" lIns="0" tIns="0" rIns="0" bIns="0" anchor="t" anchorCtr="0">
            <a:spAutoFit/>
          </a:bodyPr>
          <a:lstStyle/>
          <a:p>
            <a:pPr algn="ctr"/>
            <a:r>
              <a:rPr lang="en-US" sz="2100" b="1" dirty="0">
                <a:solidFill>
                  <a:srgbClr val="484848"/>
                </a:solidFill>
                <a:latin typeface="Zen Kaku Gothic New"/>
                <a:ea typeface="Zen Kaku Gothic New"/>
                <a:cs typeface="Zen Kaku Gothic New"/>
              </a:rPr>
              <a:t>Day3</a:t>
            </a:r>
          </a:p>
        </p:txBody>
      </p:sp>
      <p:sp>
        <p:nvSpPr>
          <p:cNvPr id="13" name="TextBox 13"/>
          <p:cNvSpPr txBox="1"/>
          <p:nvPr/>
        </p:nvSpPr>
        <p:spPr>
          <a:xfrm>
            <a:off x="715899" y="350662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書く</a:t>
            </a:r>
          </a:p>
        </p:txBody>
      </p:sp>
      <p:sp>
        <p:nvSpPr>
          <p:cNvPr id="14" name="TextBox 14"/>
          <p:cNvSpPr txBox="1"/>
          <p:nvPr/>
        </p:nvSpPr>
        <p:spPr>
          <a:xfrm>
            <a:off x="716661" y="3865721"/>
            <a:ext cx="200248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実装を AI に任せる</a:t>
            </a:r>
          </a:p>
          <a:p>
            <a:pPr algn="l">
              <a:lnSpc>
                <a:spcPts val="2100"/>
              </a:lnSpc>
            </a:pPr>
            <a:r>
              <a:rPr lang="zh-CN" sz="1420" dirty="0">
                <a:solidFill>
                  <a:srgbClr val="484848"/>
                </a:solidFill>
                <a:latin typeface="Zen Kaku Gothic New"/>
                <a:ea typeface="Zen Kaku Gothic New"/>
                <a:cs typeface="Zen Kaku Gothic New"/>
              </a:rPr>
              <a:t>画面に出たら成功</a:t>
            </a:r>
          </a:p>
        </p:txBody>
      </p:sp>
      <p:sp>
        <p:nvSpPr>
          <p:cNvPr id="15" name="TextBox 15"/>
          <p:cNvSpPr txBox="1"/>
          <p:nvPr/>
        </p:nvSpPr>
        <p:spPr>
          <a:xfrm>
            <a:off x="4316349" y="3506629"/>
            <a:ext cx="110813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裏を取る</a:t>
            </a:r>
          </a:p>
        </p:txBody>
      </p:sp>
      <p:sp>
        <p:nvSpPr>
          <p:cNvPr id="16" name="TextBox 16"/>
          <p:cNvSpPr txBox="1"/>
          <p:nvPr/>
        </p:nvSpPr>
        <p:spPr>
          <a:xfrm>
            <a:off x="4317111" y="3865721"/>
            <a:ext cx="3072956"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テストと段階的整理</a:t>
            </a:r>
          </a:p>
          <a:p>
            <a:pPr algn="l">
              <a:lnSpc>
                <a:spcPts val="2100"/>
              </a:lnSpc>
            </a:pPr>
            <a:r>
              <a:rPr lang="zh-CN" sz="1420" dirty="0">
                <a:solidFill>
                  <a:srgbClr val="000000"/>
                </a:solidFill>
                <a:latin typeface="Zen Kaku Gothic New"/>
                <a:ea typeface="Zen Kaku Gothic New"/>
                <a:cs typeface="Zen Kaku Gothic New"/>
              </a:rPr>
              <a:t>画面に出ないものを確かめる</a:t>
            </a:r>
          </a:p>
        </p:txBody>
      </p:sp>
      <p:sp>
        <p:nvSpPr>
          <p:cNvPr id="17" name="TextBox 17"/>
          <p:cNvSpPr txBox="1"/>
          <p:nvPr/>
        </p:nvSpPr>
        <p:spPr>
          <a:xfrm>
            <a:off x="7916799" y="350662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壊れたときに効く動き</a:t>
            </a:r>
          </a:p>
        </p:txBody>
      </p:sp>
      <p:sp>
        <p:nvSpPr>
          <p:cNvPr id="18" name="TextBox 18"/>
          <p:cNvSpPr txBox="1"/>
          <p:nvPr/>
        </p:nvSpPr>
        <p:spPr>
          <a:xfrm>
            <a:off x="7917561" y="38657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トレース・ログ・レビュー</a:t>
            </a:r>
          </a:p>
        </p:txBody>
      </p:sp>
      <p:sp>
        <p:nvSpPr>
          <p:cNvPr id="19" name="Rectangle 19"/>
          <p:cNvSpPr/>
          <p:nvPr/>
        </p:nvSpPr>
        <p:spPr>
          <a:xfrm>
            <a:off x="609600" y="4819650"/>
            <a:ext cx="10629900" cy="609600"/>
          </a:xfrm>
          <a:prstGeom prst="rect">
            <a:avLst/>
          </a:prstGeom>
          <a:solidFill>
            <a:srgbClr val="EEF6F7"/>
          </a:solidFill>
          <a:ln>
            <a:noFill/>
          </a:ln>
        </p:spPr>
      </p:sp>
      <p:sp>
        <p:nvSpPr>
          <p:cNvPr id="20" name="Rectangle 20"/>
          <p:cNvSpPr/>
          <p:nvPr/>
        </p:nvSpPr>
        <p:spPr>
          <a:xfrm>
            <a:off x="609600" y="4819650"/>
            <a:ext cx="57150" cy="609600"/>
          </a:xfrm>
          <a:prstGeom prst="rect">
            <a:avLst/>
          </a:prstGeom>
          <a:solidFill>
            <a:srgbClr val="47BCC6"/>
          </a:solidFill>
          <a:ln>
            <a:noFill/>
          </a:ln>
        </p:spPr>
      </p:sp>
      <p:sp>
        <p:nvSpPr>
          <p:cNvPr id="21" name="TextBox 21"/>
          <p:cNvSpPr txBox="1"/>
          <p:nvPr/>
        </p:nvSpPr>
        <p:spPr>
          <a:xfrm>
            <a:off x="830961" y="5037296"/>
            <a:ext cx="1002842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本日は真ん中です。Day1 で書いたコードが仕様どおりかを、画面以外の手段で確かめます。</a:t>
            </a:r>
          </a:p>
        </p:txBody>
      </p:sp>
      <p:pic>
        <p:nvPicPr>
          <p:cNvPr id="22" name="Image 22"/>
          <p:cNvPicPr>
            <a:picLocks noChangeAspect="1"/>
          </p:cNvPicPr>
          <p:nvPr/>
        </p:nvPicPr>
        <p:blipFill>
          <a:blip r:embed="rId2"/>
          <a:stretch>
            <a:fillRect/>
          </a:stretch>
        </p:blipFill>
        <p:spPr>
          <a:xfrm>
            <a:off x="232094" y="6496050"/>
            <a:ext cx="793112" cy="205740"/>
          </a:xfrm>
          <a:prstGeom prst="rect">
            <a:avLst/>
          </a:prstGeom>
        </p:spPr>
      </p:pic>
      <p:sp>
        <p:nvSpPr>
          <p:cNvPr id="23" name="TextBox 23"/>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4" name="TextBox 24"/>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a:t>
            </a:r>
          </a:p>
        </p:txBody>
      </p:sp>
    </p:spTree>
  </p:cSld>
  <p:clrMapOvr>
    <a:masterClrMapping/>
  </p:clrMapOvr>
  <p:transition xmlns:p14="http://schemas.microsoft.com/office/powerpoint/2010/main" p14:dur="400">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境界値を外したテストの限界</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433512"/>
            <a:ext cx="842391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D</a:t>
            </a:r>
            <a:r>
              <a:rPr lang="zh-CN" sz="2250" b="1" dirty="0">
                <a:solidFill>
                  <a:srgbClr val="000000"/>
                </a:solidFill>
                <a:latin typeface="Zen Kaku Gothic New"/>
                <a:ea typeface="Zen Kaku Gothic New"/>
                <a:cs typeface="Zen Kaku Gothic New"/>
              </a:rPr>
              <a:t>。食い違うのは 10・20・50 の3通り</a:t>
            </a:r>
          </a:p>
        </p:txBody>
      </p:sp>
      <p:sp>
        <p:nvSpPr>
          <p:cNvPr id="9" name="Rectangle 9"/>
          <p:cNvSpPr/>
          <p:nvPr/>
        </p:nvSpPr>
        <p:spPr>
          <a:xfrm>
            <a:off x="609600" y="1905000"/>
            <a:ext cx="10972800" cy="876300"/>
          </a:xfrm>
          <a:prstGeom prst="roundRect">
            <a:avLst>
              <a:gd name="adj" fmla="val 10870"/>
            </a:avLst>
          </a:prstGeom>
          <a:solidFill>
            <a:srgbClr val="EEF6F7"/>
          </a:solidFill>
          <a:ln>
            <a:noFill/>
          </a:ln>
        </p:spPr>
      </p:sp>
      <p:sp>
        <p:nvSpPr>
          <p:cNvPr id="10" name="Rectangle 10"/>
          <p:cNvSpPr/>
          <p:nvPr/>
        </p:nvSpPr>
        <p:spPr>
          <a:xfrm>
            <a:off x="609600" y="1905000"/>
            <a:ext cx="76200" cy="876300"/>
          </a:xfrm>
          <a:prstGeom prst="roundRect">
            <a:avLst>
              <a:gd name="adj" fmla="val 50000"/>
            </a:avLst>
          </a:prstGeom>
          <a:solidFill>
            <a:srgbClr val="47BCC6"/>
          </a:solidFill>
          <a:ln>
            <a:noFill/>
          </a:ln>
        </p:spPr>
      </p:sp>
      <p:sp>
        <p:nvSpPr>
          <p:cNvPr id="11" name="Ellipse 11"/>
          <p:cNvSpPr/>
          <p:nvPr/>
        </p:nvSpPr>
        <p:spPr>
          <a:xfrm>
            <a:off x="876300" y="2114550"/>
            <a:ext cx="457200" cy="457200"/>
          </a:xfrm>
          <a:prstGeom prst="ellipse">
            <a:avLst/>
          </a:prstGeom>
          <a:solidFill>
            <a:srgbClr val="47BCC6"/>
          </a:solidFill>
          <a:ln>
            <a:noFill/>
          </a:ln>
        </p:spPr>
      </p:sp>
      <p:sp>
        <p:nvSpPr>
          <p:cNvPr id="12" name="TextBox 12"/>
          <p:cNvSpPr txBox="1"/>
          <p:nvPr/>
        </p:nvSpPr>
        <p:spPr>
          <a:xfrm>
            <a:off x="1011807" y="224123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D</a:t>
            </a:r>
          </a:p>
        </p:txBody>
      </p:sp>
      <p:sp>
        <p:nvSpPr>
          <p:cNvPr id="13" name="TextBox 13"/>
          <p:cNvSpPr txBox="1"/>
          <p:nvPr/>
        </p:nvSpPr>
        <p:spPr>
          <a:xfrm>
            <a:off x="1497330" y="2105025"/>
            <a:ext cx="12763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3通り</a:t>
            </a:r>
          </a:p>
        </p:txBody>
      </p:sp>
      <p:sp>
        <p:nvSpPr>
          <p:cNvPr id="14" name="TextBox 14"/>
          <p:cNvSpPr txBox="1"/>
          <p:nvPr/>
        </p:nvSpPr>
        <p:spPr>
          <a:xfrm>
            <a:off x="1497711" y="2417921"/>
            <a:ext cx="66372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10・20・50 ちょうどの3点でだけ、仕様と実装が食い違います</a:t>
            </a:r>
          </a:p>
        </p:txBody>
      </p:sp>
      <p:sp>
        <p:nvSpPr>
          <p:cNvPr id="15" name="Rectangle 15"/>
          <p:cNvSpPr/>
          <p:nvPr/>
        </p:nvSpPr>
        <p:spPr>
          <a:xfrm>
            <a:off x="609600" y="2914650"/>
            <a:ext cx="10972800" cy="666750"/>
          </a:xfrm>
          <a:prstGeom prst="roundRect">
            <a:avLst>
              <a:gd name="adj" fmla="val 11429"/>
            </a:avLst>
          </a:prstGeom>
          <a:solidFill>
            <a:srgbClr val="F5F7F8"/>
          </a:solidFill>
          <a:ln>
            <a:noFill/>
          </a:ln>
        </p:spPr>
      </p:sp>
      <p:sp>
        <p:nvSpPr>
          <p:cNvPr id="16" name="Ellipse 16"/>
          <p:cNvSpPr/>
          <p:nvPr/>
        </p:nvSpPr>
        <p:spPr>
          <a:xfrm>
            <a:off x="828675" y="3067050"/>
            <a:ext cx="361950" cy="361950"/>
          </a:xfrm>
          <a:prstGeom prst="ellipse">
            <a:avLst/>
          </a:prstGeom>
          <a:solidFill>
            <a:srgbClr val="E6ECEE"/>
          </a:solidFill>
          <a:ln>
            <a:noFill/>
          </a:ln>
        </p:spPr>
      </p:sp>
      <p:sp>
        <p:nvSpPr>
          <p:cNvPr id="17" name="TextBox 17"/>
          <p:cNvSpPr txBox="1"/>
          <p:nvPr/>
        </p:nvSpPr>
        <p:spPr>
          <a:xfrm>
            <a:off x="929252" y="3160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64361" y="3027521"/>
            <a:ext cx="873204"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190通り</a:t>
            </a:r>
          </a:p>
        </p:txBody>
      </p:sp>
      <p:sp>
        <p:nvSpPr>
          <p:cNvPr id="19" name="TextBox 19"/>
          <p:cNvSpPr txBox="1"/>
          <p:nvPr/>
        </p:nvSpPr>
        <p:spPr>
          <a:xfrm>
            <a:off x="1364361" y="3294221"/>
            <a:ext cx="7448931"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残り197通りは仕様と実装が一致します。190 になる根拠はありません</a:t>
            </a:r>
          </a:p>
        </p:txBody>
      </p:sp>
      <p:sp>
        <p:nvSpPr>
          <p:cNvPr id="20" name="Rectangle 20"/>
          <p:cNvSpPr/>
          <p:nvPr/>
        </p:nvSpPr>
        <p:spPr>
          <a:xfrm>
            <a:off x="609600" y="3676650"/>
            <a:ext cx="10972800" cy="666750"/>
          </a:xfrm>
          <a:prstGeom prst="roundRect">
            <a:avLst>
              <a:gd name="adj" fmla="val 11429"/>
            </a:avLst>
          </a:prstGeom>
          <a:solidFill>
            <a:srgbClr val="F5F7F8"/>
          </a:solidFill>
          <a:ln>
            <a:noFill/>
          </a:ln>
        </p:spPr>
      </p:sp>
      <p:sp>
        <p:nvSpPr>
          <p:cNvPr id="21" name="Ellipse 21"/>
          <p:cNvSpPr/>
          <p:nvPr/>
        </p:nvSpPr>
        <p:spPr>
          <a:xfrm>
            <a:off x="828675" y="3829050"/>
            <a:ext cx="361950" cy="361950"/>
          </a:xfrm>
          <a:prstGeom prst="ellipse">
            <a:avLst/>
          </a:prstGeom>
          <a:solidFill>
            <a:srgbClr val="E6ECEE"/>
          </a:solidFill>
          <a:ln>
            <a:noFill/>
          </a:ln>
        </p:spPr>
      </p:sp>
      <p:sp>
        <p:nvSpPr>
          <p:cNvPr id="22" name="TextBox 22"/>
          <p:cNvSpPr txBox="1"/>
          <p:nvPr/>
        </p:nvSpPr>
        <p:spPr>
          <a:xfrm>
            <a:off x="929252" y="3922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64361" y="3789521"/>
            <a:ext cx="873204"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100通り</a:t>
            </a:r>
          </a:p>
        </p:txBody>
      </p:sp>
      <p:sp>
        <p:nvSpPr>
          <p:cNvPr id="24" name="TextBox 24"/>
          <p:cNvSpPr txBox="1"/>
          <p:nvPr/>
        </p:nvSpPr>
        <p:spPr>
          <a:xfrm>
            <a:off x="1364361" y="4056221"/>
            <a:ext cx="5790295"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割引は数量の全域ではなく、境界の3点でだけずれます</a:t>
            </a:r>
          </a:p>
        </p:txBody>
      </p:sp>
      <p:sp>
        <p:nvSpPr>
          <p:cNvPr id="25" name="Rectangle 25"/>
          <p:cNvSpPr/>
          <p:nvPr/>
        </p:nvSpPr>
        <p:spPr>
          <a:xfrm>
            <a:off x="609600" y="4438650"/>
            <a:ext cx="10972800" cy="666750"/>
          </a:xfrm>
          <a:prstGeom prst="roundRect">
            <a:avLst>
              <a:gd name="adj" fmla="val 11429"/>
            </a:avLst>
          </a:prstGeom>
          <a:solidFill>
            <a:srgbClr val="F5F7F8"/>
          </a:solidFill>
          <a:ln>
            <a:noFill/>
          </a:ln>
        </p:spPr>
      </p:sp>
      <p:sp>
        <p:nvSpPr>
          <p:cNvPr id="26" name="Ellipse 26"/>
          <p:cNvSpPr/>
          <p:nvPr/>
        </p:nvSpPr>
        <p:spPr>
          <a:xfrm>
            <a:off x="828675" y="4591050"/>
            <a:ext cx="361950" cy="361950"/>
          </a:xfrm>
          <a:prstGeom prst="ellipse">
            <a:avLst/>
          </a:prstGeom>
          <a:solidFill>
            <a:srgbClr val="E6ECEE"/>
          </a:solidFill>
          <a:ln>
            <a:noFill/>
          </a:ln>
        </p:spPr>
      </p:sp>
      <p:sp>
        <p:nvSpPr>
          <p:cNvPr id="27" name="TextBox 27"/>
          <p:cNvSpPr txBox="1"/>
          <p:nvPr/>
        </p:nvSpPr>
        <p:spPr>
          <a:xfrm>
            <a:off x="929252" y="4684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8" name="TextBox 28"/>
          <p:cNvSpPr txBox="1"/>
          <p:nvPr/>
        </p:nvSpPr>
        <p:spPr>
          <a:xfrm>
            <a:off x="1364361" y="4551521"/>
            <a:ext cx="743807"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20通り</a:t>
            </a:r>
          </a:p>
        </p:txBody>
      </p:sp>
      <p:sp>
        <p:nvSpPr>
          <p:cNvPr id="29" name="TextBox 29"/>
          <p:cNvSpPr txBox="1"/>
          <p:nvPr/>
        </p:nvSpPr>
        <p:spPr>
          <a:xfrm>
            <a:off x="1364361" y="4818221"/>
            <a:ext cx="5990272"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20 は境界の値であって、食い違う通り数ではありません</a:t>
            </a:r>
          </a:p>
        </p:txBody>
      </p:sp>
      <p:sp>
        <p:nvSpPr>
          <p:cNvPr id="30" name="Rectangle 30"/>
          <p:cNvSpPr/>
          <p:nvPr/>
        </p:nvSpPr>
        <p:spPr>
          <a:xfrm>
            <a:off x="609600" y="5295900"/>
            <a:ext cx="10972800" cy="723900"/>
          </a:xfrm>
          <a:prstGeom prst="roundRect">
            <a:avLst>
              <a:gd name="adj" fmla="val 7895"/>
            </a:avLst>
          </a:prstGeom>
          <a:solidFill>
            <a:srgbClr val="EEF6F7"/>
          </a:solidFill>
          <a:ln>
            <a:noFill/>
          </a:ln>
        </p:spPr>
      </p:sp>
      <p:sp>
        <p:nvSpPr>
          <p:cNvPr id="31" name="Rectangle 31"/>
          <p:cNvSpPr/>
          <p:nvPr/>
        </p:nvSpPr>
        <p:spPr>
          <a:xfrm>
            <a:off x="609600" y="5295900"/>
            <a:ext cx="57150" cy="723900"/>
          </a:xfrm>
          <a:prstGeom prst="rect">
            <a:avLst/>
          </a:prstGeom>
          <a:solidFill>
            <a:srgbClr val="47BCC6"/>
          </a:solidFill>
          <a:ln>
            <a:noFill/>
          </a:ln>
        </p:spPr>
      </p:sp>
      <p:sp>
        <p:nvSpPr>
          <p:cNvPr id="32" name="TextBox 32"/>
          <p:cNvSpPr txBox="1"/>
          <p:nvPr/>
        </p:nvSpPr>
        <p:spPr>
          <a:xfrm>
            <a:off x="907161" y="5427821"/>
            <a:ext cx="693134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数量を適当に選んだテストがこのバグを踏む確率は 1.5% です</a:t>
            </a:r>
          </a:p>
        </p:txBody>
      </p:sp>
      <p:sp>
        <p:nvSpPr>
          <p:cNvPr id="33" name="TextBox 33"/>
          <p:cNvSpPr txBox="1"/>
          <p:nvPr/>
        </p:nvSpPr>
        <p:spPr>
          <a:xfrm>
            <a:off x="907161" y="5713571"/>
            <a:ext cx="683723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境界値は、思いついたら足すものではなく、先に決めて入れます</a:t>
            </a:r>
          </a:p>
        </p:txBody>
      </p:sp>
      <p:sp>
        <p:nvSpPr>
          <p:cNvPr id="34" name="TextBox 34"/>
          <p:cNvSpPr txBox="1"/>
          <p:nvPr/>
        </p:nvSpPr>
        <p:spPr>
          <a:xfrm>
            <a:off x="6010934" y="6189821"/>
            <a:ext cx="5578705"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出典 exercises/day2/BuggyOrderCalculator.java</a:t>
            </a:r>
          </a:p>
        </p:txBody>
      </p:sp>
      <p:pic>
        <p:nvPicPr>
          <p:cNvPr id="35" name="Image 35"/>
          <p:cNvPicPr>
            <a:picLocks noChangeAspect="1"/>
          </p:cNvPicPr>
          <p:nvPr/>
        </p:nvPicPr>
        <p:blipFill>
          <a:blip r:embed="rId2"/>
          <a:stretch>
            <a:fillRect/>
          </a:stretch>
        </p:blipFill>
        <p:spPr>
          <a:xfrm>
            <a:off x="232094" y="6496050"/>
            <a:ext cx="793112" cy="205740"/>
          </a:xfrm>
          <a:prstGeom prst="rect">
            <a:avLst/>
          </a:prstGeom>
        </p:spPr>
      </p:pic>
      <p:sp>
        <p:nvSpPr>
          <p:cNvPr id="36" name="TextBox 36"/>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7" name="TextBox 37"/>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40</a:t>
            </a:r>
          </a:p>
        </p:txBody>
      </p:sp>
    </p:spTree>
  </p:cSld>
  <p:clrMapOvr>
    <a:masterClrMapping/>
  </p:clrMapOvr>
  <p:transition xmlns:p14="http://schemas.microsoft.com/office/powerpoint/2010/main" p14:dur="400">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123950" y="192881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04</a:t>
            </a:r>
          </a:p>
        </p:txBody>
      </p:sp>
      <p:sp>
        <p:nvSpPr>
          <p:cNvPr id="6" name="TextBox 6"/>
          <p:cNvSpPr txBox="1"/>
          <p:nvPr/>
        </p:nvSpPr>
        <p:spPr>
          <a:xfrm>
            <a:off x="1125474" y="3628072"/>
            <a:ext cx="8086058"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D2-3 挙動を守る段階的整理</a:t>
            </a:r>
          </a:p>
        </p:txBody>
      </p:sp>
      <p:sp>
        <p:nvSpPr>
          <p:cNvPr id="7" name="Rectangle 7"/>
          <p:cNvSpPr/>
          <p:nvPr/>
        </p:nvSpPr>
        <p:spPr>
          <a:xfrm>
            <a:off x="1162050" y="4248150"/>
            <a:ext cx="3429000" cy="28575"/>
          </a:xfrm>
          <a:prstGeom prst="rect">
            <a:avLst/>
          </a:prstGeom>
          <a:solidFill>
            <a:srgbClr val="47BCC6"/>
          </a:solidFill>
          <a:ln>
            <a:noFill/>
          </a:ln>
        </p:spPr>
      </p:sp>
      <p:sp>
        <p:nvSpPr>
          <p:cNvPr id="8" name="TextBox 8"/>
          <p:cNvSpPr txBox="1"/>
          <p:nvPr/>
        </p:nvSpPr>
        <p:spPr>
          <a:xfrm>
            <a:off x="1154811" y="4532471"/>
            <a:ext cx="7778306"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309行のレガシーコードを、出力を変えずに読みやすくします。</a:t>
            </a:r>
          </a:p>
          <a:p>
            <a:pPr algn="l">
              <a:lnSpc>
                <a:spcPts val="2400"/>
              </a:lnSpc>
            </a:pPr>
            <a:r>
              <a:rPr lang="zh-CN" sz="1420" dirty="0">
                <a:solidFill>
                  <a:srgbClr val="484848"/>
                </a:solidFill>
                <a:latin typeface="Zen Kaku Gothic New"/>
                <a:ea typeface="Zen Kaku Gothic New"/>
                <a:cs typeface="Zen Kaku Gothic New"/>
              </a:rPr>
              <a:t>一気に書き換えさせないための道具が、出力の固定と段階の区切りです。</a:t>
            </a:r>
          </a:p>
          <a:p>
            <a:pPr algn="l">
              <a:lnSpc>
                <a:spcPts val="2400"/>
              </a:lnSpc>
            </a:pPr>
            <a:r>
              <a:rPr lang="en-US" sz="1420" b="1" dirty="0">
                <a:solidFill>
                  <a:srgbClr val="2E9AA4"/>
                </a:solidFill>
                <a:latin typeface="Zen Kaku Gothic New"/>
                <a:ea typeface="Zen Kaku Gothic New"/>
                <a:cs typeface="Zen Kaku Gothic New"/>
              </a:rPr>
              <a:t>[45min]</a:t>
            </a:r>
          </a:p>
        </p:txBody>
      </p:sp>
      <p:sp>
        <p:nvSpPr>
          <p:cNvPr id="9" name="Rectangle 9"/>
          <p:cNvSpPr/>
          <p:nvPr/>
        </p:nvSpPr>
        <p:spPr>
          <a:xfrm>
            <a:off x="609600" y="5676900"/>
            <a:ext cx="2066925" cy="457200"/>
          </a:xfrm>
          <a:prstGeom prst="roundRect">
            <a:avLst>
              <a:gd name="adj" fmla="val 16667"/>
            </a:avLst>
          </a:prstGeom>
          <a:solidFill>
            <a:srgbClr val="F3F3F3"/>
          </a:solidFill>
          <a:ln>
            <a:noFill/>
          </a:ln>
        </p:spPr>
      </p:sp>
      <p:sp>
        <p:nvSpPr>
          <p:cNvPr id="10" name="TextBox 10"/>
          <p:cNvSpPr txBox="1"/>
          <p:nvPr/>
        </p:nvSpPr>
        <p:spPr>
          <a:xfrm>
            <a:off x="1160526" y="5818346"/>
            <a:ext cx="95554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振り返り</a:t>
            </a:r>
          </a:p>
        </p:txBody>
      </p:sp>
      <p:sp>
        <p:nvSpPr>
          <p:cNvPr id="11" name="Rectangle 11"/>
          <p:cNvSpPr/>
          <p:nvPr/>
        </p:nvSpPr>
        <p:spPr>
          <a:xfrm>
            <a:off x="2828925" y="5676900"/>
            <a:ext cx="2066925" cy="457200"/>
          </a:xfrm>
          <a:prstGeom prst="roundRect">
            <a:avLst>
              <a:gd name="adj" fmla="val 16667"/>
            </a:avLst>
          </a:prstGeom>
          <a:solidFill>
            <a:srgbClr val="F3F3F3"/>
          </a:solidFill>
          <a:ln>
            <a:noFill/>
          </a:ln>
        </p:spPr>
      </p:sp>
      <p:sp>
        <p:nvSpPr>
          <p:cNvPr id="12" name="TextBox 12"/>
          <p:cNvSpPr txBox="1"/>
          <p:nvPr/>
        </p:nvSpPr>
        <p:spPr>
          <a:xfrm>
            <a:off x="3571684"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D2-1</a:t>
            </a:r>
          </a:p>
        </p:txBody>
      </p:sp>
      <p:sp>
        <p:nvSpPr>
          <p:cNvPr id="13" name="Rectangle 13"/>
          <p:cNvSpPr/>
          <p:nvPr/>
        </p:nvSpPr>
        <p:spPr>
          <a:xfrm>
            <a:off x="5048250" y="5676900"/>
            <a:ext cx="2066925" cy="457200"/>
          </a:xfrm>
          <a:prstGeom prst="roundRect">
            <a:avLst>
              <a:gd name="adj" fmla="val 16667"/>
            </a:avLst>
          </a:prstGeom>
          <a:solidFill>
            <a:srgbClr val="F3F3F3"/>
          </a:solidFill>
          <a:ln>
            <a:noFill/>
          </a:ln>
        </p:spPr>
      </p:sp>
      <p:sp>
        <p:nvSpPr>
          <p:cNvPr id="14" name="TextBox 14"/>
          <p:cNvSpPr txBox="1"/>
          <p:nvPr/>
        </p:nvSpPr>
        <p:spPr>
          <a:xfrm>
            <a:off x="5791010"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D2-2</a:t>
            </a:r>
          </a:p>
        </p:txBody>
      </p:sp>
      <p:sp>
        <p:nvSpPr>
          <p:cNvPr id="15" name="Rectangle 15"/>
          <p:cNvSpPr/>
          <p:nvPr/>
        </p:nvSpPr>
        <p:spPr>
          <a:xfrm>
            <a:off x="7267575" y="5676900"/>
            <a:ext cx="2066925" cy="457200"/>
          </a:xfrm>
          <a:prstGeom prst="roundRect">
            <a:avLst>
              <a:gd name="adj" fmla="val 16667"/>
            </a:avLst>
          </a:prstGeom>
          <a:solidFill>
            <a:srgbClr val="47BCC6"/>
          </a:solidFill>
          <a:ln>
            <a:noFill/>
          </a:ln>
        </p:spPr>
      </p:sp>
      <p:sp>
        <p:nvSpPr>
          <p:cNvPr id="16" name="TextBox 16"/>
          <p:cNvSpPr txBox="1"/>
          <p:nvPr/>
        </p:nvSpPr>
        <p:spPr>
          <a:xfrm>
            <a:off x="7996399" y="5818346"/>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D2-3</a:t>
            </a:r>
          </a:p>
        </p:txBody>
      </p:sp>
      <p:sp>
        <p:nvSpPr>
          <p:cNvPr id="17" name="Rectangle 17"/>
          <p:cNvSpPr/>
          <p:nvPr/>
        </p:nvSpPr>
        <p:spPr>
          <a:xfrm>
            <a:off x="9486900" y="5676900"/>
            <a:ext cx="2066925" cy="457200"/>
          </a:xfrm>
          <a:prstGeom prst="roundRect">
            <a:avLst>
              <a:gd name="adj" fmla="val 16667"/>
            </a:avLst>
          </a:prstGeom>
          <a:solidFill>
            <a:srgbClr val="F3F3F3"/>
          </a:solidFill>
          <a:ln>
            <a:noFill/>
          </a:ln>
        </p:spPr>
      </p:sp>
      <p:sp>
        <p:nvSpPr>
          <p:cNvPr id="18" name="TextBox 18"/>
          <p:cNvSpPr txBox="1"/>
          <p:nvPr/>
        </p:nvSpPr>
        <p:spPr>
          <a:xfrm>
            <a:off x="10155460" y="5818346"/>
            <a:ext cx="72028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まとめ</a:t>
            </a:r>
          </a:p>
        </p:txBody>
      </p:sp>
      <p:pic>
        <p:nvPicPr>
          <p:cNvPr id="19" name="Image 19"/>
          <p:cNvPicPr>
            <a:picLocks noChangeAspect="1"/>
          </p:cNvPicPr>
          <p:nvPr/>
        </p:nvPicPr>
        <p:blipFill>
          <a:blip r:embed="rId2"/>
          <a:stretch>
            <a:fillRect/>
          </a:stretch>
        </p:blipFill>
        <p:spPr>
          <a:xfrm>
            <a:off x="232094" y="6496050"/>
            <a:ext cx="793112" cy="205740"/>
          </a:xfrm>
          <a:prstGeom prst="rect">
            <a:avLst/>
          </a:prstGeom>
        </p:spPr>
      </p:pic>
      <p:sp>
        <p:nvSpPr>
          <p:cNvPr id="20" name="TextBox 20"/>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1" name="TextBox 21"/>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41</a:t>
            </a:r>
          </a:p>
        </p:txBody>
      </p:sp>
    </p:spTree>
  </p:cSld>
  <p:clrMapOvr>
    <a:masterClrMapping/>
  </p:clrMapOvr>
  <p:transition xmlns:p14="http://schemas.microsoft.com/office/powerpoint/2010/main" p14:dur="400">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1740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LegacyReportService の実測</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45605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手を入れる前に、309行の中身を</a:t>
            </a:r>
            <a:r>
              <a:rPr lang="zh-CN" sz="2480" b="1" dirty="0">
                <a:solidFill>
                  <a:srgbClr val="264DBF"/>
                </a:solidFill>
                <a:latin typeface="Zen Kaku Gothic New"/>
                <a:ea typeface="Zen Kaku Gothic New"/>
                <a:cs typeface="Zen Kaku Gothic New"/>
              </a:rPr>
              <a:t>数字で把握</a:t>
            </a:r>
          </a:p>
        </p:txBody>
      </p:sp>
      <p:sp>
        <p:nvSpPr>
          <p:cNvPr id="7" name="Rectangle 7"/>
          <p:cNvSpPr/>
          <p:nvPr/>
        </p:nvSpPr>
        <p:spPr>
          <a:xfrm>
            <a:off x="609600" y="2057400"/>
            <a:ext cx="10972800" cy="400050"/>
          </a:xfrm>
          <a:prstGeom prst="rect">
            <a:avLst/>
          </a:prstGeom>
          <a:solidFill>
            <a:srgbClr val="0B2E33"/>
          </a:solidFill>
          <a:ln>
            <a:noFill/>
          </a:ln>
        </p:spPr>
      </p:sp>
      <p:sp>
        <p:nvSpPr>
          <p:cNvPr id="8" name="TextBox 8"/>
          <p:cNvSpPr txBox="1"/>
          <p:nvPr/>
        </p:nvSpPr>
        <p:spPr>
          <a:xfrm>
            <a:off x="830961" y="21797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項目</a:t>
            </a:r>
          </a:p>
        </p:txBody>
      </p:sp>
      <p:sp>
        <p:nvSpPr>
          <p:cNvPr id="9" name="TextBox 9"/>
          <p:cNvSpPr txBox="1"/>
          <p:nvPr/>
        </p:nvSpPr>
        <p:spPr>
          <a:xfrm>
            <a:off x="3326511" y="21797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実測値</a:t>
            </a:r>
          </a:p>
        </p:txBody>
      </p:sp>
      <p:sp>
        <p:nvSpPr>
          <p:cNvPr id="10" name="TextBox 10"/>
          <p:cNvSpPr txBox="1"/>
          <p:nvPr/>
        </p:nvSpPr>
        <p:spPr>
          <a:xfrm>
            <a:off x="4564761" y="21797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内訳</a:t>
            </a:r>
          </a:p>
        </p:txBody>
      </p:sp>
      <p:sp>
        <p:nvSpPr>
          <p:cNvPr id="11" name="Rectangle 11"/>
          <p:cNvSpPr/>
          <p:nvPr/>
        </p:nvSpPr>
        <p:spPr>
          <a:xfrm>
            <a:off x="609600" y="2457450"/>
            <a:ext cx="10972800" cy="476250"/>
          </a:xfrm>
          <a:prstGeom prst="rect">
            <a:avLst/>
          </a:prstGeom>
          <a:solidFill>
            <a:srgbClr val="FFFFFF"/>
          </a:solidFill>
          <a:ln>
            <a:noFill/>
          </a:ln>
        </p:spPr>
      </p:sp>
      <p:sp>
        <p:nvSpPr>
          <p:cNvPr id="12" name="TextBox 12"/>
          <p:cNvSpPr txBox="1"/>
          <p:nvPr/>
        </p:nvSpPr>
        <p:spPr>
          <a:xfrm>
            <a:off x="830961" y="2617946"/>
            <a:ext cx="75557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総行数</a:t>
            </a:r>
          </a:p>
        </p:txBody>
      </p:sp>
      <p:sp>
        <p:nvSpPr>
          <p:cNvPr id="13" name="TextBox 13"/>
          <p:cNvSpPr txBox="1"/>
          <p:nvPr/>
        </p:nvSpPr>
        <p:spPr>
          <a:xfrm>
            <a:off x="3325749" y="2611279"/>
            <a:ext cx="739542" cy="308039"/>
          </a:xfrm>
          <a:prstGeom prst="rect">
            <a:avLst/>
          </a:prstGeom>
          <a:noFill/>
          <a:ln>
            <a:noFill/>
          </a:ln>
        </p:spPr>
        <p:txBody>
          <a:bodyPr wrap="none" lIns="0" tIns="0" rIns="0" bIns="0" anchor="t" anchorCtr="0">
            <a:spAutoFit/>
          </a:bodyPr>
          <a:lstStyle/>
          <a:p>
            <a:pPr algn="l"/>
            <a:r>
              <a:rPr lang="zh-CN" sz="1580" b="1" dirty="0">
                <a:solidFill>
                  <a:srgbClr val="264DBF"/>
                </a:solidFill>
                <a:latin typeface="Zen Kaku Gothic New"/>
                <a:ea typeface="Zen Kaku Gothic New"/>
                <a:cs typeface="Zen Kaku Gothic New"/>
              </a:rPr>
              <a:t>309行</a:t>
            </a:r>
          </a:p>
        </p:txBody>
      </p:sp>
      <p:sp>
        <p:nvSpPr>
          <p:cNvPr id="14" name="TextBox 14"/>
          <p:cNvSpPr txBox="1"/>
          <p:nvPr/>
        </p:nvSpPr>
        <p:spPr>
          <a:xfrm>
            <a:off x="4564761" y="2617946"/>
            <a:ext cx="379052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3メソッドで231行、ファイルの75%</a:t>
            </a:r>
          </a:p>
        </p:txBody>
      </p:sp>
      <p:sp>
        <p:nvSpPr>
          <p:cNvPr id="15" name="Rectangle 15"/>
          <p:cNvSpPr/>
          <p:nvPr/>
        </p:nvSpPr>
        <p:spPr>
          <a:xfrm>
            <a:off x="609600" y="2933700"/>
            <a:ext cx="10972800" cy="476250"/>
          </a:xfrm>
          <a:prstGeom prst="rect">
            <a:avLst/>
          </a:prstGeom>
          <a:solidFill>
            <a:srgbClr val="F7F9FA"/>
          </a:solidFill>
          <a:ln>
            <a:noFill/>
          </a:ln>
        </p:spPr>
      </p:sp>
      <p:sp>
        <p:nvSpPr>
          <p:cNvPr id="16" name="TextBox 16"/>
          <p:cNvSpPr txBox="1"/>
          <p:nvPr/>
        </p:nvSpPr>
        <p:spPr>
          <a:xfrm>
            <a:off x="830961" y="3094196"/>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最長メソッド</a:t>
            </a:r>
          </a:p>
        </p:txBody>
      </p:sp>
      <p:sp>
        <p:nvSpPr>
          <p:cNvPr id="17" name="TextBox 17"/>
          <p:cNvSpPr txBox="1"/>
          <p:nvPr/>
        </p:nvSpPr>
        <p:spPr>
          <a:xfrm>
            <a:off x="3325749" y="3087529"/>
            <a:ext cx="589374" cy="308039"/>
          </a:xfrm>
          <a:prstGeom prst="rect">
            <a:avLst/>
          </a:prstGeom>
          <a:noFill/>
          <a:ln>
            <a:noFill/>
          </a:ln>
        </p:spPr>
        <p:txBody>
          <a:bodyPr wrap="none" lIns="0" tIns="0" rIns="0" bIns="0" anchor="t" anchorCtr="0">
            <a:spAutoFit/>
          </a:bodyPr>
          <a:lstStyle/>
          <a:p>
            <a:pPr algn="l"/>
            <a:r>
              <a:rPr lang="zh-CN" sz="1580" b="1" dirty="0">
                <a:solidFill>
                  <a:srgbClr val="264DBF"/>
                </a:solidFill>
                <a:latin typeface="Zen Kaku Gothic New"/>
                <a:ea typeface="Zen Kaku Gothic New"/>
                <a:cs typeface="Zen Kaku Gothic New"/>
              </a:rPr>
              <a:t>92行</a:t>
            </a:r>
          </a:p>
        </p:txBody>
      </p:sp>
      <p:sp>
        <p:nvSpPr>
          <p:cNvPr id="18" name="TextBox 18"/>
          <p:cNvSpPr txBox="1"/>
          <p:nvPr/>
        </p:nvSpPr>
        <p:spPr>
          <a:xfrm>
            <a:off x="4564761" y="3094196"/>
            <a:ext cx="423291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generateMonthlyReport（57-148行）</a:t>
            </a:r>
          </a:p>
        </p:txBody>
      </p:sp>
      <p:sp>
        <p:nvSpPr>
          <p:cNvPr id="19" name="Rectangle 19"/>
          <p:cNvSpPr/>
          <p:nvPr/>
        </p:nvSpPr>
        <p:spPr>
          <a:xfrm>
            <a:off x="609600" y="3409950"/>
            <a:ext cx="10972800" cy="476250"/>
          </a:xfrm>
          <a:prstGeom prst="rect">
            <a:avLst/>
          </a:prstGeom>
          <a:solidFill>
            <a:srgbClr val="FFFFFF"/>
          </a:solidFill>
          <a:ln>
            <a:noFill/>
          </a:ln>
        </p:spPr>
      </p:sp>
      <p:sp>
        <p:nvSpPr>
          <p:cNvPr id="20" name="TextBox 20"/>
          <p:cNvSpPr txBox="1"/>
          <p:nvPr/>
        </p:nvSpPr>
        <p:spPr>
          <a:xfrm>
            <a:off x="830961" y="3570446"/>
            <a:ext cx="124963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文字列連結</a:t>
            </a:r>
          </a:p>
        </p:txBody>
      </p:sp>
      <p:sp>
        <p:nvSpPr>
          <p:cNvPr id="21" name="TextBox 21"/>
          <p:cNvSpPr txBox="1"/>
          <p:nvPr/>
        </p:nvSpPr>
        <p:spPr>
          <a:xfrm>
            <a:off x="3325749" y="3563779"/>
            <a:ext cx="589374" cy="308039"/>
          </a:xfrm>
          <a:prstGeom prst="rect">
            <a:avLst/>
          </a:prstGeom>
          <a:noFill/>
          <a:ln>
            <a:noFill/>
          </a:ln>
        </p:spPr>
        <p:txBody>
          <a:bodyPr wrap="none" lIns="0" tIns="0" rIns="0" bIns="0" anchor="t" anchorCtr="0">
            <a:spAutoFit/>
          </a:bodyPr>
          <a:lstStyle/>
          <a:p>
            <a:pPr algn="l"/>
            <a:r>
              <a:rPr lang="zh-CN" sz="1580" b="1" dirty="0">
                <a:solidFill>
                  <a:srgbClr val="264DBF"/>
                </a:solidFill>
                <a:latin typeface="Zen Kaku Gothic New"/>
                <a:ea typeface="Zen Kaku Gothic New"/>
                <a:cs typeface="Zen Kaku Gothic New"/>
              </a:rPr>
              <a:t>87回</a:t>
            </a:r>
          </a:p>
        </p:txBody>
      </p:sp>
      <p:sp>
        <p:nvSpPr>
          <p:cNvPr id="22" name="TextBox 22"/>
          <p:cNvSpPr txBox="1"/>
          <p:nvPr/>
        </p:nvSpPr>
        <p:spPr>
          <a:xfrm>
            <a:off x="4564761" y="3570446"/>
            <a:ext cx="50256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result = result + が61回、line = line + が26回</a:t>
            </a:r>
          </a:p>
        </p:txBody>
      </p:sp>
      <p:sp>
        <p:nvSpPr>
          <p:cNvPr id="23" name="Rectangle 23"/>
          <p:cNvSpPr/>
          <p:nvPr/>
        </p:nvSpPr>
        <p:spPr>
          <a:xfrm>
            <a:off x="609600" y="3886200"/>
            <a:ext cx="10972800" cy="476250"/>
          </a:xfrm>
          <a:prstGeom prst="rect">
            <a:avLst/>
          </a:prstGeom>
          <a:solidFill>
            <a:srgbClr val="F7F9FA"/>
          </a:solidFill>
          <a:ln>
            <a:noFill/>
          </a:ln>
        </p:spPr>
      </p:sp>
      <p:sp>
        <p:nvSpPr>
          <p:cNvPr id="24" name="TextBox 24"/>
          <p:cNvSpPr txBox="1"/>
          <p:nvPr/>
        </p:nvSpPr>
        <p:spPr>
          <a:xfrm>
            <a:off x="830961" y="4046696"/>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マジックナンバー</a:t>
            </a:r>
          </a:p>
        </p:txBody>
      </p:sp>
      <p:sp>
        <p:nvSpPr>
          <p:cNvPr id="25" name="TextBox 25"/>
          <p:cNvSpPr txBox="1"/>
          <p:nvPr/>
        </p:nvSpPr>
        <p:spPr>
          <a:xfrm>
            <a:off x="3325749" y="4040029"/>
            <a:ext cx="712239" cy="308039"/>
          </a:xfrm>
          <a:prstGeom prst="rect">
            <a:avLst/>
          </a:prstGeom>
          <a:noFill/>
          <a:ln>
            <a:noFill/>
          </a:ln>
        </p:spPr>
        <p:txBody>
          <a:bodyPr wrap="none" lIns="0" tIns="0" rIns="0" bIns="0" anchor="t" anchorCtr="0">
            <a:spAutoFit/>
          </a:bodyPr>
          <a:lstStyle/>
          <a:p>
            <a:pPr algn="l"/>
            <a:r>
              <a:rPr lang="zh-CN" sz="1580" b="1" dirty="0">
                <a:solidFill>
                  <a:srgbClr val="264DBF"/>
                </a:solidFill>
                <a:latin typeface="Zen Kaku Gothic New"/>
                <a:ea typeface="Zen Kaku Gothic New"/>
                <a:cs typeface="Zen Kaku Gothic New"/>
              </a:rPr>
              <a:t>6箇所</a:t>
            </a:r>
          </a:p>
        </p:txBody>
      </p:sp>
      <p:sp>
        <p:nvSpPr>
          <p:cNvPr id="26" name="TextBox 26"/>
          <p:cNvSpPr txBox="1"/>
          <p:nvPr/>
        </p:nvSpPr>
        <p:spPr>
          <a:xfrm>
            <a:off x="4564761" y="4046696"/>
            <a:ext cx="540210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1.1 が3箇所、1000000 が1箇所、2000000 が2箇所</a:t>
            </a:r>
          </a:p>
        </p:txBody>
      </p:sp>
      <p:sp>
        <p:nvSpPr>
          <p:cNvPr id="27" name="Rectangle 27"/>
          <p:cNvSpPr/>
          <p:nvPr/>
        </p:nvSpPr>
        <p:spPr>
          <a:xfrm>
            <a:off x="609600" y="4362450"/>
            <a:ext cx="10972800" cy="476250"/>
          </a:xfrm>
          <a:prstGeom prst="rect">
            <a:avLst/>
          </a:prstGeom>
          <a:solidFill>
            <a:srgbClr val="FFFFFF"/>
          </a:solidFill>
          <a:ln>
            <a:noFill/>
          </a:ln>
        </p:spPr>
      </p:sp>
      <p:sp>
        <p:nvSpPr>
          <p:cNvPr id="28" name="TextBox 28"/>
          <p:cNvSpPr txBox="1"/>
          <p:nvPr/>
        </p:nvSpPr>
        <p:spPr>
          <a:xfrm>
            <a:off x="830961" y="4522946"/>
            <a:ext cx="2547875"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Map&lt;String, Object&gt;</a:t>
            </a:r>
          </a:p>
        </p:txBody>
      </p:sp>
      <p:sp>
        <p:nvSpPr>
          <p:cNvPr id="29" name="TextBox 29"/>
          <p:cNvSpPr txBox="1"/>
          <p:nvPr/>
        </p:nvSpPr>
        <p:spPr>
          <a:xfrm>
            <a:off x="3325749" y="4516279"/>
            <a:ext cx="712239" cy="308039"/>
          </a:xfrm>
          <a:prstGeom prst="rect">
            <a:avLst/>
          </a:prstGeom>
          <a:noFill/>
          <a:ln>
            <a:noFill/>
          </a:ln>
        </p:spPr>
        <p:txBody>
          <a:bodyPr wrap="none" lIns="0" tIns="0" rIns="0" bIns="0" anchor="t" anchorCtr="0">
            <a:spAutoFit/>
          </a:bodyPr>
          <a:lstStyle/>
          <a:p>
            <a:pPr algn="l"/>
            <a:r>
              <a:rPr lang="zh-CN" sz="1580" b="1" dirty="0">
                <a:solidFill>
                  <a:srgbClr val="264DBF"/>
                </a:solidFill>
                <a:latin typeface="Zen Kaku Gothic New"/>
                <a:ea typeface="Zen Kaku Gothic New"/>
                <a:cs typeface="Zen Kaku Gothic New"/>
              </a:rPr>
              <a:t>5箇所</a:t>
            </a:r>
          </a:p>
        </p:txBody>
      </p:sp>
      <p:sp>
        <p:nvSpPr>
          <p:cNvPr id="30" name="TextBox 30"/>
          <p:cNvSpPr txBox="1"/>
          <p:nvPr/>
        </p:nvSpPr>
        <p:spPr>
          <a:xfrm>
            <a:off x="4564761" y="4522946"/>
            <a:ext cx="63332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d.get( 23回、キャスト26回（(String) 17回、(int) 9回）</a:t>
            </a:r>
          </a:p>
        </p:txBody>
      </p:sp>
      <p:sp>
        <p:nvSpPr>
          <p:cNvPr id="31" name="Rectangle 31"/>
          <p:cNvSpPr/>
          <p:nvPr/>
        </p:nvSpPr>
        <p:spPr>
          <a:xfrm>
            <a:off x="609600" y="4838700"/>
            <a:ext cx="10972800" cy="476250"/>
          </a:xfrm>
          <a:prstGeom prst="rect">
            <a:avLst/>
          </a:prstGeom>
          <a:solidFill>
            <a:srgbClr val="F7F9FA"/>
          </a:solidFill>
          <a:ln>
            <a:noFill/>
          </a:ln>
        </p:spPr>
      </p:sp>
      <p:sp>
        <p:nvSpPr>
          <p:cNvPr id="32" name="TextBox 32"/>
          <p:cNvSpPr txBox="1"/>
          <p:nvPr/>
        </p:nvSpPr>
        <p:spPr>
          <a:xfrm>
            <a:off x="830961" y="4999196"/>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制御構文のネスト</a:t>
            </a:r>
          </a:p>
        </p:txBody>
      </p:sp>
      <p:sp>
        <p:nvSpPr>
          <p:cNvPr id="33" name="TextBox 33"/>
          <p:cNvSpPr txBox="1"/>
          <p:nvPr/>
        </p:nvSpPr>
        <p:spPr>
          <a:xfrm>
            <a:off x="3325749" y="4992529"/>
            <a:ext cx="439205" cy="308039"/>
          </a:xfrm>
          <a:prstGeom prst="rect">
            <a:avLst/>
          </a:prstGeom>
          <a:noFill/>
          <a:ln>
            <a:noFill/>
          </a:ln>
        </p:spPr>
        <p:txBody>
          <a:bodyPr wrap="none" lIns="0" tIns="0" rIns="0" bIns="0" anchor="t" anchorCtr="0">
            <a:spAutoFit/>
          </a:bodyPr>
          <a:lstStyle/>
          <a:p>
            <a:pPr algn="l"/>
            <a:r>
              <a:rPr lang="zh-CN" sz="1580" b="1" dirty="0">
                <a:solidFill>
                  <a:srgbClr val="264DBF"/>
                </a:solidFill>
                <a:latin typeface="Zen Kaku Gothic New"/>
                <a:ea typeface="Zen Kaku Gothic New"/>
                <a:cs typeface="Zen Kaku Gothic New"/>
              </a:rPr>
              <a:t>5段</a:t>
            </a:r>
          </a:p>
        </p:txBody>
      </p:sp>
      <p:sp>
        <p:nvSpPr>
          <p:cNvPr id="34" name="TextBox 34"/>
          <p:cNvSpPr txBox="1"/>
          <p:nvPr/>
        </p:nvSpPr>
        <p:spPr>
          <a:xfrm>
            <a:off x="4564761" y="4999196"/>
            <a:ext cx="356701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最深文のインデントは28スペース</a:t>
            </a:r>
          </a:p>
        </p:txBody>
      </p:sp>
      <p:sp>
        <p:nvSpPr>
          <p:cNvPr id="35" name="Rectangle 35"/>
          <p:cNvSpPr/>
          <p:nvPr/>
        </p:nvSpPr>
        <p:spPr>
          <a:xfrm>
            <a:off x="609600" y="5314950"/>
            <a:ext cx="10972800" cy="476250"/>
          </a:xfrm>
          <a:prstGeom prst="rect">
            <a:avLst/>
          </a:prstGeom>
          <a:solidFill>
            <a:srgbClr val="FFFFFF"/>
          </a:solidFill>
          <a:ln>
            <a:noFill/>
          </a:ln>
        </p:spPr>
      </p:sp>
      <p:sp>
        <p:nvSpPr>
          <p:cNvPr id="36" name="TextBox 36"/>
          <p:cNvSpPr txBox="1"/>
          <p:nvPr/>
        </p:nvSpPr>
        <p:spPr>
          <a:xfrm>
            <a:off x="830961" y="5475446"/>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重複</a:t>
            </a:r>
          </a:p>
        </p:txBody>
      </p:sp>
      <p:sp>
        <p:nvSpPr>
          <p:cNvPr id="37" name="TextBox 37"/>
          <p:cNvSpPr txBox="1"/>
          <p:nvPr/>
        </p:nvSpPr>
        <p:spPr>
          <a:xfrm>
            <a:off x="3325749" y="5468779"/>
            <a:ext cx="589374" cy="308039"/>
          </a:xfrm>
          <a:prstGeom prst="rect">
            <a:avLst/>
          </a:prstGeom>
          <a:noFill/>
          <a:ln>
            <a:noFill/>
          </a:ln>
        </p:spPr>
        <p:txBody>
          <a:bodyPr wrap="none" lIns="0" tIns="0" rIns="0" bIns="0" anchor="t" anchorCtr="0">
            <a:spAutoFit/>
          </a:bodyPr>
          <a:lstStyle/>
          <a:p>
            <a:pPr algn="l"/>
            <a:r>
              <a:rPr lang="zh-CN" sz="1580" b="1" dirty="0">
                <a:solidFill>
                  <a:srgbClr val="264DBF"/>
                </a:solidFill>
                <a:latin typeface="Zen Kaku Gothic New"/>
                <a:ea typeface="Zen Kaku Gothic New"/>
                <a:cs typeface="Zen Kaku Gothic New"/>
              </a:rPr>
              <a:t>39行</a:t>
            </a:r>
          </a:p>
        </p:txBody>
      </p:sp>
      <p:sp>
        <p:nvSpPr>
          <p:cNvPr id="38" name="TextBox 38"/>
          <p:cNvSpPr txBox="1"/>
          <p:nvPr/>
        </p:nvSpPr>
        <p:spPr>
          <a:xfrm>
            <a:off x="4564761" y="5475446"/>
            <a:ext cx="241420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42行のうち39行が一致</a:t>
            </a:r>
          </a:p>
        </p:txBody>
      </p:sp>
      <p:sp>
        <p:nvSpPr>
          <p:cNvPr id="39" name="Rectangle 39"/>
          <p:cNvSpPr/>
          <p:nvPr/>
        </p:nvSpPr>
        <p:spPr>
          <a:xfrm>
            <a:off x="609600" y="5791200"/>
            <a:ext cx="10972800" cy="9525"/>
          </a:xfrm>
          <a:prstGeom prst="rect">
            <a:avLst/>
          </a:prstGeom>
          <a:solidFill>
            <a:srgbClr val="E3E7EA"/>
          </a:solidFill>
          <a:ln>
            <a:noFill/>
          </a:ln>
        </p:spPr>
      </p:sp>
      <p:sp>
        <p:nvSpPr>
          <p:cNvPr id="40" name="TextBox 40"/>
          <p:cNvSpPr txBox="1"/>
          <p:nvPr/>
        </p:nvSpPr>
        <p:spPr>
          <a:xfrm>
            <a:off x="602361" y="5999321"/>
            <a:ext cx="941431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すべて Java 17 で実行して数えた値です。整理の指示は、この数字を添えて出します。</a:t>
            </a:r>
          </a:p>
        </p:txBody>
      </p:sp>
      <p:pic>
        <p:nvPicPr>
          <p:cNvPr id="41" name="Image 41"/>
          <p:cNvPicPr>
            <a:picLocks noChangeAspect="1"/>
          </p:cNvPicPr>
          <p:nvPr/>
        </p:nvPicPr>
        <p:blipFill>
          <a:blip r:embed="rId2"/>
          <a:stretch>
            <a:fillRect/>
          </a:stretch>
        </p:blipFill>
        <p:spPr>
          <a:xfrm>
            <a:off x="232094" y="6496050"/>
            <a:ext cx="793112" cy="205740"/>
          </a:xfrm>
          <a:prstGeom prst="rect">
            <a:avLst/>
          </a:prstGeom>
        </p:spPr>
      </p:pic>
      <p:sp>
        <p:nvSpPr>
          <p:cNvPr id="42" name="TextBox 42"/>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43" name="TextBox 43"/>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44" name="TextBox 44"/>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42</a:t>
            </a:r>
          </a:p>
        </p:txBody>
      </p:sp>
    </p:spTree>
  </p:cSld>
  <p:clrMapOvr>
    <a:masterClrMapping/>
  </p:clrMapOvr>
  <p:transition xmlns:p14="http://schemas.microsoft.com/office/powerpoint/2010/main" p14:dur="400">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重複の正体</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764084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2つのループ本体は、</a:t>
            </a:r>
            <a:r>
              <a:rPr lang="zh-CN" sz="2480" b="1" dirty="0">
                <a:solidFill>
                  <a:srgbClr val="264DBF"/>
                </a:solidFill>
                <a:latin typeface="Zen Kaku Gothic New"/>
                <a:ea typeface="Zen Kaku Gothic New"/>
                <a:cs typeface="Zen Kaku Gothic New"/>
              </a:rPr>
              <a:t>42行中39行が同一</a:t>
            </a:r>
          </a:p>
        </p:txBody>
      </p:sp>
      <p:sp>
        <p:nvSpPr>
          <p:cNvPr id="7" name="Rectangle 7"/>
          <p:cNvSpPr/>
          <p:nvPr/>
        </p:nvSpPr>
        <p:spPr>
          <a:xfrm>
            <a:off x="609600" y="2057400"/>
            <a:ext cx="5334000" cy="3295650"/>
          </a:xfrm>
          <a:prstGeom prst="roundRect">
            <a:avLst>
              <a:gd name="adj" fmla="val 2312"/>
            </a:avLst>
          </a:prstGeom>
          <a:solidFill>
            <a:srgbClr val="F7F9FA"/>
          </a:solidFill>
          <a:ln w="14288">
            <a:solidFill>
              <a:srgbClr val="E3E7EA"/>
            </a:solidFill>
          </a:ln>
        </p:spPr>
      </p:sp>
      <p:sp>
        <p:nvSpPr>
          <p:cNvPr id="8" name="Rectangle 8"/>
          <p:cNvSpPr/>
          <p:nvPr/>
        </p:nvSpPr>
        <p:spPr>
          <a:xfrm>
            <a:off x="609600" y="2057400"/>
            <a:ext cx="5334000" cy="419100"/>
          </a:xfrm>
          <a:prstGeom prst="roundRect">
            <a:avLst>
              <a:gd name="adj" fmla="val 18182"/>
            </a:avLst>
          </a:prstGeom>
          <a:solidFill>
            <a:srgbClr val="999999"/>
          </a:solidFill>
          <a:ln>
            <a:noFill/>
          </a:ln>
        </p:spPr>
      </p:sp>
      <p:sp>
        <p:nvSpPr>
          <p:cNvPr id="9" name="TextBox 9"/>
          <p:cNvSpPr txBox="1"/>
          <p:nvPr/>
        </p:nvSpPr>
        <p:spPr>
          <a:xfrm>
            <a:off x="830961" y="2189321"/>
            <a:ext cx="5041059"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generateMonthlyReport 69-113行（45行）</a:t>
            </a:r>
          </a:p>
        </p:txBody>
      </p:sp>
      <p:sp>
        <p:nvSpPr>
          <p:cNvPr id="10" name="Rectangle 10"/>
          <p:cNvSpPr/>
          <p:nvPr/>
        </p:nvSpPr>
        <p:spPr>
          <a:xfrm>
            <a:off x="6248400" y="2057400"/>
            <a:ext cx="5334000" cy="3295650"/>
          </a:xfrm>
          <a:prstGeom prst="roundRect">
            <a:avLst>
              <a:gd name="adj" fmla="val 2312"/>
            </a:avLst>
          </a:prstGeom>
          <a:solidFill>
            <a:srgbClr val="F7F9FA"/>
          </a:solidFill>
          <a:ln w="14288">
            <a:solidFill>
              <a:srgbClr val="E3E7EA"/>
            </a:solidFill>
          </a:ln>
        </p:spPr>
      </p:sp>
      <p:sp>
        <p:nvSpPr>
          <p:cNvPr id="11" name="Rectangle 11"/>
          <p:cNvSpPr/>
          <p:nvPr/>
        </p:nvSpPr>
        <p:spPr>
          <a:xfrm>
            <a:off x="6248400" y="2057400"/>
            <a:ext cx="5334000" cy="419100"/>
          </a:xfrm>
          <a:prstGeom prst="roundRect">
            <a:avLst>
              <a:gd name="adj" fmla="val 18182"/>
            </a:avLst>
          </a:prstGeom>
          <a:solidFill>
            <a:srgbClr val="47BCC6"/>
          </a:solidFill>
          <a:ln>
            <a:noFill/>
          </a:ln>
        </p:spPr>
      </p:sp>
      <p:sp>
        <p:nvSpPr>
          <p:cNvPr id="12" name="TextBox 12"/>
          <p:cNvSpPr txBox="1"/>
          <p:nvPr/>
        </p:nvSpPr>
        <p:spPr>
          <a:xfrm>
            <a:off x="6469761" y="2189321"/>
            <a:ext cx="560985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generateCustomerSummary 166-207行（42行）</a:t>
            </a:r>
          </a:p>
        </p:txBody>
      </p:sp>
      <p:sp>
        <p:nvSpPr>
          <p:cNvPr id="13" name="Rectangle 13"/>
          <p:cNvSpPr/>
          <p:nvPr/>
        </p:nvSpPr>
        <p:spPr>
          <a:xfrm>
            <a:off x="838200" y="2628900"/>
            <a:ext cx="4876800" cy="38100"/>
          </a:xfrm>
          <a:prstGeom prst="rect">
            <a:avLst/>
          </a:prstGeom>
          <a:solidFill>
            <a:srgbClr val="A3DDE3"/>
          </a:solidFill>
          <a:ln>
            <a:noFill/>
          </a:ln>
        </p:spPr>
      </p:sp>
      <p:sp>
        <p:nvSpPr>
          <p:cNvPr id="14" name="Rectangle 14"/>
          <p:cNvSpPr/>
          <p:nvPr/>
        </p:nvSpPr>
        <p:spPr>
          <a:xfrm>
            <a:off x="838200" y="2686050"/>
            <a:ext cx="4876800" cy="38100"/>
          </a:xfrm>
          <a:prstGeom prst="rect">
            <a:avLst/>
          </a:prstGeom>
          <a:solidFill>
            <a:srgbClr val="A3DDE3"/>
          </a:solidFill>
          <a:ln>
            <a:noFill/>
          </a:ln>
        </p:spPr>
      </p:sp>
      <p:sp>
        <p:nvSpPr>
          <p:cNvPr id="15" name="Rectangle 15"/>
          <p:cNvSpPr/>
          <p:nvPr/>
        </p:nvSpPr>
        <p:spPr>
          <a:xfrm>
            <a:off x="838200" y="2743200"/>
            <a:ext cx="4876800" cy="38100"/>
          </a:xfrm>
          <a:prstGeom prst="rect">
            <a:avLst/>
          </a:prstGeom>
          <a:solidFill>
            <a:srgbClr val="A3DDE3"/>
          </a:solidFill>
          <a:ln>
            <a:noFill/>
          </a:ln>
        </p:spPr>
      </p:sp>
      <p:sp>
        <p:nvSpPr>
          <p:cNvPr id="16" name="Rectangle 16"/>
          <p:cNvSpPr/>
          <p:nvPr/>
        </p:nvSpPr>
        <p:spPr>
          <a:xfrm>
            <a:off x="838200" y="2800350"/>
            <a:ext cx="4876800" cy="38100"/>
          </a:xfrm>
          <a:prstGeom prst="rect">
            <a:avLst/>
          </a:prstGeom>
          <a:solidFill>
            <a:srgbClr val="AEB6BA"/>
          </a:solidFill>
          <a:ln>
            <a:noFill/>
          </a:ln>
        </p:spPr>
      </p:sp>
      <p:sp>
        <p:nvSpPr>
          <p:cNvPr id="17" name="Rectangle 17"/>
          <p:cNvSpPr/>
          <p:nvPr/>
        </p:nvSpPr>
        <p:spPr>
          <a:xfrm>
            <a:off x="838200" y="2857500"/>
            <a:ext cx="4876800" cy="38100"/>
          </a:xfrm>
          <a:prstGeom prst="rect">
            <a:avLst/>
          </a:prstGeom>
          <a:solidFill>
            <a:srgbClr val="AEB6BA"/>
          </a:solidFill>
          <a:ln>
            <a:noFill/>
          </a:ln>
        </p:spPr>
      </p:sp>
      <p:sp>
        <p:nvSpPr>
          <p:cNvPr id="18" name="Rectangle 18"/>
          <p:cNvSpPr/>
          <p:nvPr/>
        </p:nvSpPr>
        <p:spPr>
          <a:xfrm>
            <a:off x="838200" y="2914650"/>
            <a:ext cx="4876800" cy="38100"/>
          </a:xfrm>
          <a:prstGeom prst="rect">
            <a:avLst/>
          </a:prstGeom>
          <a:solidFill>
            <a:srgbClr val="A3DDE3"/>
          </a:solidFill>
          <a:ln>
            <a:noFill/>
          </a:ln>
        </p:spPr>
      </p:sp>
      <p:sp>
        <p:nvSpPr>
          <p:cNvPr id="19" name="Rectangle 19"/>
          <p:cNvSpPr/>
          <p:nvPr/>
        </p:nvSpPr>
        <p:spPr>
          <a:xfrm>
            <a:off x="838200" y="2971800"/>
            <a:ext cx="4876800" cy="38100"/>
          </a:xfrm>
          <a:prstGeom prst="rect">
            <a:avLst/>
          </a:prstGeom>
          <a:solidFill>
            <a:srgbClr val="A3DDE3"/>
          </a:solidFill>
          <a:ln>
            <a:noFill/>
          </a:ln>
        </p:spPr>
      </p:sp>
      <p:sp>
        <p:nvSpPr>
          <p:cNvPr id="20" name="Rectangle 20"/>
          <p:cNvSpPr/>
          <p:nvPr/>
        </p:nvSpPr>
        <p:spPr>
          <a:xfrm>
            <a:off x="838200" y="3028950"/>
            <a:ext cx="4876800" cy="38100"/>
          </a:xfrm>
          <a:prstGeom prst="rect">
            <a:avLst/>
          </a:prstGeom>
          <a:solidFill>
            <a:srgbClr val="A3DDE3"/>
          </a:solidFill>
          <a:ln>
            <a:noFill/>
          </a:ln>
        </p:spPr>
      </p:sp>
      <p:sp>
        <p:nvSpPr>
          <p:cNvPr id="21" name="Rectangle 21"/>
          <p:cNvSpPr/>
          <p:nvPr/>
        </p:nvSpPr>
        <p:spPr>
          <a:xfrm>
            <a:off x="838200" y="3086100"/>
            <a:ext cx="4876800" cy="38100"/>
          </a:xfrm>
          <a:prstGeom prst="rect">
            <a:avLst/>
          </a:prstGeom>
          <a:solidFill>
            <a:srgbClr val="A3DDE3"/>
          </a:solidFill>
          <a:ln>
            <a:noFill/>
          </a:ln>
        </p:spPr>
      </p:sp>
      <p:sp>
        <p:nvSpPr>
          <p:cNvPr id="22" name="Rectangle 22"/>
          <p:cNvSpPr/>
          <p:nvPr/>
        </p:nvSpPr>
        <p:spPr>
          <a:xfrm>
            <a:off x="838200" y="3143250"/>
            <a:ext cx="4876800" cy="38100"/>
          </a:xfrm>
          <a:prstGeom prst="rect">
            <a:avLst/>
          </a:prstGeom>
          <a:solidFill>
            <a:srgbClr val="A3DDE3"/>
          </a:solidFill>
          <a:ln>
            <a:noFill/>
          </a:ln>
        </p:spPr>
      </p:sp>
      <p:sp>
        <p:nvSpPr>
          <p:cNvPr id="23" name="Rectangle 23"/>
          <p:cNvSpPr/>
          <p:nvPr/>
        </p:nvSpPr>
        <p:spPr>
          <a:xfrm>
            <a:off x="838200" y="3200400"/>
            <a:ext cx="4876800" cy="38100"/>
          </a:xfrm>
          <a:prstGeom prst="rect">
            <a:avLst/>
          </a:prstGeom>
          <a:solidFill>
            <a:srgbClr val="A3DDE3"/>
          </a:solidFill>
          <a:ln>
            <a:noFill/>
          </a:ln>
        </p:spPr>
      </p:sp>
      <p:sp>
        <p:nvSpPr>
          <p:cNvPr id="24" name="Rectangle 24"/>
          <p:cNvSpPr/>
          <p:nvPr/>
        </p:nvSpPr>
        <p:spPr>
          <a:xfrm>
            <a:off x="838200" y="3257550"/>
            <a:ext cx="4876800" cy="38100"/>
          </a:xfrm>
          <a:prstGeom prst="rect">
            <a:avLst/>
          </a:prstGeom>
          <a:solidFill>
            <a:srgbClr val="A3DDE3"/>
          </a:solidFill>
          <a:ln>
            <a:noFill/>
          </a:ln>
        </p:spPr>
      </p:sp>
      <p:sp>
        <p:nvSpPr>
          <p:cNvPr id="25" name="Rectangle 25"/>
          <p:cNvSpPr/>
          <p:nvPr/>
        </p:nvSpPr>
        <p:spPr>
          <a:xfrm>
            <a:off x="838200" y="3314700"/>
            <a:ext cx="4876800" cy="38100"/>
          </a:xfrm>
          <a:prstGeom prst="rect">
            <a:avLst/>
          </a:prstGeom>
          <a:solidFill>
            <a:srgbClr val="A3DDE3"/>
          </a:solidFill>
          <a:ln>
            <a:noFill/>
          </a:ln>
        </p:spPr>
      </p:sp>
      <p:sp>
        <p:nvSpPr>
          <p:cNvPr id="26" name="Rectangle 26"/>
          <p:cNvSpPr/>
          <p:nvPr/>
        </p:nvSpPr>
        <p:spPr>
          <a:xfrm>
            <a:off x="838200" y="3371850"/>
            <a:ext cx="4876800" cy="38100"/>
          </a:xfrm>
          <a:prstGeom prst="rect">
            <a:avLst/>
          </a:prstGeom>
          <a:solidFill>
            <a:srgbClr val="A3DDE3"/>
          </a:solidFill>
          <a:ln>
            <a:noFill/>
          </a:ln>
        </p:spPr>
      </p:sp>
      <p:sp>
        <p:nvSpPr>
          <p:cNvPr id="27" name="Rectangle 27"/>
          <p:cNvSpPr/>
          <p:nvPr/>
        </p:nvSpPr>
        <p:spPr>
          <a:xfrm>
            <a:off x="838200" y="3429000"/>
            <a:ext cx="4876800" cy="38100"/>
          </a:xfrm>
          <a:prstGeom prst="rect">
            <a:avLst/>
          </a:prstGeom>
          <a:solidFill>
            <a:srgbClr val="A3DDE3"/>
          </a:solidFill>
          <a:ln>
            <a:noFill/>
          </a:ln>
        </p:spPr>
      </p:sp>
      <p:sp>
        <p:nvSpPr>
          <p:cNvPr id="28" name="Rectangle 28"/>
          <p:cNvSpPr/>
          <p:nvPr/>
        </p:nvSpPr>
        <p:spPr>
          <a:xfrm>
            <a:off x="838200" y="3486150"/>
            <a:ext cx="4876800" cy="38100"/>
          </a:xfrm>
          <a:prstGeom prst="rect">
            <a:avLst/>
          </a:prstGeom>
          <a:solidFill>
            <a:srgbClr val="A3DDE3"/>
          </a:solidFill>
          <a:ln>
            <a:noFill/>
          </a:ln>
        </p:spPr>
      </p:sp>
      <p:sp>
        <p:nvSpPr>
          <p:cNvPr id="29" name="Rectangle 29"/>
          <p:cNvSpPr/>
          <p:nvPr/>
        </p:nvSpPr>
        <p:spPr>
          <a:xfrm>
            <a:off x="838200" y="3543300"/>
            <a:ext cx="4876800" cy="38100"/>
          </a:xfrm>
          <a:prstGeom prst="rect">
            <a:avLst/>
          </a:prstGeom>
          <a:solidFill>
            <a:srgbClr val="A3DDE3"/>
          </a:solidFill>
          <a:ln>
            <a:noFill/>
          </a:ln>
        </p:spPr>
      </p:sp>
      <p:sp>
        <p:nvSpPr>
          <p:cNvPr id="30" name="Rectangle 30"/>
          <p:cNvSpPr/>
          <p:nvPr/>
        </p:nvSpPr>
        <p:spPr>
          <a:xfrm>
            <a:off x="838200" y="3600450"/>
            <a:ext cx="4876800" cy="38100"/>
          </a:xfrm>
          <a:prstGeom prst="rect">
            <a:avLst/>
          </a:prstGeom>
          <a:solidFill>
            <a:srgbClr val="A3DDE3"/>
          </a:solidFill>
          <a:ln>
            <a:noFill/>
          </a:ln>
        </p:spPr>
      </p:sp>
      <p:sp>
        <p:nvSpPr>
          <p:cNvPr id="31" name="Rectangle 31"/>
          <p:cNvSpPr/>
          <p:nvPr/>
        </p:nvSpPr>
        <p:spPr>
          <a:xfrm>
            <a:off x="838200" y="3657600"/>
            <a:ext cx="4876800" cy="38100"/>
          </a:xfrm>
          <a:prstGeom prst="rect">
            <a:avLst/>
          </a:prstGeom>
          <a:solidFill>
            <a:srgbClr val="AEB6BA"/>
          </a:solidFill>
          <a:ln>
            <a:noFill/>
          </a:ln>
        </p:spPr>
      </p:sp>
      <p:sp>
        <p:nvSpPr>
          <p:cNvPr id="32" name="Rectangle 32"/>
          <p:cNvSpPr/>
          <p:nvPr/>
        </p:nvSpPr>
        <p:spPr>
          <a:xfrm>
            <a:off x="838200" y="3714750"/>
            <a:ext cx="4876800" cy="38100"/>
          </a:xfrm>
          <a:prstGeom prst="rect">
            <a:avLst/>
          </a:prstGeom>
          <a:solidFill>
            <a:srgbClr val="AEB6BA"/>
          </a:solidFill>
          <a:ln>
            <a:noFill/>
          </a:ln>
        </p:spPr>
      </p:sp>
      <p:sp>
        <p:nvSpPr>
          <p:cNvPr id="33" name="Rectangle 33"/>
          <p:cNvSpPr/>
          <p:nvPr/>
        </p:nvSpPr>
        <p:spPr>
          <a:xfrm>
            <a:off x="838200" y="3771900"/>
            <a:ext cx="4876800" cy="38100"/>
          </a:xfrm>
          <a:prstGeom prst="rect">
            <a:avLst/>
          </a:prstGeom>
          <a:solidFill>
            <a:srgbClr val="A3DDE3"/>
          </a:solidFill>
          <a:ln>
            <a:noFill/>
          </a:ln>
        </p:spPr>
      </p:sp>
      <p:sp>
        <p:nvSpPr>
          <p:cNvPr id="34" name="Rectangle 34"/>
          <p:cNvSpPr/>
          <p:nvPr/>
        </p:nvSpPr>
        <p:spPr>
          <a:xfrm>
            <a:off x="838200" y="3829050"/>
            <a:ext cx="4876800" cy="38100"/>
          </a:xfrm>
          <a:prstGeom prst="rect">
            <a:avLst/>
          </a:prstGeom>
          <a:solidFill>
            <a:srgbClr val="A3DDE3"/>
          </a:solidFill>
          <a:ln>
            <a:noFill/>
          </a:ln>
        </p:spPr>
      </p:sp>
      <p:sp>
        <p:nvSpPr>
          <p:cNvPr id="35" name="Rectangle 35"/>
          <p:cNvSpPr/>
          <p:nvPr/>
        </p:nvSpPr>
        <p:spPr>
          <a:xfrm>
            <a:off x="838200" y="3886200"/>
            <a:ext cx="4876800" cy="38100"/>
          </a:xfrm>
          <a:prstGeom prst="rect">
            <a:avLst/>
          </a:prstGeom>
          <a:solidFill>
            <a:srgbClr val="A3DDE3"/>
          </a:solidFill>
          <a:ln>
            <a:noFill/>
          </a:ln>
        </p:spPr>
      </p:sp>
      <p:sp>
        <p:nvSpPr>
          <p:cNvPr id="36" name="Rectangle 36"/>
          <p:cNvSpPr/>
          <p:nvPr/>
        </p:nvSpPr>
        <p:spPr>
          <a:xfrm>
            <a:off x="838200" y="3943350"/>
            <a:ext cx="4876800" cy="38100"/>
          </a:xfrm>
          <a:prstGeom prst="rect">
            <a:avLst/>
          </a:prstGeom>
          <a:solidFill>
            <a:srgbClr val="A3DDE3"/>
          </a:solidFill>
          <a:ln>
            <a:noFill/>
          </a:ln>
        </p:spPr>
      </p:sp>
      <p:sp>
        <p:nvSpPr>
          <p:cNvPr id="37" name="Rectangle 37"/>
          <p:cNvSpPr/>
          <p:nvPr/>
        </p:nvSpPr>
        <p:spPr>
          <a:xfrm>
            <a:off x="838200" y="4000500"/>
            <a:ext cx="4876800" cy="38100"/>
          </a:xfrm>
          <a:prstGeom prst="rect">
            <a:avLst/>
          </a:prstGeom>
          <a:solidFill>
            <a:srgbClr val="A3DDE3"/>
          </a:solidFill>
          <a:ln>
            <a:noFill/>
          </a:ln>
        </p:spPr>
      </p:sp>
      <p:sp>
        <p:nvSpPr>
          <p:cNvPr id="38" name="Rectangle 38"/>
          <p:cNvSpPr/>
          <p:nvPr/>
        </p:nvSpPr>
        <p:spPr>
          <a:xfrm>
            <a:off x="838200" y="4057650"/>
            <a:ext cx="4876800" cy="38100"/>
          </a:xfrm>
          <a:prstGeom prst="rect">
            <a:avLst/>
          </a:prstGeom>
          <a:solidFill>
            <a:srgbClr val="A3DDE3"/>
          </a:solidFill>
          <a:ln>
            <a:noFill/>
          </a:ln>
        </p:spPr>
      </p:sp>
      <p:sp>
        <p:nvSpPr>
          <p:cNvPr id="39" name="Rectangle 39"/>
          <p:cNvSpPr/>
          <p:nvPr/>
        </p:nvSpPr>
        <p:spPr>
          <a:xfrm>
            <a:off x="838200" y="4114800"/>
            <a:ext cx="4876800" cy="38100"/>
          </a:xfrm>
          <a:prstGeom prst="rect">
            <a:avLst/>
          </a:prstGeom>
          <a:solidFill>
            <a:srgbClr val="A3DDE3"/>
          </a:solidFill>
          <a:ln>
            <a:noFill/>
          </a:ln>
        </p:spPr>
      </p:sp>
      <p:sp>
        <p:nvSpPr>
          <p:cNvPr id="40" name="Rectangle 40"/>
          <p:cNvSpPr/>
          <p:nvPr/>
        </p:nvSpPr>
        <p:spPr>
          <a:xfrm>
            <a:off x="838200" y="4171950"/>
            <a:ext cx="4876800" cy="38100"/>
          </a:xfrm>
          <a:prstGeom prst="rect">
            <a:avLst/>
          </a:prstGeom>
          <a:solidFill>
            <a:srgbClr val="A3DDE3"/>
          </a:solidFill>
          <a:ln>
            <a:noFill/>
          </a:ln>
        </p:spPr>
      </p:sp>
      <p:sp>
        <p:nvSpPr>
          <p:cNvPr id="41" name="Rectangle 41"/>
          <p:cNvSpPr/>
          <p:nvPr/>
        </p:nvSpPr>
        <p:spPr>
          <a:xfrm>
            <a:off x="838200" y="4229100"/>
            <a:ext cx="4876800" cy="38100"/>
          </a:xfrm>
          <a:prstGeom prst="rect">
            <a:avLst/>
          </a:prstGeom>
          <a:solidFill>
            <a:srgbClr val="A3DDE3"/>
          </a:solidFill>
          <a:ln>
            <a:noFill/>
          </a:ln>
        </p:spPr>
      </p:sp>
      <p:sp>
        <p:nvSpPr>
          <p:cNvPr id="42" name="Rectangle 42"/>
          <p:cNvSpPr/>
          <p:nvPr/>
        </p:nvSpPr>
        <p:spPr>
          <a:xfrm>
            <a:off x="838200" y="4286250"/>
            <a:ext cx="4876800" cy="38100"/>
          </a:xfrm>
          <a:prstGeom prst="rect">
            <a:avLst/>
          </a:prstGeom>
          <a:solidFill>
            <a:srgbClr val="A3DDE3"/>
          </a:solidFill>
          <a:ln>
            <a:noFill/>
          </a:ln>
        </p:spPr>
      </p:sp>
      <p:sp>
        <p:nvSpPr>
          <p:cNvPr id="43" name="Rectangle 43"/>
          <p:cNvSpPr/>
          <p:nvPr/>
        </p:nvSpPr>
        <p:spPr>
          <a:xfrm>
            <a:off x="838200" y="4343400"/>
            <a:ext cx="4876800" cy="38100"/>
          </a:xfrm>
          <a:prstGeom prst="rect">
            <a:avLst/>
          </a:prstGeom>
          <a:solidFill>
            <a:srgbClr val="A3DDE3"/>
          </a:solidFill>
          <a:ln>
            <a:noFill/>
          </a:ln>
        </p:spPr>
      </p:sp>
      <p:sp>
        <p:nvSpPr>
          <p:cNvPr id="44" name="Rectangle 44"/>
          <p:cNvSpPr/>
          <p:nvPr/>
        </p:nvSpPr>
        <p:spPr>
          <a:xfrm>
            <a:off x="838200" y="4400550"/>
            <a:ext cx="4876800" cy="38100"/>
          </a:xfrm>
          <a:prstGeom prst="rect">
            <a:avLst/>
          </a:prstGeom>
          <a:solidFill>
            <a:srgbClr val="AEB6BA"/>
          </a:solidFill>
          <a:ln>
            <a:noFill/>
          </a:ln>
        </p:spPr>
      </p:sp>
      <p:sp>
        <p:nvSpPr>
          <p:cNvPr id="45" name="Rectangle 45"/>
          <p:cNvSpPr/>
          <p:nvPr/>
        </p:nvSpPr>
        <p:spPr>
          <a:xfrm>
            <a:off x="838200" y="4457700"/>
            <a:ext cx="4876800" cy="38100"/>
          </a:xfrm>
          <a:prstGeom prst="rect">
            <a:avLst/>
          </a:prstGeom>
          <a:solidFill>
            <a:srgbClr val="A3DDE3"/>
          </a:solidFill>
          <a:ln>
            <a:noFill/>
          </a:ln>
        </p:spPr>
      </p:sp>
      <p:sp>
        <p:nvSpPr>
          <p:cNvPr id="46" name="Rectangle 46"/>
          <p:cNvSpPr/>
          <p:nvPr/>
        </p:nvSpPr>
        <p:spPr>
          <a:xfrm>
            <a:off x="838200" y="4514850"/>
            <a:ext cx="4876800" cy="38100"/>
          </a:xfrm>
          <a:prstGeom prst="rect">
            <a:avLst/>
          </a:prstGeom>
          <a:solidFill>
            <a:srgbClr val="A3DDE3"/>
          </a:solidFill>
          <a:ln>
            <a:noFill/>
          </a:ln>
        </p:spPr>
      </p:sp>
      <p:sp>
        <p:nvSpPr>
          <p:cNvPr id="47" name="Rectangle 47"/>
          <p:cNvSpPr/>
          <p:nvPr/>
        </p:nvSpPr>
        <p:spPr>
          <a:xfrm>
            <a:off x="838200" y="4572000"/>
            <a:ext cx="4876800" cy="38100"/>
          </a:xfrm>
          <a:prstGeom prst="rect">
            <a:avLst/>
          </a:prstGeom>
          <a:solidFill>
            <a:srgbClr val="A3DDE3"/>
          </a:solidFill>
          <a:ln>
            <a:noFill/>
          </a:ln>
        </p:spPr>
      </p:sp>
      <p:sp>
        <p:nvSpPr>
          <p:cNvPr id="48" name="Rectangle 48"/>
          <p:cNvSpPr/>
          <p:nvPr/>
        </p:nvSpPr>
        <p:spPr>
          <a:xfrm>
            <a:off x="838200" y="4629150"/>
            <a:ext cx="4876800" cy="38100"/>
          </a:xfrm>
          <a:prstGeom prst="rect">
            <a:avLst/>
          </a:prstGeom>
          <a:solidFill>
            <a:srgbClr val="A3DDE3"/>
          </a:solidFill>
          <a:ln>
            <a:noFill/>
          </a:ln>
        </p:spPr>
      </p:sp>
      <p:sp>
        <p:nvSpPr>
          <p:cNvPr id="49" name="Rectangle 49"/>
          <p:cNvSpPr/>
          <p:nvPr/>
        </p:nvSpPr>
        <p:spPr>
          <a:xfrm>
            <a:off x="838200" y="4686300"/>
            <a:ext cx="4876800" cy="38100"/>
          </a:xfrm>
          <a:prstGeom prst="rect">
            <a:avLst/>
          </a:prstGeom>
          <a:solidFill>
            <a:srgbClr val="A3DDE3"/>
          </a:solidFill>
          <a:ln>
            <a:noFill/>
          </a:ln>
        </p:spPr>
      </p:sp>
      <p:sp>
        <p:nvSpPr>
          <p:cNvPr id="50" name="Rectangle 50"/>
          <p:cNvSpPr/>
          <p:nvPr/>
        </p:nvSpPr>
        <p:spPr>
          <a:xfrm>
            <a:off x="838200" y="4743450"/>
            <a:ext cx="4876800" cy="38100"/>
          </a:xfrm>
          <a:prstGeom prst="rect">
            <a:avLst/>
          </a:prstGeom>
          <a:solidFill>
            <a:srgbClr val="A3DDE3"/>
          </a:solidFill>
          <a:ln>
            <a:noFill/>
          </a:ln>
        </p:spPr>
      </p:sp>
      <p:sp>
        <p:nvSpPr>
          <p:cNvPr id="51" name="Rectangle 51"/>
          <p:cNvSpPr/>
          <p:nvPr/>
        </p:nvSpPr>
        <p:spPr>
          <a:xfrm>
            <a:off x="838200" y="4800600"/>
            <a:ext cx="4876800" cy="38100"/>
          </a:xfrm>
          <a:prstGeom prst="rect">
            <a:avLst/>
          </a:prstGeom>
          <a:solidFill>
            <a:srgbClr val="A3DDE3"/>
          </a:solidFill>
          <a:ln>
            <a:noFill/>
          </a:ln>
        </p:spPr>
      </p:sp>
      <p:sp>
        <p:nvSpPr>
          <p:cNvPr id="52" name="Rectangle 52"/>
          <p:cNvSpPr/>
          <p:nvPr/>
        </p:nvSpPr>
        <p:spPr>
          <a:xfrm>
            <a:off x="838200" y="4857750"/>
            <a:ext cx="4876800" cy="38100"/>
          </a:xfrm>
          <a:prstGeom prst="rect">
            <a:avLst/>
          </a:prstGeom>
          <a:solidFill>
            <a:srgbClr val="A3DDE3"/>
          </a:solidFill>
          <a:ln>
            <a:noFill/>
          </a:ln>
        </p:spPr>
      </p:sp>
      <p:sp>
        <p:nvSpPr>
          <p:cNvPr id="53" name="Rectangle 53"/>
          <p:cNvSpPr/>
          <p:nvPr/>
        </p:nvSpPr>
        <p:spPr>
          <a:xfrm>
            <a:off x="838200" y="4914900"/>
            <a:ext cx="4876800" cy="38100"/>
          </a:xfrm>
          <a:prstGeom prst="rect">
            <a:avLst/>
          </a:prstGeom>
          <a:solidFill>
            <a:srgbClr val="AEB6BA"/>
          </a:solidFill>
          <a:ln>
            <a:noFill/>
          </a:ln>
        </p:spPr>
      </p:sp>
      <p:sp>
        <p:nvSpPr>
          <p:cNvPr id="54" name="Rectangle 54"/>
          <p:cNvSpPr/>
          <p:nvPr/>
        </p:nvSpPr>
        <p:spPr>
          <a:xfrm>
            <a:off x="838200" y="4972050"/>
            <a:ext cx="4876800" cy="38100"/>
          </a:xfrm>
          <a:prstGeom prst="rect">
            <a:avLst/>
          </a:prstGeom>
          <a:solidFill>
            <a:srgbClr val="A3DDE3"/>
          </a:solidFill>
          <a:ln>
            <a:noFill/>
          </a:ln>
        </p:spPr>
      </p:sp>
      <p:sp>
        <p:nvSpPr>
          <p:cNvPr id="55" name="Rectangle 55"/>
          <p:cNvSpPr/>
          <p:nvPr/>
        </p:nvSpPr>
        <p:spPr>
          <a:xfrm>
            <a:off x="838200" y="5029200"/>
            <a:ext cx="4876800" cy="38100"/>
          </a:xfrm>
          <a:prstGeom prst="rect">
            <a:avLst/>
          </a:prstGeom>
          <a:solidFill>
            <a:srgbClr val="A3DDE3"/>
          </a:solidFill>
          <a:ln>
            <a:noFill/>
          </a:ln>
        </p:spPr>
      </p:sp>
      <p:sp>
        <p:nvSpPr>
          <p:cNvPr id="56" name="Rectangle 56"/>
          <p:cNvSpPr/>
          <p:nvPr/>
        </p:nvSpPr>
        <p:spPr>
          <a:xfrm>
            <a:off x="838200" y="5086350"/>
            <a:ext cx="4876800" cy="38100"/>
          </a:xfrm>
          <a:prstGeom prst="rect">
            <a:avLst/>
          </a:prstGeom>
          <a:solidFill>
            <a:srgbClr val="A3DDE3"/>
          </a:solidFill>
          <a:ln>
            <a:noFill/>
          </a:ln>
        </p:spPr>
      </p:sp>
      <p:sp>
        <p:nvSpPr>
          <p:cNvPr id="57" name="Rectangle 57"/>
          <p:cNvSpPr/>
          <p:nvPr/>
        </p:nvSpPr>
        <p:spPr>
          <a:xfrm>
            <a:off x="838200" y="5143500"/>
            <a:ext cx="4876800" cy="38100"/>
          </a:xfrm>
          <a:prstGeom prst="rect">
            <a:avLst/>
          </a:prstGeom>
          <a:solidFill>
            <a:srgbClr val="A3DDE3"/>
          </a:solidFill>
          <a:ln>
            <a:noFill/>
          </a:ln>
        </p:spPr>
      </p:sp>
      <p:sp>
        <p:nvSpPr>
          <p:cNvPr id="58" name="Rectangle 58"/>
          <p:cNvSpPr/>
          <p:nvPr/>
        </p:nvSpPr>
        <p:spPr>
          <a:xfrm>
            <a:off x="6477000" y="2628900"/>
            <a:ext cx="4876800" cy="38100"/>
          </a:xfrm>
          <a:prstGeom prst="rect">
            <a:avLst/>
          </a:prstGeom>
          <a:solidFill>
            <a:srgbClr val="A3DDE3"/>
          </a:solidFill>
          <a:ln>
            <a:noFill/>
          </a:ln>
        </p:spPr>
      </p:sp>
      <p:sp>
        <p:nvSpPr>
          <p:cNvPr id="59" name="Rectangle 59"/>
          <p:cNvSpPr/>
          <p:nvPr/>
        </p:nvSpPr>
        <p:spPr>
          <a:xfrm>
            <a:off x="6477000" y="2686050"/>
            <a:ext cx="4876800" cy="38100"/>
          </a:xfrm>
          <a:prstGeom prst="rect">
            <a:avLst/>
          </a:prstGeom>
          <a:solidFill>
            <a:srgbClr val="A3DDE3"/>
          </a:solidFill>
          <a:ln>
            <a:noFill/>
          </a:ln>
        </p:spPr>
      </p:sp>
      <p:sp>
        <p:nvSpPr>
          <p:cNvPr id="60" name="Rectangle 60"/>
          <p:cNvSpPr/>
          <p:nvPr/>
        </p:nvSpPr>
        <p:spPr>
          <a:xfrm>
            <a:off x="6477000" y="2743200"/>
            <a:ext cx="4876800" cy="38100"/>
          </a:xfrm>
          <a:prstGeom prst="rect">
            <a:avLst/>
          </a:prstGeom>
          <a:solidFill>
            <a:srgbClr val="A3DDE3"/>
          </a:solidFill>
          <a:ln>
            <a:noFill/>
          </a:ln>
        </p:spPr>
      </p:sp>
      <p:sp>
        <p:nvSpPr>
          <p:cNvPr id="61" name="Rectangle 61"/>
          <p:cNvSpPr/>
          <p:nvPr/>
        </p:nvSpPr>
        <p:spPr>
          <a:xfrm>
            <a:off x="6477000" y="2800350"/>
            <a:ext cx="4876800" cy="38100"/>
          </a:xfrm>
          <a:prstGeom prst="rect">
            <a:avLst/>
          </a:prstGeom>
          <a:solidFill>
            <a:srgbClr val="AEB6BA"/>
          </a:solidFill>
          <a:ln>
            <a:noFill/>
          </a:ln>
        </p:spPr>
      </p:sp>
      <p:sp>
        <p:nvSpPr>
          <p:cNvPr id="62" name="Rectangle 62"/>
          <p:cNvSpPr/>
          <p:nvPr/>
        </p:nvSpPr>
        <p:spPr>
          <a:xfrm>
            <a:off x="6477000" y="2857500"/>
            <a:ext cx="4876800" cy="38100"/>
          </a:xfrm>
          <a:prstGeom prst="rect">
            <a:avLst/>
          </a:prstGeom>
          <a:solidFill>
            <a:srgbClr val="A3DDE3"/>
          </a:solidFill>
          <a:ln>
            <a:noFill/>
          </a:ln>
        </p:spPr>
      </p:sp>
      <p:sp>
        <p:nvSpPr>
          <p:cNvPr id="63" name="Rectangle 63"/>
          <p:cNvSpPr/>
          <p:nvPr/>
        </p:nvSpPr>
        <p:spPr>
          <a:xfrm>
            <a:off x="6477000" y="2914650"/>
            <a:ext cx="4876800" cy="38100"/>
          </a:xfrm>
          <a:prstGeom prst="rect">
            <a:avLst/>
          </a:prstGeom>
          <a:solidFill>
            <a:srgbClr val="A3DDE3"/>
          </a:solidFill>
          <a:ln>
            <a:noFill/>
          </a:ln>
        </p:spPr>
      </p:sp>
      <p:sp>
        <p:nvSpPr>
          <p:cNvPr id="64" name="Rectangle 64"/>
          <p:cNvSpPr/>
          <p:nvPr/>
        </p:nvSpPr>
        <p:spPr>
          <a:xfrm>
            <a:off x="6477000" y="2971800"/>
            <a:ext cx="4876800" cy="38100"/>
          </a:xfrm>
          <a:prstGeom prst="rect">
            <a:avLst/>
          </a:prstGeom>
          <a:solidFill>
            <a:srgbClr val="A3DDE3"/>
          </a:solidFill>
          <a:ln>
            <a:noFill/>
          </a:ln>
        </p:spPr>
      </p:sp>
      <p:sp>
        <p:nvSpPr>
          <p:cNvPr id="65" name="Rectangle 65"/>
          <p:cNvSpPr/>
          <p:nvPr/>
        </p:nvSpPr>
        <p:spPr>
          <a:xfrm>
            <a:off x="6477000" y="3028950"/>
            <a:ext cx="4876800" cy="38100"/>
          </a:xfrm>
          <a:prstGeom prst="rect">
            <a:avLst/>
          </a:prstGeom>
          <a:solidFill>
            <a:srgbClr val="A3DDE3"/>
          </a:solidFill>
          <a:ln>
            <a:noFill/>
          </a:ln>
        </p:spPr>
      </p:sp>
      <p:sp>
        <p:nvSpPr>
          <p:cNvPr id="66" name="Rectangle 66"/>
          <p:cNvSpPr/>
          <p:nvPr/>
        </p:nvSpPr>
        <p:spPr>
          <a:xfrm>
            <a:off x="6477000" y="3086100"/>
            <a:ext cx="4876800" cy="38100"/>
          </a:xfrm>
          <a:prstGeom prst="rect">
            <a:avLst/>
          </a:prstGeom>
          <a:solidFill>
            <a:srgbClr val="A3DDE3"/>
          </a:solidFill>
          <a:ln>
            <a:noFill/>
          </a:ln>
        </p:spPr>
      </p:sp>
      <p:sp>
        <p:nvSpPr>
          <p:cNvPr id="67" name="Rectangle 67"/>
          <p:cNvSpPr/>
          <p:nvPr/>
        </p:nvSpPr>
        <p:spPr>
          <a:xfrm>
            <a:off x="6477000" y="3143250"/>
            <a:ext cx="4876800" cy="38100"/>
          </a:xfrm>
          <a:prstGeom prst="rect">
            <a:avLst/>
          </a:prstGeom>
          <a:solidFill>
            <a:srgbClr val="A3DDE3"/>
          </a:solidFill>
          <a:ln>
            <a:noFill/>
          </a:ln>
        </p:spPr>
      </p:sp>
      <p:sp>
        <p:nvSpPr>
          <p:cNvPr id="68" name="Rectangle 68"/>
          <p:cNvSpPr/>
          <p:nvPr/>
        </p:nvSpPr>
        <p:spPr>
          <a:xfrm>
            <a:off x="6477000" y="3200400"/>
            <a:ext cx="4876800" cy="38100"/>
          </a:xfrm>
          <a:prstGeom prst="rect">
            <a:avLst/>
          </a:prstGeom>
          <a:solidFill>
            <a:srgbClr val="A3DDE3"/>
          </a:solidFill>
          <a:ln>
            <a:noFill/>
          </a:ln>
        </p:spPr>
      </p:sp>
      <p:sp>
        <p:nvSpPr>
          <p:cNvPr id="69" name="Rectangle 69"/>
          <p:cNvSpPr/>
          <p:nvPr/>
        </p:nvSpPr>
        <p:spPr>
          <a:xfrm>
            <a:off x="6477000" y="3257550"/>
            <a:ext cx="4876800" cy="38100"/>
          </a:xfrm>
          <a:prstGeom prst="rect">
            <a:avLst/>
          </a:prstGeom>
          <a:solidFill>
            <a:srgbClr val="A3DDE3"/>
          </a:solidFill>
          <a:ln>
            <a:noFill/>
          </a:ln>
        </p:spPr>
      </p:sp>
      <p:sp>
        <p:nvSpPr>
          <p:cNvPr id="70" name="Rectangle 70"/>
          <p:cNvSpPr/>
          <p:nvPr/>
        </p:nvSpPr>
        <p:spPr>
          <a:xfrm>
            <a:off x="6477000" y="3314700"/>
            <a:ext cx="4876800" cy="38100"/>
          </a:xfrm>
          <a:prstGeom prst="rect">
            <a:avLst/>
          </a:prstGeom>
          <a:solidFill>
            <a:srgbClr val="A3DDE3"/>
          </a:solidFill>
          <a:ln>
            <a:noFill/>
          </a:ln>
        </p:spPr>
      </p:sp>
      <p:sp>
        <p:nvSpPr>
          <p:cNvPr id="71" name="Rectangle 71"/>
          <p:cNvSpPr/>
          <p:nvPr/>
        </p:nvSpPr>
        <p:spPr>
          <a:xfrm>
            <a:off x="6477000" y="3371850"/>
            <a:ext cx="4876800" cy="38100"/>
          </a:xfrm>
          <a:prstGeom prst="rect">
            <a:avLst/>
          </a:prstGeom>
          <a:solidFill>
            <a:srgbClr val="A3DDE3"/>
          </a:solidFill>
          <a:ln>
            <a:noFill/>
          </a:ln>
        </p:spPr>
      </p:sp>
      <p:sp>
        <p:nvSpPr>
          <p:cNvPr id="72" name="Rectangle 72"/>
          <p:cNvSpPr/>
          <p:nvPr/>
        </p:nvSpPr>
        <p:spPr>
          <a:xfrm>
            <a:off x="6477000" y="3429000"/>
            <a:ext cx="4876800" cy="38100"/>
          </a:xfrm>
          <a:prstGeom prst="rect">
            <a:avLst/>
          </a:prstGeom>
          <a:solidFill>
            <a:srgbClr val="A3DDE3"/>
          </a:solidFill>
          <a:ln>
            <a:noFill/>
          </a:ln>
        </p:spPr>
      </p:sp>
      <p:sp>
        <p:nvSpPr>
          <p:cNvPr id="73" name="Rectangle 73"/>
          <p:cNvSpPr/>
          <p:nvPr/>
        </p:nvSpPr>
        <p:spPr>
          <a:xfrm>
            <a:off x="6477000" y="3486150"/>
            <a:ext cx="4876800" cy="38100"/>
          </a:xfrm>
          <a:prstGeom prst="rect">
            <a:avLst/>
          </a:prstGeom>
          <a:solidFill>
            <a:srgbClr val="A3DDE3"/>
          </a:solidFill>
          <a:ln>
            <a:noFill/>
          </a:ln>
        </p:spPr>
      </p:sp>
      <p:sp>
        <p:nvSpPr>
          <p:cNvPr id="74" name="Rectangle 74"/>
          <p:cNvSpPr/>
          <p:nvPr/>
        </p:nvSpPr>
        <p:spPr>
          <a:xfrm>
            <a:off x="6477000" y="3543300"/>
            <a:ext cx="4876800" cy="38100"/>
          </a:xfrm>
          <a:prstGeom prst="rect">
            <a:avLst/>
          </a:prstGeom>
          <a:solidFill>
            <a:srgbClr val="A3DDE3"/>
          </a:solidFill>
          <a:ln>
            <a:noFill/>
          </a:ln>
        </p:spPr>
      </p:sp>
      <p:sp>
        <p:nvSpPr>
          <p:cNvPr id="75" name="Rectangle 75"/>
          <p:cNvSpPr/>
          <p:nvPr/>
        </p:nvSpPr>
        <p:spPr>
          <a:xfrm>
            <a:off x="6477000" y="3600450"/>
            <a:ext cx="4876800" cy="38100"/>
          </a:xfrm>
          <a:prstGeom prst="rect">
            <a:avLst/>
          </a:prstGeom>
          <a:solidFill>
            <a:srgbClr val="A3DDE3"/>
          </a:solidFill>
          <a:ln>
            <a:noFill/>
          </a:ln>
        </p:spPr>
      </p:sp>
      <p:sp>
        <p:nvSpPr>
          <p:cNvPr id="76" name="Rectangle 76"/>
          <p:cNvSpPr/>
          <p:nvPr/>
        </p:nvSpPr>
        <p:spPr>
          <a:xfrm>
            <a:off x="6477000" y="3657600"/>
            <a:ext cx="4876800" cy="38100"/>
          </a:xfrm>
          <a:prstGeom prst="rect">
            <a:avLst/>
          </a:prstGeom>
          <a:solidFill>
            <a:srgbClr val="AEB6BA"/>
          </a:solidFill>
          <a:ln>
            <a:noFill/>
          </a:ln>
        </p:spPr>
      </p:sp>
      <p:sp>
        <p:nvSpPr>
          <p:cNvPr id="77" name="Rectangle 77"/>
          <p:cNvSpPr/>
          <p:nvPr/>
        </p:nvSpPr>
        <p:spPr>
          <a:xfrm>
            <a:off x="6477000" y="3714750"/>
            <a:ext cx="4876800" cy="38100"/>
          </a:xfrm>
          <a:prstGeom prst="rect">
            <a:avLst/>
          </a:prstGeom>
          <a:solidFill>
            <a:srgbClr val="A3DDE3"/>
          </a:solidFill>
          <a:ln>
            <a:noFill/>
          </a:ln>
        </p:spPr>
      </p:sp>
      <p:sp>
        <p:nvSpPr>
          <p:cNvPr id="78" name="Rectangle 78"/>
          <p:cNvSpPr/>
          <p:nvPr/>
        </p:nvSpPr>
        <p:spPr>
          <a:xfrm>
            <a:off x="6477000" y="3771900"/>
            <a:ext cx="4876800" cy="38100"/>
          </a:xfrm>
          <a:prstGeom prst="rect">
            <a:avLst/>
          </a:prstGeom>
          <a:solidFill>
            <a:srgbClr val="A3DDE3"/>
          </a:solidFill>
          <a:ln>
            <a:noFill/>
          </a:ln>
        </p:spPr>
      </p:sp>
      <p:sp>
        <p:nvSpPr>
          <p:cNvPr id="79" name="Rectangle 79"/>
          <p:cNvSpPr/>
          <p:nvPr/>
        </p:nvSpPr>
        <p:spPr>
          <a:xfrm>
            <a:off x="6477000" y="3829050"/>
            <a:ext cx="4876800" cy="38100"/>
          </a:xfrm>
          <a:prstGeom prst="rect">
            <a:avLst/>
          </a:prstGeom>
          <a:solidFill>
            <a:srgbClr val="A3DDE3"/>
          </a:solidFill>
          <a:ln>
            <a:noFill/>
          </a:ln>
        </p:spPr>
      </p:sp>
      <p:sp>
        <p:nvSpPr>
          <p:cNvPr id="80" name="Rectangle 80"/>
          <p:cNvSpPr/>
          <p:nvPr/>
        </p:nvSpPr>
        <p:spPr>
          <a:xfrm>
            <a:off x="6477000" y="3886200"/>
            <a:ext cx="4876800" cy="38100"/>
          </a:xfrm>
          <a:prstGeom prst="rect">
            <a:avLst/>
          </a:prstGeom>
          <a:solidFill>
            <a:srgbClr val="A3DDE3"/>
          </a:solidFill>
          <a:ln>
            <a:noFill/>
          </a:ln>
        </p:spPr>
      </p:sp>
      <p:sp>
        <p:nvSpPr>
          <p:cNvPr id="81" name="Rectangle 81"/>
          <p:cNvSpPr/>
          <p:nvPr/>
        </p:nvSpPr>
        <p:spPr>
          <a:xfrm>
            <a:off x="6477000" y="3943350"/>
            <a:ext cx="4876800" cy="38100"/>
          </a:xfrm>
          <a:prstGeom prst="rect">
            <a:avLst/>
          </a:prstGeom>
          <a:solidFill>
            <a:srgbClr val="A3DDE3"/>
          </a:solidFill>
          <a:ln>
            <a:noFill/>
          </a:ln>
        </p:spPr>
      </p:sp>
      <p:sp>
        <p:nvSpPr>
          <p:cNvPr id="82" name="Rectangle 82"/>
          <p:cNvSpPr/>
          <p:nvPr/>
        </p:nvSpPr>
        <p:spPr>
          <a:xfrm>
            <a:off x="6477000" y="4000500"/>
            <a:ext cx="4876800" cy="38100"/>
          </a:xfrm>
          <a:prstGeom prst="rect">
            <a:avLst/>
          </a:prstGeom>
          <a:solidFill>
            <a:srgbClr val="A3DDE3"/>
          </a:solidFill>
          <a:ln>
            <a:noFill/>
          </a:ln>
        </p:spPr>
      </p:sp>
      <p:sp>
        <p:nvSpPr>
          <p:cNvPr id="83" name="Rectangle 83"/>
          <p:cNvSpPr/>
          <p:nvPr/>
        </p:nvSpPr>
        <p:spPr>
          <a:xfrm>
            <a:off x="6477000" y="4057650"/>
            <a:ext cx="4876800" cy="38100"/>
          </a:xfrm>
          <a:prstGeom prst="rect">
            <a:avLst/>
          </a:prstGeom>
          <a:solidFill>
            <a:srgbClr val="A3DDE3"/>
          </a:solidFill>
          <a:ln>
            <a:noFill/>
          </a:ln>
        </p:spPr>
      </p:sp>
      <p:sp>
        <p:nvSpPr>
          <p:cNvPr id="84" name="Rectangle 84"/>
          <p:cNvSpPr/>
          <p:nvPr/>
        </p:nvSpPr>
        <p:spPr>
          <a:xfrm>
            <a:off x="6477000" y="4114800"/>
            <a:ext cx="4876800" cy="38100"/>
          </a:xfrm>
          <a:prstGeom prst="rect">
            <a:avLst/>
          </a:prstGeom>
          <a:solidFill>
            <a:srgbClr val="A3DDE3"/>
          </a:solidFill>
          <a:ln>
            <a:noFill/>
          </a:ln>
        </p:spPr>
      </p:sp>
      <p:sp>
        <p:nvSpPr>
          <p:cNvPr id="85" name="Rectangle 85"/>
          <p:cNvSpPr/>
          <p:nvPr/>
        </p:nvSpPr>
        <p:spPr>
          <a:xfrm>
            <a:off x="6477000" y="4171950"/>
            <a:ext cx="4876800" cy="38100"/>
          </a:xfrm>
          <a:prstGeom prst="rect">
            <a:avLst/>
          </a:prstGeom>
          <a:solidFill>
            <a:srgbClr val="A3DDE3"/>
          </a:solidFill>
          <a:ln>
            <a:noFill/>
          </a:ln>
        </p:spPr>
      </p:sp>
      <p:sp>
        <p:nvSpPr>
          <p:cNvPr id="86" name="Rectangle 86"/>
          <p:cNvSpPr/>
          <p:nvPr/>
        </p:nvSpPr>
        <p:spPr>
          <a:xfrm>
            <a:off x="6477000" y="4229100"/>
            <a:ext cx="4876800" cy="38100"/>
          </a:xfrm>
          <a:prstGeom prst="rect">
            <a:avLst/>
          </a:prstGeom>
          <a:solidFill>
            <a:srgbClr val="A3DDE3"/>
          </a:solidFill>
          <a:ln>
            <a:noFill/>
          </a:ln>
        </p:spPr>
      </p:sp>
      <p:sp>
        <p:nvSpPr>
          <p:cNvPr id="87" name="Rectangle 87"/>
          <p:cNvSpPr/>
          <p:nvPr/>
        </p:nvSpPr>
        <p:spPr>
          <a:xfrm>
            <a:off x="6477000" y="4286250"/>
            <a:ext cx="4876800" cy="38100"/>
          </a:xfrm>
          <a:prstGeom prst="rect">
            <a:avLst/>
          </a:prstGeom>
          <a:solidFill>
            <a:srgbClr val="A3DDE3"/>
          </a:solidFill>
          <a:ln>
            <a:noFill/>
          </a:ln>
        </p:spPr>
      </p:sp>
      <p:sp>
        <p:nvSpPr>
          <p:cNvPr id="88" name="Rectangle 88"/>
          <p:cNvSpPr/>
          <p:nvPr/>
        </p:nvSpPr>
        <p:spPr>
          <a:xfrm>
            <a:off x="6477000" y="4343400"/>
            <a:ext cx="4876800" cy="38100"/>
          </a:xfrm>
          <a:prstGeom prst="rect">
            <a:avLst/>
          </a:prstGeom>
          <a:solidFill>
            <a:srgbClr val="A3DDE3"/>
          </a:solidFill>
          <a:ln>
            <a:noFill/>
          </a:ln>
        </p:spPr>
      </p:sp>
      <p:sp>
        <p:nvSpPr>
          <p:cNvPr id="89" name="Rectangle 89"/>
          <p:cNvSpPr/>
          <p:nvPr/>
        </p:nvSpPr>
        <p:spPr>
          <a:xfrm>
            <a:off x="6477000" y="4400550"/>
            <a:ext cx="4876800" cy="38100"/>
          </a:xfrm>
          <a:prstGeom prst="rect">
            <a:avLst/>
          </a:prstGeom>
          <a:solidFill>
            <a:srgbClr val="AEB6BA"/>
          </a:solidFill>
          <a:ln>
            <a:noFill/>
          </a:ln>
        </p:spPr>
      </p:sp>
      <p:sp>
        <p:nvSpPr>
          <p:cNvPr id="90" name="Rectangle 90"/>
          <p:cNvSpPr/>
          <p:nvPr/>
        </p:nvSpPr>
        <p:spPr>
          <a:xfrm>
            <a:off x="6477000" y="4457700"/>
            <a:ext cx="4876800" cy="38100"/>
          </a:xfrm>
          <a:prstGeom prst="rect">
            <a:avLst/>
          </a:prstGeom>
          <a:solidFill>
            <a:srgbClr val="A3DDE3"/>
          </a:solidFill>
          <a:ln>
            <a:noFill/>
          </a:ln>
        </p:spPr>
      </p:sp>
      <p:sp>
        <p:nvSpPr>
          <p:cNvPr id="91" name="Rectangle 91"/>
          <p:cNvSpPr/>
          <p:nvPr/>
        </p:nvSpPr>
        <p:spPr>
          <a:xfrm>
            <a:off x="6477000" y="4514850"/>
            <a:ext cx="4876800" cy="38100"/>
          </a:xfrm>
          <a:prstGeom prst="rect">
            <a:avLst/>
          </a:prstGeom>
          <a:solidFill>
            <a:srgbClr val="A3DDE3"/>
          </a:solidFill>
          <a:ln>
            <a:noFill/>
          </a:ln>
        </p:spPr>
      </p:sp>
      <p:sp>
        <p:nvSpPr>
          <p:cNvPr id="92" name="Rectangle 92"/>
          <p:cNvSpPr/>
          <p:nvPr/>
        </p:nvSpPr>
        <p:spPr>
          <a:xfrm>
            <a:off x="6477000" y="4572000"/>
            <a:ext cx="4876800" cy="38100"/>
          </a:xfrm>
          <a:prstGeom prst="rect">
            <a:avLst/>
          </a:prstGeom>
          <a:solidFill>
            <a:srgbClr val="A3DDE3"/>
          </a:solidFill>
          <a:ln>
            <a:noFill/>
          </a:ln>
        </p:spPr>
      </p:sp>
      <p:sp>
        <p:nvSpPr>
          <p:cNvPr id="93" name="Rectangle 93"/>
          <p:cNvSpPr/>
          <p:nvPr/>
        </p:nvSpPr>
        <p:spPr>
          <a:xfrm>
            <a:off x="6477000" y="4629150"/>
            <a:ext cx="4876800" cy="38100"/>
          </a:xfrm>
          <a:prstGeom prst="rect">
            <a:avLst/>
          </a:prstGeom>
          <a:solidFill>
            <a:srgbClr val="A3DDE3"/>
          </a:solidFill>
          <a:ln>
            <a:noFill/>
          </a:ln>
        </p:spPr>
      </p:sp>
      <p:sp>
        <p:nvSpPr>
          <p:cNvPr id="94" name="Rectangle 94"/>
          <p:cNvSpPr/>
          <p:nvPr/>
        </p:nvSpPr>
        <p:spPr>
          <a:xfrm>
            <a:off x="6477000" y="4686300"/>
            <a:ext cx="4876800" cy="38100"/>
          </a:xfrm>
          <a:prstGeom prst="rect">
            <a:avLst/>
          </a:prstGeom>
          <a:solidFill>
            <a:srgbClr val="A3DDE3"/>
          </a:solidFill>
          <a:ln>
            <a:noFill/>
          </a:ln>
        </p:spPr>
      </p:sp>
      <p:sp>
        <p:nvSpPr>
          <p:cNvPr id="95" name="Rectangle 95"/>
          <p:cNvSpPr/>
          <p:nvPr/>
        </p:nvSpPr>
        <p:spPr>
          <a:xfrm>
            <a:off x="6477000" y="4743450"/>
            <a:ext cx="4876800" cy="38100"/>
          </a:xfrm>
          <a:prstGeom prst="rect">
            <a:avLst/>
          </a:prstGeom>
          <a:solidFill>
            <a:srgbClr val="A3DDE3"/>
          </a:solidFill>
          <a:ln>
            <a:noFill/>
          </a:ln>
        </p:spPr>
      </p:sp>
      <p:sp>
        <p:nvSpPr>
          <p:cNvPr id="96" name="Rectangle 96"/>
          <p:cNvSpPr/>
          <p:nvPr/>
        </p:nvSpPr>
        <p:spPr>
          <a:xfrm>
            <a:off x="6477000" y="4800600"/>
            <a:ext cx="4876800" cy="38100"/>
          </a:xfrm>
          <a:prstGeom prst="rect">
            <a:avLst/>
          </a:prstGeom>
          <a:solidFill>
            <a:srgbClr val="A3DDE3"/>
          </a:solidFill>
          <a:ln>
            <a:noFill/>
          </a:ln>
        </p:spPr>
      </p:sp>
      <p:sp>
        <p:nvSpPr>
          <p:cNvPr id="97" name="Rectangle 97"/>
          <p:cNvSpPr/>
          <p:nvPr/>
        </p:nvSpPr>
        <p:spPr>
          <a:xfrm>
            <a:off x="6477000" y="4857750"/>
            <a:ext cx="4876800" cy="38100"/>
          </a:xfrm>
          <a:prstGeom prst="rect">
            <a:avLst/>
          </a:prstGeom>
          <a:solidFill>
            <a:srgbClr val="A3DDE3"/>
          </a:solidFill>
          <a:ln>
            <a:noFill/>
          </a:ln>
        </p:spPr>
      </p:sp>
      <p:sp>
        <p:nvSpPr>
          <p:cNvPr id="98" name="Rectangle 98"/>
          <p:cNvSpPr/>
          <p:nvPr/>
        </p:nvSpPr>
        <p:spPr>
          <a:xfrm>
            <a:off x="6477000" y="4914900"/>
            <a:ext cx="4876800" cy="38100"/>
          </a:xfrm>
          <a:prstGeom prst="rect">
            <a:avLst/>
          </a:prstGeom>
          <a:solidFill>
            <a:srgbClr val="A3DDE3"/>
          </a:solidFill>
          <a:ln>
            <a:noFill/>
          </a:ln>
        </p:spPr>
      </p:sp>
      <p:sp>
        <p:nvSpPr>
          <p:cNvPr id="99" name="Rectangle 99"/>
          <p:cNvSpPr/>
          <p:nvPr/>
        </p:nvSpPr>
        <p:spPr>
          <a:xfrm>
            <a:off x="6477000" y="4972050"/>
            <a:ext cx="4876800" cy="38100"/>
          </a:xfrm>
          <a:prstGeom prst="rect">
            <a:avLst/>
          </a:prstGeom>
          <a:solidFill>
            <a:srgbClr val="A3DDE3"/>
          </a:solidFill>
          <a:ln>
            <a:noFill/>
          </a:ln>
        </p:spPr>
      </p:sp>
      <p:sp>
        <p:nvSpPr>
          <p:cNvPr id="100" name="Rectangle 100"/>
          <p:cNvSpPr/>
          <p:nvPr/>
        </p:nvSpPr>
        <p:spPr>
          <a:xfrm>
            <a:off x="609600" y="5505450"/>
            <a:ext cx="10972800" cy="457200"/>
          </a:xfrm>
          <a:prstGeom prst="rect">
            <a:avLst/>
          </a:prstGeom>
          <a:solidFill>
            <a:srgbClr val="F3F3F3"/>
          </a:solidFill>
          <a:ln>
            <a:noFill/>
          </a:ln>
        </p:spPr>
      </p:sp>
      <p:sp>
        <p:nvSpPr>
          <p:cNvPr id="101" name="TextBox 101"/>
          <p:cNvSpPr txBox="1"/>
          <p:nvPr/>
        </p:nvSpPr>
        <p:spPr>
          <a:xfrm>
            <a:off x="830961" y="5637371"/>
            <a:ext cx="688428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違う9行はフィルタ条件・明細の2列目・コメント2行の3か所です</a:t>
            </a:r>
          </a:p>
        </p:txBody>
      </p:sp>
      <p:sp>
        <p:nvSpPr>
          <p:cNvPr id="102" name="Rectangle 102"/>
          <p:cNvSpPr/>
          <p:nvPr/>
        </p:nvSpPr>
        <p:spPr>
          <a:xfrm>
            <a:off x="7620000" y="5657850"/>
            <a:ext cx="228600" cy="152400"/>
          </a:xfrm>
          <a:prstGeom prst="rect">
            <a:avLst/>
          </a:prstGeom>
          <a:solidFill>
            <a:srgbClr val="A3DDE3"/>
          </a:solidFill>
          <a:ln>
            <a:noFill/>
          </a:ln>
        </p:spPr>
      </p:sp>
      <p:sp>
        <p:nvSpPr>
          <p:cNvPr id="103" name="TextBox 103"/>
          <p:cNvSpPr txBox="1"/>
          <p:nvPr/>
        </p:nvSpPr>
        <p:spPr>
          <a:xfrm>
            <a:off x="7917561" y="5637371"/>
            <a:ext cx="14496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一致した39行</a:t>
            </a:r>
          </a:p>
        </p:txBody>
      </p:sp>
      <p:sp>
        <p:nvSpPr>
          <p:cNvPr id="104" name="Rectangle 104"/>
          <p:cNvSpPr/>
          <p:nvPr/>
        </p:nvSpPr>
        <p:spPr>
          <a:xfrm>
            <a:off x="9525000" y="5657850"/>
            <a:ext cx="228600" cy="152400"/>
          </a:xfrm>
          <a:prstGeom prst="rect">
            <a:avLst/>
          </a:prstGeom>
          <a:solidFill>
            <a:srgbClr val="AEB6BA"/>
          </a:solidFill>
          <a:ln>
            <a:noFill/>
          </a:ln>
        </p:spPr>
      </p:sp>
      <p:sp>
        <p:nvSpPr>
          <p:cNvPr id="105" name="TextBox 105"/>
          <p:cNvSpPr txBox="1"/>
          <p:nvPr/>
        </p:nvSpPr>
        <p:spPr>
          <a:xfrm>
            <a:off x="9822561" y="5637371"/>
            <a:ext cx="72028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違う行</a:t>
            </a:r>
          </a:p>
        </p:txBody>
      </p:sp>
      <p:sp>
        <p:nvSpPr>
          <p:cNvPr id="106" name="TextBox 106"/>
          <p:cNvSpPr txBox="1"/>
          <p:nvPr/>
        </p:nvSpPr>
        <p:spPr>
          <a:xfrm>
            <a:off x="602361" y="6094571"/>
            <a:ext cx="78841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42行のうち39行、93% が同じです。サマリー出力部も15行が完全一致です</a:t>
            </a:r>
          </a:p>
        </p:txBody>
      </p:sp>
      <p:pic>
        <p:nvPicPr>
          <p:cNvPr id="107" name="Image 107"/>
          <p:cNvPicPr>
            <a:picLocks noChangeAspect="1"/>
          </p:cNvPicPr>
          <p:nvPr/>
        </p:nvPicPr>
        <p:blipFill>
          <a:blip r:embed="rId2"/>
          <a:stretch>
            <a:fillRect/>
          </a:stretch>
        </p:blipFill>
        <p:spPr>
          <a:xfrm>
            <a:off x="232094" y="6496050"/>
            <a:ext cx="793112" cy="205740"/>
          </a:xfrm>
          <a:prstGeom prst="rect">
            <a:avLst/>
          </a:prstGeom>
        </p:spPr>
      </p:pic>
      <p:sp>
        <p:nvSpPr>
          <p:cNvPr id="108" name="TextBox 108"/>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109" name="TextBox 109"/>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110" name="TextBox 110"/>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43</a:t>
            </a:r>
          </a:p>
        </p:txBody>
      </p:sp>
    </p:spTree>
  </p:cSld>
  <p:clrMapOvr>
    <a:masterClrMapping/>
  </p:clrMapOvr>
  <p:transition xmlns:p14="http://schemas.microsoft.com/office/powerpoint/2010/main" p14:dur="400">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先に敷く安全網</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7319058"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出力の固定</a:t>
            </a:r>
            <a:r>
              <a:rPr lang="zh-CN" sz="2480" b="1" dirty="0">
                <a:solidFill>
                  <a:srgbClr val="000000"/>
                </a:solidFill>
                <a:latin typeface="Zen Kaku Gothic New"/>
                <a:ea typeface="Zen Kaku Gothic New"/>
                <a:cs typeface="Zen Kaku Gothic New"/>
              </a:rPr>
              <a:t>が、段階を積むための前提</a:t>
            </a:r>
          </a:p>
        </p:txBody>
      </p:sp>
      <p:sp>
        <p:nvSpPr>
          <p:cNvPr id="7" name="Rectangle 7"/>
          <p:cNvSpPr/>
          <p:nvPr/>
        </p:nvSpPr>
        <p:spPr>
          <a:xfrm>
            <a:off x="1714500" y="4743450"/>
            <a:ext cx="3619500" cy="476250"/>
          </a:xfrm>
          <a:prstGeom prst="roundRect">
            <a:avLst>
              <a:gd name="adj" fmla="val 12000"/>
            </a:avLst>
          </a:prstGeom>
          <a:solidFill>
            <a:srgbClr val="EEF6F7"/>
          </a:solidFill>
          <a:ln>
            <a:noFill/>
          </a:ln>
        </p:spPr>
      </p:sp>
      <p:sp>
        <p:nvSpPr>
          <p:cNvPr id="8" name="TextBox 8"/>
          <p:cNvSpPr txBox="1"/>
          <p:nvPr/>
        </p:nvSpPr>
        <p:spPr>
          <a:xfrm>
            <a:off x="2717624" y="4887754"/>
            <a:ext cx="1613252"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段階1 変数名</a:t>
            </a:r>
          </a:p>
        </p:txBody>
      </p:sp>
      <p:sp>
        <p:nvSpPr>
          <p:cNvPr id="9" name="Rectangle 9"/>
          <p:cNvSpPr/>
          <p:nvPr/>
        </p:nvSpPr>
        <p:spPr>
          <a:xfrm>
            <a:off x="1714500" y="4191000"/>
            <a:ext cx="3619500" cy="476250"/>
          </a:xfrm>
          <a:prstGeom prst="roundRect">
            <a:avLst>
              <a:gd name="adj" fmla="val 12000"/>
            </a:avLst>
          </a:prstGeom>
          <a:solidFill>
            <a:srgbClr val="DCEEF1"/>
          </a:solidFill>
          <a:ln>
            <a:noFill/>
          </a:ln>
        </p:spPr>
      </p:sp>
      <p:sp>
        <p:nvSpPr>
          <p:cNvPr id="10" name="TextBox 10"/>
          <p:cNvSpPr txBox="1"/>
          <p:nvPr/>
        </p:nvSpPr>
        <p:spPr>
          <a:xfrm>
            <a:off x="2717624" y="4335304"/>
            <a:ext cx="1613252"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段階2 定数化</a:t>
            </a:r>
          </a:p>
        </p:txBody>
      </p:sp>
      <p:sp>
        <p:nvSpPr>
          <p:cNvPr id="11" name="Rectangle 11"/>
          <p:cNvSpPr/>
          <p:nvPr/>
        </p:nvSpPr>
        <p:spPr>
          <a:xfrm>
            <a:off x="1714500" y="3638550"/>
            <a:ext cx="3619500" cy="476250"/>
          </a:xfrm>
          <a:prstGeom prst="roundRect">
            <a:avLst>
              <a:gd name="adj" fmla="val 12000"/>
            </a:avLst>
          </a:prstGeom>
          <a:solidFill>
            <a:srgbClr val="C3E4E9"/>
          </a:solidFill>
          <a:ln>
            <a:noFill/>
          </a:ln>
        </p:spPr>
      </p:sp>
      <p:sp>
        <p:nvSpPr>
          <p:cNvPr id="12" name="TextBox 12"/>
          <p:cNvSpPr txBox="1"/>
          <p:nvPr/>
        </p:nvSpPr>
        <p:spPr>
          <a:xfrm>
            <a:off x="2444590" y="3782854"/>
            <a:ext cx="2159320"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段階3 文字列連結</a:t>
            </a:r>
          </a:p>
        </p:txBody>
      </p:sp>
      <p:sp>
        <p:nvSpPr>
          <p:cNvPr id="13" name="Rectangle 13"/>
          <p:cNvSpPr/>
          <p:nvPr/>
        </p:nvSpPr>
        <p:spPr>
          <a:xfrm>
            <a:off x="1714500" y="3086100"/>
            <a:ext cx="3619500" cy="476250"/>
          </a:xfrm>
          <a:prstGeom prst="roundRect">
            <a:avLst>
              <a:gd name="adj" fmla="val 12000"/>
            </a:avLst>
          </a:prstGeom>
          <a:solidFill>
            <a:srgbClr val="A3DDE3"/>
          </a:solidFill>
          <a:ln>
            <a:noFill/>
          </a:ln>
        </p:spPr>
      </p:sp>
      <p:sp>
        <p:nvSpPr>
          <p:cNvPr id="14" name="TextBox 14"/>
          <p:cNvSpPr txBox="1"/>
          <p:nvPr/>
        </p:nvSpPr>
        <p:spPr>
          <a:xfrm>
            <a:off x="2171556" y="3230404"/>
            <a:ext cx="2705388"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段階4 共通処理の抽出</a:t>
            </a:r>
          </a:p>
        </p:txBody>
      </p:sp>
      <p:sp>
        <p:nvSpPr>
          <p:cNvPr id="15" name="Rectangle 15"/>
          <p:cNvSpPr/>
          <p:nvPr/>
        </p:nvSpPr>
        <p:spPr>
          <a:xfrm>
            <a:off x="1714500" y="2533650"/>
            <a:ext cx="3619500" cy="476250"/>
          </a:xfrm>
          <a:prstGeom prst="roundRect">
            <a:avLst>
              <a:gd name="adj" fmla="val 12000"/>
            </a:avLst>
          </a:prstGeom>
          <a:solidFill>
            <a:srgbClr val="79CBD4"/>
          </a:solidFill>
          <a:ln>
            <a:noFill/>
          </a:ln>
        </p:spPr>
      </p:sp>
      <p:sp>
        <p:nvSpPr>
          <p:cNvPr id="16" name="TextBox 16"/>
          <p:cNvSpPr txBox="1"/>
          <p:nvPr/>
        </p:nvSpPr>
        <p:spPr>
          <a:xfrm>
            <a:off x="2171556" y="2677954"/>
            <a:ext cx="2705388"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段階5 型安全なクラス</a:t>
            </a:r>
          </a:p>
        </p:txBody>
      </p:sp>
      <p:sp>
        <p:nvSpPr>
          <p:cNvPr id="17" name="Rectangle 17"/>
          <p:cNvSpPr/>
          <p:nvPr/>
        </p:nvSpPr>
        <p:spPr>
          <a:xfrm>
            <a:off x="1143000" y="5295900"/>
            <a:ext cx="4762500" cy="533400"/>
          </a:xfrm>
          <a:prstGeom prst="roundRect">
            <a:avLst>
              <a:gd name="adj" fmla="val 10714"/>
            </a:avLst>
          </a:prstGeom>
          <a:solidFill>
            <a:srgbClr val="47BCC6"/>
          </a:solidFill>
          <a:ln>
            <a:noFill/>
          </a:ln>
        </p:spPr>
      </p:sp>
      <p:sp>
        <p:nvSpPr>
          <p:cNvPr id="18" name="TextBox 18"/>
          <p:cNvSpPr txBox="1"/>
          <p:nvPr/>
        </p:nvSpPr>
        <p:spPr>
          <a:xfrm>
            <a:off x="1331976" y="5468779"/>
            <a:ext cx="4384548"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整理前の出力をファイルに固定する</a:t>
            </a:r>
          </a:p>
        </p:txBody>
      </p:sp>
      <p:sp>
        <p:nvSpPr>
          <p:cNvPr id="19" name="Line 19"/>
          <p:cNvSpPr/>
          <p:nvPr/>
        </p:nvSpPr>
        <p:spPr>
          <a:xfrm>
            <a:off x="1428750" y="2647950"/>
            <a:ext cx="9525" cy="2571750"/>
          </a:xfrm>
          <a:custGeom>
            <a:avLst/>
            <a:gdLst/>
            <a:ahLst/>
            <a:cxnLst/>
            <a:rect l="l" t="t" r="r" b="b"/>
            <a:pathLst>
              <a:path w="9525" h="2571750">
                <a:moveTo>
                  <a:pt x="0" y="2571750"/>
                </a:moveTo>
                <a:lnTo>
                  <a:pt x="0" y="0"/>
                </a:lnTo>
              </a:path>
            </a:pathLst>
          </a:custGeom>
          <a:noFill/>
          <a:ln w="38100">
            <a:solidFill>
              <a:srgbClr val="A3DDE3"/>
            </a:solidFill>
          </a:ln>
        </p:spPr>
      </p:sp>
      <p:sp>
        <p:nvSpPr>
          <p:cNvPr id="20" name="Polygon 20"/>
          <p:cNvSpPr/>
          <p:nvPr/>
        </p:nvSpPr>
        <p:spPr>
          <a:xfrm>
            <a:off x="1333500" y="2495550"/>
            <a:ext cx="190500" cy="228600"/>
          </a:xfrm>
          <a:custGeom>
            <a:avLst/>
            <a:gdLst/>
            <a:ahLst/>
            <a:cxnLst/>
            <a:rect l="l" t="t" r="r" b="b"/>
            <a:pathLst>
              <a:path w="190500" h="228600">
                <a:moveTo>
                  <a:pt x="95250" y="0"/>
                </a:moveTo>
                <a:lnTo>
                  <a:pt x="190500" y="228600"/>
                </a:lnTo>
                <a:lnTo>
                  <a:pt x="0" y="228600"/>
                </a:lnTo>
                <a:close/>
              </a:path>
            </a:pathLst>
          </a:custGeom>
          <a:solidFill>
            <a:srgbClr val="A3DDE3"/>
          </a:solidFill>
          <a:ln>
            <a:noFill/>
          </a:ln>
        </p:spPr>
      </p:sp>
      <p:sp>
        <p:nvSpPr>
          <p:cNvPr id="21" name="Rectangle 21"/>
          <p:cNvSpPr/>
          <p:nvPr/>
        </p:nvSpPr>
        <p:spPr>
          <a:xfrm>
            <a:off x="6477000" y="2724150"/>
            <a:ext cx="4876800" cy="1123950"/>
          </a:xfrm>
          <a:prstGeom prst="roundRect">
            <a:avLst>
              <a:gd name="adj" fmla="val 5085"/>
            </a:avLst>
          </a:prstGeom>
          <a:solidFill>
            <a:srgbClr val="EEF6F7"/>
          </a:solidFill>
          <a:ln>
            <a:noFill/>
          </a:ln>
        </p:spPr>
      </p:sp>
      <p:sp>
        <p:nvSpPr>
          <p:cNvPr id="22" name="Rectangle 22"/>
          <p:cNvSpPr/>
          <p:nvPr/>
        </p:nvSpPr>
        <p:spPr>
          <a:xfrm>
            <a:off x="6477000" y="2724150"/>
            <a:ext cx="57150" cy="1123950"/>
          </a:xfrm>
          <a:prstGeom prst="rect">
            <a:avLst/>
          </a:prstGeom>
          <a:solidFill>
            <a:srgbClr val="47BCC6"/>
          </a:solidFill>
          <a:ln>
            <a:noFill/>
          </a:ln>
        </p:spPr>
      </p:sp>
      <p:sp>
        <p:nvSpPr>
          <p:cNvPr id="23" name="TextBox 23"/>
          <p:cNvSpPr txBox="1"/>
          <p:nvPr/>
        </p:nvSpPr>
        <p:spPr>
          <a:xfrm>
            <a:off x="6774180" y="292417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比較の対象外</a:t>
            </a:r>
          </a:p>
        </p:txBody>
      </p:sp>
      <p:sp>
        <p:nvSpPr>
          <p:cNvPr id="24" name="TextBox 24"/>
          <p:cNvSpPr txBox="1"/>
          <p:nvPr/>
        </p:nvSpPr>
        <p:spPr>
          <a:xfrm>
            <a:off x="6774561" y="3256121"/>
            <a:ext cx="377875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出力日の行は実行日で変わるので、</a:t>
            </a:r>
          </a:p>
          <a:p>
            <a:pPr algn="l">
              <a:lnSpc>
                <a:spcPts val="2100"/>
              </a:lnSpc>
            </a:pPr>
            <a:r>
              <a:rPr lang="zh-CN" sz="1420" dirty="0">
                <a:solidFill>
                  <a:srgbClr val="484848"/>
                </a:solidFill>
                <a:latin typeface="Zen Kaku Gothic New"/>
                <a:ea typeface="Zen Kaku Gothic New"/>
                <a:cs typeface="Zen Kaku Gothic New"/>
              </a:rPr>
              <a:t>比較の対象外です</a:t>
            </a:r>
          </a:p>
        </p:txBody>
      </p:sp>
      <p:sp>
        <p:nvSpPr>
          <p:cNvPr id="25" name="Rectangle 25"/>
          <p:cNvSpPr/>
          <p:nvPr/>
        </p:nvSpPr>
        <p:spPr>
          <a:xfrm>
            <a:off x="6477000" y="4038600"/>
            <a:ext cx="4876800" cy="1123950"/>
          </a:xfrm>
          <a:prstGeom prst="roundRect">
            <a:avLst>
              <a:gd name="adj" fmla="val 5085"/>
            </a:avLst>
          </a:prstGeom>
          <a:solidFill>
            <a:srgbClr val="F3F3F3"/>
          </a:solidFill>
          <a:ln>
            <a:noFill/>
          </a:ln>
        </p:spPr>
      </p:sp>
      <p:sp>
        <p:nvSpPr>
          <p:cNvPr id="26" name="Rectangle 26"/>
          <p:cNvSpPr/>
          <p:nvPr/>
        </p:nvSpPr>
        <p:spPr>
          <a:xfrm>
            <a:off x="6477000" y="4038600"/>
            <a:ext cx="57150" cy="1123950"/>
          </a:xfrm>
          <a:prstGeom prst="rect">
            <a:avLst/>
          </a:prstGeom>
          <a:solidFill>
            <a:srgbClr val="999999"/>
          </a:solidFill>
          <a:ln>
            <a:noFill/>
          </a:ln>
        </p:spPr>
      </p:sp>
      <p:sp>
        <p:nvSpPr>
          <p:cNvPr id="27" name="TextBox 27"/>
          <p:cNvSpPr txBox="1"/>
          <p:nvPr/>
        </p:nvSpPr>
        <p:spPr>
          <a:xfrm>
            <a:off x="6774180" y="42386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段階の区切り</a:t>
            </a:r>
          </a:p>
        </p:txBody>
      </p:sp>
      <p:sp>
        <p:nvSpPr>
          <p:cNvPr id="28" name="TextBox 28"/>
          <p:cNvSpPr txBox="1"/>
          <p:nvPr/>
        </p:nvSpPr>
        <p:spPr>
          <a:xfrm>
            <a:off x="6774561" y="4570571"/>
            <a:ext cx="3908155"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1段階ずつ実行して出力を比べます。</a:t>
            </a:r>
          </a:p>
          <a:p>
            <a:pPr algn="l">
              <a:lnSpc>
                <a:spcPts val="2100"/>
              </a:lnSpc>
            </a:pPr>
            <a:r>
              <a:rPr lang="zh-CN" sz="1420" dirty="0">
                <a:solidFill>
                  <a:srgbClr val="484848"/>
                </a:solidFill>
                <a:latin typeface="Zen Kaku Gothic New"/>
                <a:ea typeface="Zen Kaku Gothic New"/>
                <a:cs typeface="Zen Kaku Gothic New"/>
              </a:rPr>
              <a:t>まとめて適用しません。</a:t>
            </a:r>
          </a:p>
        </p:txBody>
      </p:sp>
      <p:sp>
        <p:nvSpPr>
          <p:cNvPr id="29" name="TextBox 29"/>
          <p:cNvSpPr txBox="1"/>
          <p:nvPr/>
        </p:nvSpPr>
        <p:spPr>
          <a:xfrm>
            <a:off x="602361" y="6094571"/>
            <a:ext cx="63667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先に固定していないと、差分が出たときに原因を追えません</a:t>
            </a:r>
          </a:p>
        </p:txBody>
      </p:sp>
      <p:pic>
        <p:nvPicPr>
          <p:cNvPr id="30" name="Image 30"/>
          <p:cNvPicPr>
            <a:picLocks noChangeAspect="1"/>
          </p:cNvPicPr>
          <p:nvPr/>
        </p:nvPicPr>
        <p:blipFill>
          <a:blip r:embed="rId2"/>
          <a:stretch>
            <a:fillRect/>
          </a:stretch>
        </p:blipFill>
        <p:spPr>
          <a:xfrm>
            <a:off x="232094" y="6496050"/>
            <a:ext cx="793112" cy="205740"/>
          </a:xfrm>
          <a:prstGeom prst="rect">
            <a:avLst/>
          </a:prstGeom>
        </p:spPr>
      </p:pic>
      <p:sp>
        <p:nvSpPr>
          <p:cNvPr id="31" name="TextBox 3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2" name="TextBox 3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44</a:t>
            </a:r>
          </a:p>
        </p:txBody>
      </p:sp>
    </p:spTree>
  </p:cSld>
  <p:clrMapOvr>
    <a:masterClrMapping/>
  </p:clrMapOvr>
  <p:transition xmlns:p14="http://schemas.microsoft.com/office/powerpoint/2010/main" p14:dur="400">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83027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段階0から段階5の階段</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606218"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差分の小さい順</a:t>
            </a:r>
            <a:r>
              <a:rPr lang="zh-CN" sz="2480" b="1" dirty="0">
                <a:solidFill>
                  <a:srgbClr val="000000"/>
                </a:solidFill>
                <a:latin typeface="Zen Kaku Gothic New"/>
                <a:ea typeface="Zen Kaku Gothic New"/>
                <a:cs typeface="Zen Kaku Gothic New"/>
              </a:rPr>
              <a:t>に積み、型の置き換えを最後</a:t>
            </a:r>
          </a:p>
        </p:txBody>
      </p:sp>
      <p:sp>
        <p:nvSpPr>
          <p:cNvPr id="7" name="Rectangle 7"/>
          <p:cNvSpPr/>
          <p:nvPr/>
        </p:nvSpPr>
        <p:spPr>
          <a:xfrm>
            <a:off x="609600" y="5143500"/>
            <a:ext cx="1752600" cy="381000"/>
          </a:xfrm>
          <a:prstGeom prst="rect">
            <a:avLst/>
          </a:prstGeom>
          <a:solidFill>
            <a:srgbClr val="F3F3F3"/>
          </a:solidFill>
          <a:ln>
            <a:noFill/>
          </a:ln>
        </p:spPr>
      </p:sp>
      <p:sp>
        <p:nvSpPr>
          <p:cNvPr id="8" name="TextBox 8"/>
          <p:cNvSpPr txBox="1"/>
          <p:nvPr/>
        </p:nvSpPr>
        <p:spPr>
          <a:xfrm>
            <a:off x="1129780" y="5278279"/>
            <a:ext cx="7122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段階0</a:t>
            </a:r>
          </a:p>
        </p:txBody>
      </p:sp>
      <p:sp>
        <p:nvSpPr>
          <p:cNvPr id="9" name="TextBox 9"/>
          <p:cNvSpPr txBox="1"/>
          <p:nvPr/>
        </p:nvSpPr>
        <p:spPr>
          <a:xfrm>
            <a:off x="1008126" y="5675471"/>
            <a:ext cx="955548"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分析のみ</a:t>
            </a:r>
          </a:p>
        </p:txBody>
      </p:sp>
      <p:sp>
        <p:nvSpPr>
          <p:cNvPr id="10" name="TextBox 10"/>
          <p:cNvSpPr txBox="1"/>
          <p:nvPr/>
        </p:nvSpPr>
        <p:spPr>
          <a:xfrm>
            <a:off x="1296329" y="5923121"/>
            <a:ext cx="37914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0行</a:t>
            </a:r>
          </a:p>
        </p:txBody>
      </p:sp>
      <p:sp>
        <p:nvSpPr>
          <p:cNvPr id="11" name="Rectangle 11"/>
          <p:cNvSpPr/>
          <p:nvPr/>
        </p:nvSpPr>
        <p:spPr>
          <a:xfrm>
            <a:off x="2362200" y="4533900"/>
            <a:ext cx="1752600" cy="990600"/>
          </a:xfrm>
          <a:prstGeom prst="rect">
            <a:avLst/>
          </a:prstGeom>
          <a:solidFill>
            <a:srgbClr val="EEF6F7"/>
          </a:solidFill>
          <a:ln>
            <a:noFill/>
          </a:ln>
        </p:spPr>
      </p:sp>
      <p:sp>
        <p:nvSpPr>
          <p:cNvPr id="12" name="TextBox 12"/>
          <p:cNvSpPr txBox="1"/>
          <p:nvPr/>
        </p:nvSpPr>
        <p:spPr>
          <a:xfrm>
            <a:off x="2882380" y="4668679"/>
            <a:ext cx="7122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段階1</a:t>
            </a:r>
          </a:p>
        </p:txBody>
      </p:sp>
      <p:sp>
        <p:nvSpPr>
          <p:cNvPr id="13" name="Line 13"/>
          <p:cNvSpPr/>
          <p:nvPr/>
        </p:nvSpPr>
        <p:spPr>
          <a:xfrm>
            <a:off x="2114550" y="4838700"/>
            <a:ext cx="495300" cy="9525"/>
          </a:xfrm>
          <a:custGeom>
            <a:avLst/>
            <a:gdLst/>
            <a:ahLst/>
            <a:cxnLst/>
            <a:rect l="l" t="t" r="r" b="b"/>
            <a:pathLst>
              <a:path w="495300" h="9525">
                <a:moveTo>
                  <a:pt x="0" y="0"/>
                </a:moveTo>
                <a:lnTo>
                  <a:pt x="495300" y="0"/>
                </a:lnTo>
              </a:path>
            </a:pathLst>
          </a:custGeom>
          <a:noFill/>
          <a:ln w="38100">
            <a:solidFill>
              <a:srgbClr val="264DBF"/>
            </a:solidFill>
          </a:ln>
        </p:spPr>
      </p:sp>
      <p:sp>
        <p:nvSpPr>
          <p:cNvPr id="14" name="TextBox 14"/>
          <p:cNvSpPr txBox="1"/>
          <p:nvPr/>
        </p:nvSpPr>
        <p:spPr>
          <a:xfrm>
            <a:off x="2878360" y="5675471"/>
            <a:ext cx="720280"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変数名</a:t>
            </a:r>
          </a:p>
        </p:txBody>
      </p:sp>
      <p:sp>
        <p:nvSpPr>
          <p:cNvPr id="15" name="TextBox 15"/>
          <p:cNvSpPr txBox="1"/>
          <p:nvPr/>
        </p:nvSpPr>
        <p:spPr>
          <a:xfrm>
            <a:off x="2984230" y="5923121"/>
            <a:ext cx="50854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10種</a:t>
            </a:r>
          </a:p>
        </p:txBody>
      </p:sp>
      <p:sp>
        <p:nvSpPr>
          <p:cNvPr id="16" name="Rectangle 16"/>
          <p:cNvSpPr/>
          <p:nvPr/>
        </p:nvSpPr>
        <p:spPr>
          <a:xfrm>
            <a:off x="4114800" y="3924300"/>
            <a:ext cx="1752600" cy="1600200"/>
          </a:xfrm>
          <a:prstGeom prst="rect">
            <a:avLst/>
          </a:prstGeom>
          <a:solidFill>
            <a:srgbClr val="DCEEF1"/>
          </a:solidFill>
          <a:ln>
            <a:noFill/>
          </a:ln>
        </p:spPr>
      </p:sp>
      <p:sp>
        <p:nvSpPr>
          <p:cNvPr id="17" name="TextBox 17"/>
          <p:cNvSpPr txBox="1"/>
          <p:nvPr/>
        </p:nvSpPr>
        <p:spPr>
          <a:xfrm>
            <a:off x="4634980" y="4059079"/>
            <a:ext cx="7122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段階2</a:t>
            </a:r>
          </a:p>
        </p:txBody>
      </p:sp>
      <p:sp>
        <p:nvSpPr>
          <p:cNvPr id="18" name="Line 18"/>
          <p:cNvSpPr/>
          <p:nvPr/>
        </p:nvSpPr>
        <p:spPr>
          <a:xfrm>
            <a:off x="3867150" y="4229100"/>
            <a:ext cx="495300" cy="9525"/>
          </a:xfrm>
          <a:custGeom>
            <a:avLst/>
            <a:gdLst/>
            <a:ahLst/>
            <a:cxnLst/>
            <a:rect l="l" t="t" r="r" b="b"/>
            <a:pathLst>
              <a:path w="495300" h="9525">
                <a:moveTo>
                  <a:pt x="0" y="0"/>
                </a:moveTo>
                <a:lnTo>
                  <a:pt x="495300" y="0"/>
                </a:lnTo>
              </a:path>
            </a:pathLst>
          </a:custGeom>
          <a:noFill/>
          <a:ln w="38100">
            <a:solidFill>
              <a:srgbClr val="264DBF"/>
            </a:solidFill>
          </a:ln>
        </p:spPr>
      </p:sp>
      <p:sp>
        <p:nvSpPr>
          <p:cNvPr id="19" name="TextBox 19"/>
          <p:cNvSpPr txBox="1"/>
          <p:nvPr/>
        </p:nvSpPr>
        <p:spPr>
          <a:xfrm>
            <a:off x="4630960" y="5675471"/>
            <a:ext cx="720280"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定数化</a:t>
            </a:r>
          </a:p>
        </p:txBody>
      </p:sp>
      <p:sp>
        <p:nvSpPr>
          <p:cNvPr id="20" name="TextBox 20"/>
          <p:cNvSpPr txBox="1"/>
          <p:nvPr/>
        </p:nvSpPr>
        <p:spPr>
          <a:xfrm>
            <a:off x="4683895" y="5923121"/>
            <a:ext cx="61441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6箇所</a:t>
            </a:r>
          </a:p>
        </p:txBody>
      </p:sp>
      <p:sp>
        <p:nvSpPr>
          <p:cNvPr id="21" name="Rectangle 21"/>
          <p:cNvSpPr/>
          <p:nvPr/>
        </p:nvSpPr>
        <p:spPr>
          <a:xfrm>
            <a:off x="5867400" y="3314700"/>
            <a:ext cx="1752600" cy="2209800"/>
          </a:xfrm>
          <a:prstGeom prst="rect">
            <a:avLst/>
          </a:prstGeom>
          <a:solidFill>
            <a:srgbClr val="C3E4E9"/>
          </a:solidFill>
          <a:ln>
            <a:noFill/>
          </a:ln>
        </p:spPr>
      </p:sp>
      <p:sp>
        <p:nvSpPr>
          <p:cNvPr id="22" name="TextBox 22"/>
          <p:cNvSpPr txBox="1"/>
          <p:nvPr/>
        </p:nvSpPr>
        <p:spPr>
          <a:xfrm>
            <a:off x="6387580" y="3449479"/>
            <a:ext cx="7122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段階3</a:t>
            </a:r>
          </a:p>
        </p:txBody>
      </p:sp>
      <p:sp>
        <p:nvSpPr>
          <p:cNvPr id="23" name="Line 23"/>
          <p:cNvSpPr/>
          <p:nvPr/>
        </p:nvSpPr>
        <p:spPr>
          <a:xfrm>
            <a:off x="5619750" y="3619500"/>
            <a:ext cx="495300" cy="9525"/>
          </a:xfrm>
          <a:custGeom>
            <a:avLst/>
            <a:gdLst/>
            <a:ahLst/>
            <a:cxnLst/>
            <a:rect l="l" t="t" r="r" b="b"/>
            <a:pathLst>
              <a:path w="495300" h="9525">
                <a:moveTo>
                  <a:pt x="0" y="0"/>
                </a:moveTo>
                <a:lnTo>
                  <a:pt x="495300" y="0"/>
                </a:lnTo>
              </a:path>
            </a:pathLst>
          </a:custGeom>
          <a:noFill/>
          <a:ln w="38100">
            <a:solidFill>
              <a:srgbClr val="264DBF"/>
            </a:solidFill>
          </a:ln>
        </p:spPr>
      </p:sp>
      <p:sp>
        <p:nvSpPr>
          <p:cNvPr id="24" name="TextBox 24"/>
          <p:cNvSpPr txBox="1"/>
          <p:nvPr/>
        </p:nvSpPr>
        <p:spPr>
          <a:xfrm>
            <a:off x="6148292" y="5675471"/>
            <a:ext cx="1190816"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文字列連結</a:t>
            </a:r>
          </a:p>
        </p:txBody>
      </p:sp>
      <p:sp>
        <p:nvSpPr>
          <p:cNvPr id="25" name="TextBox 25"/>
          <p:cNvSpPr txBox="1"/>
          <p:nvPr/>
        </p:nvSpPr>
        <p:spPr>
          <a:xfrm>
            <a:off x="6489430" y="5923121"/>
            <a:ext cx="50854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87回</a:t>
            </a:r>
          </a:p>
        </p:txBody>
      </p:sp>
      <p:sp>
        <p:nvSpPr>
          <p:cNvPr id="26" name="Rectangle 26"/>
          <p:cNvSpPr/>
          <p:nvPr/>
        </p:nvSpPr>
        <p:spPr>
          <a:xfrm>
            <a:off x="7620000" y="2705100"/>
            <a:ext cx="1752600" cy="2819400"/>
          </a:xfrm>
          <a:prstGeom prst="rect">
            <a:avLst/>
          </a:prstGeom>
          <a:solidFill>
            <a:srgbClr val="A3DDE3"/>
          </a:solidFill>
          <a:ln>
            <a:noFill/>
          </a:ln>
        </p:spPr>
      </p:sp>
      <p:sp>
        <p:nvSpPr>
          <p:cNvPr id="27" name="TextBox 27"/>
          <p:cNvSpPr txBox="1"/>
          <p:nvPr/>
        </p:nvSpPr>
        <p:spPr>
          <a:xfrm>
            <a:off x="8140180" y="2839879"/>
            <a:ext cx="7122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段階4</a:t>
            </a:r>
          </a:p>
        </p:txBody>
      </p:sp>
      <p:sp>
        <p:nvSpPr>
          <p:cNvPr id="28" name="Line 28"/>
          <p:cNvSpPr/>
          <p:nvPr/>
        </p:nvSpPr>
        <p:spPr>
          <a:xfrm>
            <a:off x="7372350" y="3009900"/>
            <a:ext cx="495300" cy="9525"/>
          </a:xfrm>
          <a:custGeom>
            <a:avLst/>
            <a:gdLst/>
            <a:ahLst/>
            <a:cxnLst/>
            <a:rect l="l" t="t" r="r" b="b"/>
            <a:pathLst>
              <a:path w="495300" h="9525">
                <a:moveTo>
                  <a:pt x="0" y="0"/>
                </a:moveTo>
                <a:lnTo>
                  <a:pt x="495300" y="0"/>
                </a:lnTo>
              </a:path>
            </a:pathLst>
          </a:custGeom>
          <a:noFill/>
          <a:ln w="38100">
            <a:solidFill>
              <a:srgbClr val="264DBF"/>
            </a:solidFill>
          </a:ln>
        </p:spPr>
      </p:sp>
      <p:sp>
        <p:nvSpPr>
          <p:cNvPr id="29" name="TextBox 29"/>
          <p:cNvSpPr txBox="1"/>
          <p:nvPr/>
        </p:nvSpPr>
        <p:spPr>
          <a:xfrm>
            <a:off x="7665625" y="5675471"/>
            <a:ext cx="1661351"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共通処理の抽出</a:t>
            </a:r>
          </a:p>
        </p:txBody>
      </p:sp>
      <p:sp>
        <p:nvSpPr>
          <p:cNvPr id="30" name="TextBox 30"/>
          <p:cNvSpPr txBox="1"/>
          <p:nvPr/>
        </p:nvSpPr>
        <p:spPr>
          <a:xfrm>
            <a:off x="8006763" y="5923121"/>
            <a:ext cx="979075"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重複39行</a:t>
            </a:r>
          </a:p>
        </p:txBody>
      </p:sp>
      <p:sp>
        <p:nvSpPr>
          <p:cNvPr id="31" name="Rectangle 31"/>
          <p:cNvSpPr/>
          <p:nvPr/>
        </p:nvSpPr>
        <p:spPr>
          <a:xfrm>
            <a:off x="9372600" y="2095500"/>
            <a:ext cx="1752600" cy="3429000"/>
          </a:xfrm>
          <a:prstGeom prst="rect">
            <a:avLst/>
          </a:prstGeom>
          <a:solidFill>
            <a:srgbClr val="47BCC6"/>
          </a:solidFill>
          <a:ln>
            <a:noFill/>
          </a:ln>
        </p:spPr>
      </p:sp>
      <p:sp>
        <p:nvSpPr>
          <p:cNvPr id="32" name="TextBox 32"/>
          <p:cNvSpPr txBox="1"/>
          <p:nvPr/>
        </p:nvSpPr>
        <p:spPr>
          <a:xfrm>
            <a:off x="9892780" y="2230279"/>
            <a:ext cx="712239"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段階5</a:t>
            </a:r>
          </a:p>
        </p:txBody>
      </p:sp>
      <p:sp>
        <p:nvSpPr>
          <p:cNvPr id="33" name="Line 33"/>
          <p:cNvSpPr/>
          <p:nvPr/>
        </p:nvSpPr>
        <p:spPr>
          <a:xfrm>
            <a:off x="9124950" y="2400300"/>
            <a:ext cx="495300" cy="9525"/>
          </a:xfrm>
          <a:custGeom>
            <a:avLst/>
            <a:gdLst/>
            <a:ahLst/>
            <a:cxnLst/>
            <a:rect l="l" t="t" r="r" b="b"/>
            <a:pathLst>
              <a:path w="495300" h="9525">
                <a:moveTo>
                  <a:pt x="0" y="0"/>
                </a:moveTo>
                <a:lnTo>
                  <a:pt x="495300" y="0"/>
                </a:lnTo>
              </a:path>
            </a:pathLst>
          </a:custGeom>
          <a:noFill/>
          <a:ln w="38100">
            <a:solidFill>
              <a:srgbClr val="264DBF"/>
            </a:solidFill>
          </a:ln>
        </p:spPr>
      </p:sp>
      <p:sp>
        <p:nvSpPr>
          <p:cNvPr id="34" name="TextBox 34"/>
          <p:cNvSpPr txBox="1"/>
          <p:nvPr/>
        </p:nvSpPr>
        <p:spPr>
          <a:xfrm>
            <a:off x="9418225" y="5675471"/>
            <a:ext cx="1661351"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型安全なクラス</a:t>
            </a:r>
          </a:p>
        </p:txBody>
      </p:sp>
      <p:sp>
        <p:nvSpPr>
          <p:cNvPr id="35" name="TextBox 35"/>
          <p:cNvSpPr txBox="1"/>
          <p:nvPr/>
        </p:nvSpPr>
        <p:spPr>
          <a:xfrm>
            <a:off x="9433306" y="5923121"/>
            <a:ext cx="163118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Map 5箇所ほか</a:t>
            </a:r>
          </a:p>
        </p:txBody>
      </p:sp>
      <p:sp>
        <p:nvSpPr>
          <p:cNvPr id="36" name="Rectangle 36"/>
          <p:cNvSpPr/>
          <p:nvPr/>
        </p:nvSpPr>
        <p:spPr>
          <a:xfrm>
            <a:off x="609600" y="5524500"/>
            <a:ext cx="10515600" cy="28575"/>
          </a:xfrm>
          <a:prstGeom prst="rect">
            <a:avLst/>
          </a:prstGeom>
          <a:solidFill>
            <a:srgbClr val="999999"/>
          </a:solidFill>
          <a:ln>
            <a:noFill/>
          </a:ln>
        </p:spPr>
      </p:sp>
      <p:sp>
        <p:nvSpPr>
          <p:cNvPr id="37" name="Line 37"/>
          <p:cNvSpPr/>
          <p:nvPr/>
        </p:nvSpPr>
        <p:spPr>
          <a:xfrm>
            <a:off x="838200" y="2343150"/>
            <a:ext cx="381000" cy="9525"/>
          </a:xfrm>
          <a:custGeom>
            <a:avLst/>
            <a:gdLst/>
            <a:ahLst/>
            <a:cxnLst/>
            <a:rect l="l" t="t" r="r" b="b"/>
            <a:pathLst>
              <a:path w="381000" h="9525">
                <a:moveTo>
                  <a:pt x="0" y="0"/>
                </a:moveTo>
                <a:lnTo>
                  <a:pt x="381000" y="0"/>
                </a:lnTo>
              </a:path>
            </a:pathLst>
          </a:custGeom>
          <a:noFill/>
          <a:ln w="38100">
            <a:solidFill>
              <a:srgbClr val="264DBF"/>
            </a:solidFill>
          </a:ln>
        </p:spPr>
      </p:sp>
      <p:sp>
        <p:nvSpPr>
          <p:cNvPr id="38" name="TextBox 38"/>
          <p:cNvSpPr txBox="1"/>
          <p:nvPr/>
        </p:nvSpPr>
        <p:spPr>
          <a:xfrm>
            <a:off x="1326261" y="2246471"/>
            <a:ext cx="401402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段の切れ目で実行して出力を比べます</a:t>
            </a:r>
          </a:p>
        </p:txBody>
      </p:sp>
      <p:sp>
        <p:nvSpPr>
          <p:cNvPr id="39" name="TextBox 39"/>
          <p:cNvSpPr txBox="1"/>
          <p:nvPr/>
        </p:nvSpPr>
        <p:spPr>
          <a:xfrm>
            <a:off x="602361" y="6208871"/>
            <a:ext cx="83250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段階5 で触るのは Map&lt;String, Object&gt; 5箇所・d.get( 23回・キャスト26回</a:t>
            </a:r>
          </a:p>
        </p:txBody>
      </p:sp>
      <p:pic>
        <p:nvPicPr>
          <p:cNvPr id="40" name="Image 40"/>
          <p:cNvPicPr>
            <a:picLocks noChangeAspect="1"/>
          </p:cNvPicPr>
          <p:nvPr/>
        </p:nvPicPr>
        <p:blipFill>
          <a:blip r:embed="rId2"/>
          <a:stretch>
            <a:fillRect/>
          </a:stretch>
        </p:blipFill>
        <p:spPr>
          <a:xfrm>
            <a:off x="232094" y="6496050"/>
            <a:ext cx="793112" cy="205740"/>
          </a:xfrm>
          <a:prstGeom prst="rect">
            <a:avLst/>
          </a:prstGeom>
        </p:spPr>
      </p:pic>
      <p:sp>
        <p:nvSpPr>
          <p:cNvPr id="41" name="TextBox 4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42" name="TextBox 4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43" name="TextBox 4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45</a:t>
            </a:r>
          </a:p>
        </p:txBody>
      </p:sp>
    </p:spTree>
  </p:cSld>
  <p:clrMapOvr>
    <a:masterClrMapping/>
  </p:clrMapOvr>
  <p:transition xmlns:p14="http://schemas.microsoft.com/office/powerpoint/2010/main" p14:dur="400">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47BCC6"/>
          </a:solidFill>
          <a:ln>
            <a:noFill/>
          </a:ln>
        </p:spPr>
      </p:sp>
      <p:sp>
        <p:nvSpPr>
          <p:cNvPr id="4" name="Rectangle 4"/>
          <p:cNvSpPr/>
          <p:nvPr/>
        </p:nvSpPr>
        <p:spPr>
          <a:xfrm>
            <a:off x="457200" y="495300"/>
            <a:ext cx="1143000" cy="457200"/>
          </a:xfrm>
          <a:prstGeom prst="roundRect">
            <a:avLst>
              <a:gd name="adj" fmla="val 16667"/>
            </a:avLst>
          </a:prstGeom>
          <a:solidFill>
            <a:srgbClr val="47BCC6"/>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実演</a:t>
            </a:r>
          </a:p>
        </p:txBody>
      </p:sp>
      <p:sp>
        <p:nvSpPr>
          <p:cNvPr id="6" name="TextBox 6"/>
          <p:cNvSpPr txBox="1"/>
          <p:nvPr/>
        </p:nvSpPr>
        <p:spPr>
          <a:xfrm>
            <a:off x="1989201" y="641509"/>
            <a:ext cx="307726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Planモードの実演</a:t>
            </a:r>
          </a:p>
        </p:txBody>
      </p:sp>
      <p:sp>
        <p:nvSpPr>
          <p:cNvPr id="7" name="Rectangle 7"/>
          <p:cNvSpPr/>
          <p:nvPr/>
        </p:nvSpPr>
        <p:spPr>
          <a:xfrm>
            <a:off x="2000250" y="1028700"/>
            <a:ext cx="9582150" cy="19050"/>
          </a:xfrm>
          <a:prstGeom prst="rect">
            <a:avLst/>
          </a:prstGeom>
          <a:solidFill>
            <a:srgbClr val="47BCC6"/>
          </a:solidFill>
          <a:ln>
            <a:noFill/>
          </a:ln>
        </p:spPr>
      </p:sp>
      <p:sp>
        <p:nvSpPr>
          <p:cNvPr id="8" name="TextBox 8"/>
          <p:cNvSpPr txBox="1"/>
          <p:nvPr/>
        </p:nvSpPr>
        <p:spPr>
          <a:xfrm>
            <a:off x="597027" y="1466374"/>
            <a:ext cx="689000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承認の前に、計画で</a:t>
            </a:r>
            <a:r>
              <a:rPr lang="zh-CN" sz="2480" b="1" dirty="0">
                <a:solidFill>
                  <a:srgbClr val="264DBF"/>
                </a:solidFill>
                <a:latin typeface="Zen Kaku Gothic New"/>
                <a:ea typeface="Zen Kaku Gothic New"/>
                <a:cs typeface="Zen Kaku Gothic New"/>
              </a:rPr>
              <a:t>変更対象を確認</a:t>
            </a:r>
          </a:p>
        </p:txBody>
      </p:sp>
      <p:sp>
        <p:nvSpPr>
          <p:cNvPr id="9" name="Rectangle 9"/>
          <p:cNvSpPr/>
          <p:nvPr/>
        </p:nvSpPr>
        <p:spPr>
          <a:xfrm>
            <a:off x="609600" y="2114550"/>
            <a:ext cx="6667500" cy="3810000"/>
          </a:xfrm>
          <a:prstGeom prst="roundRect">
            <a:avLst>
              <a:gd name="adj" fmla="val 2000"/>
            </a:avLst>
          </a:prstGeom>
          <a:solidFill>
            <a:srgbClr val="F2F4F8"/>
          </a:solidFill>
          <a:ln w="14288">
            <a:solidFill>
              <a:srgbClr val="9AA0B4"/>
            </a:solidFill>
            <a:custDash>
              <a:ds d="400000" sp="266666"/>
            </a:custDash>
          </a:ln>
        </p:spPr>
      </p:sp>
      <p:sp>
        <p:nvSpPr>
          <p:cNvPr id="10" name="TextBox 10"/>
          <p:cNvSpPr txBox="1"/>
          <p:nvPr/>
        </p:nvSpPr>
        <p:spPr>
          <a:xfrm>
            <a:off x="712946" y="3732371"/>
            <a:ext cx="6460807" cy="56445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 Shift+Tab で Plan モードに入り、</a:t>
            </a:r>
          </a:p>
          <a:p>
            <a:pPr algn="ctr">
              <a:lnSpc>
                <a:spcPts val="2250"/>
              </a:lnSpc>
            </a:pPr>
            <a:r>
              <a:rPr lang="zh-CN" sz="1420" dirty="0">
                <a:solidFill>
                  <a:srgbClr val="5B6472"/>
                </a:solidFill>
                <a:latin typeface="Zen Kaku Gothic New"/>
                <a:ea typeface="Zen Kaku Gothic New"/>
                <a:cs typeface="Zen Kaku Gothic New"/>
              </a:rPr>
              <a:t>段階1の計画が提示された画面</a:t>
            </a:r>
          </a:p>
        </p:txBody>
      </p:sp>
      <p:sp>
        <p:nvSpPr>
          <p:cNvPr id="11" name="Ellipse 11"/>
          <p:cNvSpPr/>
          <p:nvPr/>
        </p:nvSpPr>
        <p:spPr>
          <a:xfrm>
            <a:off x="7600950" y="2400300"/>
            <a:ext cx="342900" cy="342900"/>
          </a:xfrm>
          <a:prstGeom prst="ellipse">
            <a:avLst/>
          </a:prstGeom>
          <a:solidFill>
            <a:srgbClr val="264DBF"/>
          </a:solidFill>
          <a:ln>
            <a:noFill/>
          </a:ln>
        </p:spPr>
      </p:sp>
      <p:sp>
        <p:nvSpPr>
          <p:cNvPr id="12" name="TextBox 12"/>
          <p:cNvSpPr txBox="1"/>
          <p:nvPr/>
        </p:nvSpPr>
        <p:spPr>
          <a:xfrm>
            <a:off x="7697228" y="2484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8069961" y="2360771"/>
            <a:ext cx="2131886"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いまどのモードかが</a:t>
            </a:r>
          </a:p>
          <a:p>
            <a:pPr algn="l">
              <a:lnSpc>
                <a:spcPts val="2100"/>
              </a:lnSpc>
            </a:pPr>
            <a:r>
              <a:rPr lang="zh-CN" sz="1420" dirty="0">
                <a:solidFill>
                  <a:srgbClr val="000000"/>
                </a:solidFill>
                <a:latin typeface="Zen Kaku Gothic New"/>
                <a:ea typeface="Zen Kaku Gothic New"/>
                <a:cs typeface="Zen Kaku Gothic New"/>
              </a:rPr>
              <a:t>分かる表示</a:t>
            </a:r>
          </a:p>
        </p:txBody>
      </p:sp>
      <p:sp>
        <p:nvSpPr>
          <p:cNvPr id="14" name="Ellipse 14"/>
          <p:cNvSpPr/>
          <p:nvPr/>
        </p:nvSpPr>
        <p:spPr>
          <a:xfrm>
            <a:off x="7600950" y="3448050"/>
            <a:ext cx="342900" cy="342900"/>
          </a:xfrm>
          <a:prstGeom prst="ellipse">
            <a:avLst/>
          </a:prstGeom>
          <a:solidFill>
            <a:srgbClr val="264DBF"/>
          </a:solidFill>
          <a:ln>
            <a:noFill/>
          </a:ln>
        </p:spPr>
      </p:sp>
      <p:sp>
        <p:nvSpPr>
          <p:cNvPr id="15" name="TextBox 15"/>
          <p:cNvSpPr txBox="1"/>
          <p:nvPr/>
        </p:nvSpPr>
        <p:spPr>
          <a:xfrm>
            <a:off x="7697228" y="3532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6" name="TextBox 16"/>
          <p:cNvSpPr txBox="1"/>
          <p:nvPr/>
        </p:nvSpPr>
        <p:spPr>
          <a:xfrm>
            <a:off x="8069961" y="3408521"/>
            <a:ext cx="2602420"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変更対象として挙がった</a:t>
            </a:r>
          </a:p>
          <a:p>
            <a:pPr algn="l">
              <a:lnSpc>
                <a:spcPts val="2100"/>
              </a:lnSpc>
            </a:pPr>
            <a:r>
              <a:rPr lang="zh-CN" sz="1420" dirty="0">
                <a:solidFill>
                  <a:srgbClr val="000000"/>
                </a:solidFill>
                <a:latin typeface="Zen Kaku Gothic New"/>
                <a:ea typeface="Zen Kaku Gothic New"/>
                <a:cs typeface="Zen Kaku Gothic New"/>
              </a:rPr>
              <a:t>メソッド名</a:t>
            </a:r>
          </a:p>
        </p:txBody>
      </p:sp>
      <p:sp>
        <p:nvSpPr>
          <p:cNvPr id="17" name="Ellipse 17"/>
          <p:cNvSpPr/>
          <p:nvPr/>
        </p:nvSpPr>
        <p:spPr>
          <a:xfrm>
            <a:off x="7600950" y="4495800"/>
            <a:ext cx="342900" cy="342900"/>
          </a:xfrm>
          <a:prstGeom prst="ellipse">
            <a:avLst/>
          </a:prstGeom>
          <a:solidFill>
            <a:srgbClr val="264DBF"/>
          </a:solidFill>
          <a:ln>
            <a:noFill/>
          </a:ln>
        </p:spPr>
      </p:sp>
      <p:sp>
        <p:nvSpPr>
          <p:cNvPr id="18" name="TextBox 18"/>
          <p:cNvSpPr txBox="1"/>
          <p:nvPr/>
        </p:nvSpPr>
        <p:spPr>
          <a:xfrm>
            <a:off x="7697228" y="45800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9" name="TextBox 19"/>
          <p:cNvSpPr txBox="1"/>
          <p:nvPr/>
        </p:nvSpPr>
        <p:spPr>
          <a:xfrm>
            <a:off x="8069961" y="4456271"/>
            <a:ext cx="1896618"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承認と差し戻しの</a:t>
            </a:r>
          </a:p>
          <a:p>
            <a:pPr algn="l">
              <a:lnSpc>
                <a:spcPts val="2100"/>
              </a:lnSpc>
            </a:pPr>
            <a:r>
              <a:rPr lang="zh-CN" sz="1420" dirty="0">
                <a:solidFill>
                  <a:srgbClr val="000000"/>
                </a:solidFill>
                <a:latin typeface="Zen Kaku Gothic New"/>
                <a:ea typeface="Zen Kaku Gothic New"/>
                <a:cs typeface="Zen Kaku Gothic New"/>
              </a:rPr>
              <a:t>選択肢</a:t>
            </a:r>
          </a:p>
        </p:txBody>
      </p:sp>
      <p:sp>
        <p:nvSpPr>
          <p:cNvPr id="20" name="TextBox 20"/>
          <p:cNvSpPr txBox="1"/>
          <p:nvPr/>
        </p:nvSpPr>
        <p:spPr>
          <a:xfrm>
            <a:off x="602361" y="6189821"/>
            <a:ext cx="51903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広い範囲を触らせるときほど、計画を先に見ます</a:t>
            </a:r>
          </a:p>
        </p:txBody>
      </p:sp>
      <p:pic>
        <p:nvPicPr>
          <p:cNvPr id="21" name="Image 21"/>
          <p:cNvPicPr>
            <a:picLocks noChangeAspect="1"/>
          </p:cNvPicPr>
          <p:nvPr/>
        </p:nvPicPr>
        <p:blipFill>
          <a:blip r:embed="rId2"/>
          <a:stretch>
            <a:fillRect/>
          </a:stretch>
        </p:blipFill>
        <p:spPr>
          <a:xfrm>
            <a:off x="232094" y="6496050"/>
            <a:ext cx="793112" cy="205740"/>
          </a:xfrm>
          <a:prstGeom prst="rect">
            <a:avLst/>
          </a:prstGeom>
        </p:spPr>
      </p:pic>
      <p:sp>
        <p:nvSpPr>
          <p:cNvPr id="22" name="TextBox 22"/>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3" name="TextBox 23"/>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46</a:t>
            </a:r>
          </a:p>
        </p:txBody>
      </p:sp>
    </p:spTree>
  </p:cSld>
  <p:clrMapOvr>
    <a:masterClrMapping/>
  </p:clrMapOvr>
  <p:transition xmlns:p14="http://schemas.microsoft.com/office/powerpoint/2010/main" p14:dur="400">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306747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D2-3 でやること</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409224"/>
            <a:ext cx="7125983"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出力を固定</a:t>
            </a:r>
            <a:r>
              <a:rPr lang="zh-CN" sz="2480" b="1" dirty="0">
                <a:solidFill>
                  <a:srgbClr val="000000"/>
                </a:solidFill>
                <a:latin typeface="Zen Kaku Gothic New"/>
                <a:ea typeface="Zen Kaku Gothic New"/>
                <a:cs typeface="Zen Kaku Gothic New"/>
              </a:rPr>
              <a:t>してから、段階を1つずつ</a:t>
            </a:r>
          </a:p>
        </p:txBody>
      </p:sp>
      <p:sp>
        <p:nvSpPr>
          <p:cNvPr id="9" name="Rectangle 9"/>
          <p:cNvSpPr/>
          <p:nvPr/>
        </p:nvSpPr>
        <p:spPr>
          <a:xfrm>
            <a:off x="10287000" y="1390650"/>
            <a:ext cx="1295400" cy="419100"/>
          </a:xfrm>
          <a:prstGeom prst="roundRect">
            <a:avLst>
              <a:gd name="adj" fmla="val 18182"/>
            </a:avLst>
          </a:prstGeom>
          <a:solidFill>
            <a:srgbClr val="EEF6F7"/>
          </a:solidFill>
          <a:ln>
            <a:noFill/>
          </a:ln>
        </p:spPr>
      </p:sp>
      <p:sp>
        <p:nvSpPr>
          <p:cNvPr id="10" name="TextBox 10"/>
          <p:cNvSpPr txBox="1"/>
          <p:nvPr/>
        </p:nvSpPr>
        <p:spPr>
          <a:xfrm>
            <a:off x="10382850" y="1498282"/>
            <a:ext cx="1103700" cy="322707"/>
          </a:xfrm>
          <a:prstGeom prst="rect">
            <a:avLst/>
          </a:prstGeom>
          <a:noFill/>
          <a:ln>
            <a:noFill/>
          </a:ln>
        </p:spPr>
        <p:txBody>
          <a:bodyPr wrap="none" lIns="0" tIns="0" rIns="0" bIns="0" anchor="t" anchorCtr="0">
            <a:spAutoFit/>
          </a:bodyPr>
          <a:lstStyle/>
          <a:p>
            <a:pPr algn="ctr"/>
            <a:r>
              <a:rPr lang="en-US" sz="1650" b="1" dirty="0">
                <a:solidFill>
                  <a:srgbClr val="264DBF"/>
                </a:solidFill>
                <a:latin typeface="Zen Kaku Gothic New"/>
                <a:ea typeface="Zen Kaku Gothic New"/>
                <a:cs typeface="Zen Kaku Gothic New"/>
              </a:rPr>
              <a:t>[45min]</a:t>
            </a:r>
          </a:p>
        </p:txBody>
      </p:sp>
      <p:sp>
        <p:nvSpPr>
          <p:cNvPr id="11" name="Rectangle 11"/>
          <p:cNvSpPr/>
          <p:nvPr/>
        </p:nvSpPr>
        <p:spPr>
          <a:xfrm>
            <a:off x="609600" y="2038350"/>
            <a:ext cx="10972800" cy="800100"/>
          </a:xfrm>
          <a:prstGeom prst="roundRect">
            <a:avLst>
              <a:gd name="adj" fmla="val 9524"/>
            </a:avLst>
          </a:prstGeom>
          <a:solidFill>
            <a:srgbClr val="F7F9FA"/>
          </a:solidFill>
          <a:ln>
            <a:noFill/>
          </a:ln>
        </p:spPr>
      </p:sp>
      <p:sp>
        <p:nvSpPr>
          <p:cNvPr id="12" name="Rectangle 12"/>
          <p:cNvSpPr/>
          <p:nvPr/>
        </p:nvSpPr>
        <p:spPr>
          <a:xfrm>
            <a:off x="609600" y="2038350"/>
            <a:ext cx="1619250" cy="800100"/>
          </a:xfrm>
          <a:prstGeom prst="roundRect">
            <a:avLst>
              <a:gd name="adj" fmla="val 9524"/>
            </a:avLst>
          </a:prstGeom>
          <a:solidFill>
            <a:srgbClr val="EEF6F7"/>
          </a:solidFill>
          <a:ln>
            <a:noFill/>
          </a:ln>
        </p:spPr>
      </p:sp>
      <p:sp>
        <p:nvSpPr>
          <p:cNvPr id="13" name="Rectangle 13"/>
          <p:cNvSpPr/>
          <p:nvPr/>
        </p:nvSpPr>
        <p:spPr>
          <a:xfrm>
            <a:off x="609600" y="2038350"/>
            <a:ext cx="57150" cy="800100"/>
          </a:xfrm>
          <a:prstGeom prst="rect">
            <a:avLst/>
          </a:prstGeom>
          <a:solidFill>
            <a:srgbClr val="47BCC6"/>
          </a:solidFill>
          <a:ln>
            <a:noFill/>
          </a:ln>
        </p:spPr>
      </p:sp>
      <p:sp>
        <p:nvSpPr>
          <p:cNvPr id="14" name="TextBox 14"/>
          <p:cNvSpPr txBox="1"/>
          <p:nvPr/>
        </p:nvSpPr>
        <p:spPr>
          <a:xfrm>
            <a:off x="1001673" y="2344579"/>
            <a:ext cx="835104"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さわる</a:t>
            </a:r>
          </a:p>
        </p:txBody>
      </p:sp>
      <p:sp>
        <p:nvSpPr>
          <p:cNvPr id="15" name="TextBox 15"/>
          <p:cNvSpPr txBox="1"/>
          <p:nvPr/>
        </p:nvSpPr>
        <p:spPr>
          <a:xfrm>
            <a:off x="2393061" y="2360771"/>
            <a:ext cx="491662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exercises/day2/LegacyReportService.java</a:t>
            </a:r>
          </a:p>
        </p:txBody>
      </p:sp>
      <p:sp>
        <p:nvSpPr>
          <p:cNvPr id="16" name="Rectangle 16"/>
          <p:cNvSpPr/>
          <p:nvPr/>
        </p:nvSpPr>
        <p:spPr>
          <a:xfrm>
            <a:off x="609600" y="2914650"/>
            <a:ext cx="10972800" cy="800100"/>
          </a:xfrm>
          <a:prstGeom prst="roundRect">
            <a:avLst>
              <a:gd name="adj" fmla="val 9524"/>
            </a:avLst>
          </a:prstGeom>
          <a:solidFill>
            <a:srgbClr val="F7F9FA"/>
          </a:solidFill>
          <a:ln>
            <a:noFill/>
          </a:ln>
        </p:spPr>
      </p:sp>
      <p:sp>
        <p:nvSpPr>
          <p:cNvPr id="17" name="Rectangle 17"/>
          <p:cNvSpPr/>
          <p:nvPr/>
        </p:nvSpPr>
        <p:spPr>
          <a:xfrm>
            <a:off x="609600" y="2914650"/>
            <a:ext cx="1619250" cy="800100"/>
          </a:xfrm>
          <a:prstGeom prst="roundRect">
            <a:avLst>
              <a:gd name="adj" fmla="val 9524"/>
            </a:avLst>
          </a:prstGeom>
          <a:solidFill>
            <a:srgbClr val="EEF6F7"/>
          </a:solidFill>
          <a:ln>
            <a:noFill/>
          </a:ln>
        </p:spPr>
      </p:sp>
      <p:sp>
        <p:nvSpPr>
          <p:cNvPr id="18" name="Rectangle 18"/>
          <p:cNvSpPr/>
          <p:nvPr/>
        </p:nvSpPr>
        <p:spPr>
          <a:xfrm>
            <a:off x="609600" y="2914650"/>
            <a:ext cx="57150" cy="800100"/>
          </a:xfrm>
          <a:prstGeom prst="rect">
            <a:avLst/>
          </a:prstGeom>
          <a:solidFill>
            <a:srgbClr val="47BCC6"/>
          </a:solidFill>
          <a:ln>
            <a:noFill/>
          </a:ln>
        </p:spPr>
      </p:sp>
      <p:sp>
        <p:nvSpPr>
          <p:cNvPr id="19" name="TextBox 19"/>
          <p:cNvSpPr txBox="1"/>
          <p:nvPr/>
        </p:nvSpPr>
        <p:spPr>
          <a:xfrm>
            <a:off x="1138190" y="3220879"/>
            <a:ext cx="562070"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やる</a:t>
            </a:r>
          </a:p>
        </p:txBody>
      </p:sp>
      <p:sp>
        <p:nvSpPr>
          <p:cNvPr id="20" name="TextBox 20"/>
          <p:cNvSpPr txBox="1"/>
          <p:nvPr/>
        </p:nvSpPr>
        <p:spPr>
          <a:xfrm>
            <a:off x="2393061" y="3103721"/>
            <a:ext cx="6990159"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整理前の出力をファイルに固定してから、段階0・段階1・段階2と</a:t>
            </a:r>
          </a:p>
          <a:p>
            <a:pPr algn="l">
              <a:lnSpc>
                <a:spcPts val="2100"/>
              </a:lnSpc>
            </a:pPr>
            <a:r>
              <a:rPr lang="zh-CN" sz="1420" dirty="0">
                <a:solidFill>
                  <a:srgbClr val="484848"/>
                </a:solidFill>
                <a:latin typeface="Zen Kaku Gothic New"/>
                <a:ea typeface="Zen Kaku Gothic New"/>
                <a:cs typeface="Zen Kaku Gothic New"/>
              </a:rPr>
              <a:t>順に進めます。1段階ごとに実行して出力を比べます</a:t>
            </a:r>
          </a:p>
        </p:txBody>
      </p:sp>
      <p:sp>
        <p:nvSpPr>
          <p:cNvPr id="21" name="Rectangle 21"/>
          <p:cNvSpPr/>
          <p:nvPr/>
        </p:nvSpPr>
        <p:spPr>
          <a:xfrm>
            <a:off x="609600" y="3790950"/>
            <a:ext cx="10972800" cy="800100"/>
          </a:xfrm>
          <a:prstGeom prst="roundRect">
            <a:avLst>
              <a:gd name="adj" fmla="val 9524"/>
            </a:avLst>
          </a:prstGeom>
          <a:solidFill>
            <a:srgbClr val="F7F9FA"/>
          </a:solidFill>
          <a:ln>
            <a:noFill/>
          </a:ln>
        </p:spPr>
      </p:sp>
      <p:sp>
        <p:nvSpPr>
          <p:cNvPr id="22" name="Rectangle 22"/>
          <p:cNvSpPr/>
          <p:nvPr/>
        </p:nvSpPr>
        <p:spPr>
          <a:xfrm>
            <a:off x="609600" y="3790950"/>
            <a:ext cx="1619250" cy="800100"/>
          </a:xfrm>
          <a:prstGeom prst="roundRect">
            <a:avLst>
              <a:gd name="adj" fmla="val 9524"/>
            </a:avLst>
          </a:prstGeom>
          <a:solidFill>
            <a:srgbClr val="EEF6F7"/>
          </a:solidFill>
          <a:ln>
            <a:noFill/>
          </a:ln>
        </p:spPr>
      </p:sp>
      <p:sp>
        <p:nvSpPr>
          <p:cNvPr id="23" name="Rectangle 23"/>
          <p:cNvSpPr/>
          <p:nvPr/>
        </p:nvSpPr>
        <p:spPr>
          <a:xfrm>
            <a:off x="609600" y="3790950"/>
            <a:ext cx="57150" cy="800100"/>
          </a:xfrm>
          <a:prstGeom prst="rect">
            <a:avLst/>
          </a:prstGeom>
          <a:solidFill>
            <a:srgbClr val="47BCC6"/>
          </a:solidFill>
          <a:ln>
            <a:noFill/>
          </a:ln>
        </p:spPr>
      </p:sp>
      <p:sp>
        <p:nvSpPr>
          <p:cNvPr id="24" name="TextBox 24"/>
          <p:cNvSpPr txBox="1"/>
          <p:nvPr/>
        </p:nvSpPr>
        <p:spPr>
          <a:xfrm>
            <a:off x="865156" y="4097179"/>
            <a:ext cx="11081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できたら</a:t>
            </a:r>
          </a:p>
        </p:txBody>
      </p:sp>
      <p:sp>
        <p:nvSpPr>
          <p:cNvPr id="25" name="TextBox 25"/>
          <p:cNvSpPr txBox="1"/>
          <p:nvPr/>
        </p:nvSpPr>
        <p:spPr>
          <a:xfrm>
            <a:off x="2393061" y="4113371"/>
            <a:ext cx="707250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出力日の行以外で差分なし、各段階でコンパイルが通っている状態</a:t>
            </a:r>
          </a:p>
        </p:txBody>
      </p:sp>
      <p:sp>
        <p:nvSpPr>
          <p:cNvPr id="26" name="Rectangle 26"/>
          <p:cNvSpPr/>
          <p:nvPr/>
        </p:nvSpPr>
        <p:spPr>
          <a:xfrm>
            <a:off x="609600" y="4667250"/>
            <a:ext cx="10972800" cy="800100"/>
          </a:xfrm>
          <a:prstGeom prst="roundRect">
            <a:avLst>
              <a:gd name="adj" fmla="val 9524"/>
            </a:avLst>
          </a:prstGeom>
          <a:solidFill>
            <a:srgbClr val="F7F9FA"/>
          </a:solidFill>
          <a:ln>
            <a:noFill/>
          </a:ln>
        </p:spPr>
      </p:sp>
      <p:sp>
        <p:nvSpPr>
          <p:cNvPr id="27" name="Rectangle 27"/>
          <p:cNvSpPr/>
          <p:nvPr/>
        </p:nvSpPr>
        <p:spPr>
          <a:xfrm>
            <a:off x="609600" y="4667250"/>
            <a:ext cx="1619250" cy="800100"/>
          </a:xfrm>
          <a:prstGeom prst="roundRect">
            <a:avLst>
              <a:gd name="adj" fmla="val 9524"/>
            </a:avLst>
          </a:prstGeom>
          <a:solidFill>
            <a:srgbClr val="EEF6F7"/>
          </a:solidFill>
          <a:ln>
            <a:noFill/>
          </a:ln>
        </p:spPr>
      </p:sp>
      <p:sp>
        <p:nvSpPr>
          <p:cNvPr id="28" name="Rectangle 28"/>
          <p:cNvSpPr/>
          <p:nvPr/>
        </p:nvSpPr>
        <p:spPr>
          <a:xfrm>
            <a:off x="609600" y="4667250"/>
            <a:ext cx="57150" cy="800100"/>
          </a:xfrm>
          <a:prstGeom prst="rect">
            <a:avLst/>
          </a:prstGeom>
          <a:solidFill>
            <a:srgbClr val="47BCC6"/>
          </a:solidFill>
          <a:ln>
            <a:noFill/>
          </a:ln>
        </p:spPr>
      </p:sp>
      <p:sp>
        <p:nvSpPr>
          <p:cNvPr id="29" name="TextBox 29"/>
          <p:cNvSpPr txBox="1"/>
          <p:nvPr/>
        </p:nvSpPr>
        <p:spPr>
          <a:xfrm>
            <a:off x="1001673" y="4973479"/>
            <a:ext cx="835104"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考える</a:t>
            </a:r>
          </a:p>
        </p:txBody>
      </p:sp>
      <p:sp>
        <p:nvSpPr>
          <p:cNvPr id="30" name="TextBox 30"/>
          <p:cNvSpPr txBox="1"/>
          <p:nvPr/>
        </p:nvSpPr>
        <p:spPr>
          <a:xfrm>
            <a:off x="2393061" y="4989671"/>
            <a:ext cx="88413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 Code の提案した着手順序と段階1〜5の順序が違ったとき、どちらが安全か</a:t>
            </a:r>
          </a:p>
        </p:txBody>
      </p:sp>
      <p:sp>
        <p:nvSpPr>
          <p:cNvPr id="31" name="Rectangle 31"/>
          <p:cNvSpPr/>
          <p:nvPr/>
        </p:nvSpPr>
        <p:spPr>
          <a:xfrm>
            <a:off x="609600" y="5600700"/>
            <a:ext cx="10972800" cy="533400"/>
          </a:xfrm>
          <a:prstGeom prst="roundRect">
            <a:avLst>
              <a:gd name="adj" fmla="val 10714"/>
            </a:avLst>
          </a:prstGeom>
          <a:solidFill>
            <a:srgbClr val="EEF6F7"/>
          </a:solidFill>
          <a:ln>
            <a:noFill/>
          </a:ln>
        </p:spPr>
      </p:sp>
      <p:sp>
        <p:nvSpPr>
          <p:cNvPr id="32" name="Rectangle 32"/>
          <p:cNvSpPr/>
          <p:nvPr/>
        </p:nvSpPr>
        <p:spPr>
          <a:xfrm>
            <a:off x="609600" y="5600700"/>
            <a:ext cx="57150" cy="533400"/>
          </a:xfrm>
          <a:prstGeom prst="rect">
            <a:avLst/>
          </a:prstGeom>
          <a:solidFill>
            <a:srgbClr val="47BCC6"/>
          </a:solidFill>
          <a:ln>
            <a:noFill/>
          </a:ln>
        </p:spPr>
      </p:sp>
      <p:sp>
        <p:nvSpPr>
          <p:cNvPr id="33" name="TextBox 33"/>
          <p:cNvSpPr txBox="1"/>
          <p:nvPr/>
        </p:nvSpPr>
        <p:spPr>
          <a:xfrm>
            <a:off x="869061" y="5789771"/>
            <a:ext cx="931930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段階5まで到達しなくて構いません。到達した段階まで出力が一致していれば達成です。</a:t>
            </a:r>
          </a:p>
        </p:txBody>
      </p:sp>
      <p:sp>
        <p:nvSpPr>
          <p:cNvPr id="34" name="TextBox 34"/>
          <p:cNvSpPr txBox="1"/>
          <p:nvPr/>
        </p:nvSpPr>
        <p:spPr>
          <a:xfrm>
            <a:off x="602361" y="6208871"/>
            <a:ext cx="108464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手順とプロンプト例は教材サイトの Day2、または exercises/day2/exercise2-リファクタリング.md</a:t>
            </a:r>
          </a:p>
        </p:txBody>
      </p:sp>
      <p:pic>
        <p:nvPicPr>
          <p:cNvPr id="35" name="Image 35"/>
          <p:cNvPicPr>
            <a:picLocks noChangeAspect="1"/>
          </p:cNvPicPr>
          <p:nvPr/>
        </p:nvPicPr>
        <p:blipFill>
          <a:blip r:embed="rId2"/>
          <a:stretch>
            <a:fillRect/>
          </a:stretch>
        </p:blipFill>
        <p:spPr>
          <a:xfrm>
            <a:off x="232094" y="6496050"/>
            <a:ext cx="793112" cy="205740"/>
          </a:xfrm>
          <a:prstGeom prst="rect">
            <a:avLst/>
          </a:prstGeom>
        </p:spPr>
      </p:pic>
      <p:sp>
        <p:nvSpPr>
          <p:cNvPr id="36" name="TextBox 36"/>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7" name="TextBox 37"/>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47</a:t>
            </a:r>
          </a:p>
        </p:txBody>
      </p:sp>
    </p:spTree>
  </p:cSld>
  <p:clrMapOvr>
    <a:masterClrMapping/>
  </p:clrMapOvr>
  <p:transition xmlns:p14="http://schemas.microsoft.com/office/powerpoint/2010/main" p14:dur="400">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509773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D2-3 で先に知っておくこと</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466374"/>
            <a:ext cx="841314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1段階ずつ区切ることが、</a:t>
            </a:r>
            <a:r>
              <a:rPr lang="zh-CN" sz="2480" b="1" dirty="0">
                <a:solidFill>
                  <a:srgbClr val="264DBF"/>
                </a:solidFill>
                <a:latin typeface="Zen Kaku Gothic New"/>
                <a:ea typeface="Zen Kaku Gothic New"/>
                <a:cs typeface="Zen Kaku Gothic New"/>
              </a:rPr>
              <a:t>原因を追える条件</a:t>
            </a:r>
          </a:p>
        </p:txBody>
      </p:sp>
      <p:sp>
        <p:nvSpPr>
          <p:cNvPr id="9" name="Rectangle 9"/>
          <p:cNvSpPr/>
          <p:nvPr/>
        </p:nvSpPr>
        <p:spPr>
          <a:xfrm>
            <a:off x="609600" y="2057400"/>
            <a:ext cx="10972800" cy="933450"/>
          </a:xfrm>
          <a:prstGeom prst="roundRect">
            <a:avLst>
              <a:gd name="adj" fmla="val 6122"/>
            </a:avLst>
          </a:prstGeom>
          <a:solidFill>
            <a:srgbClr val="F7F9FA"/>
          </a:solidFill>
          <a:ln>
            <a:noFill/>
          </a:ln>
        </p:spPr>
      </p:sp>
      <p:sp>
        <p:nvSpPr>
          <p:cNvPr id="10" name="Rectangle 10"/>
          <p:cNvSpPr/>
          <p:nvPr/>
        </p:nvSpPr>
        <p:spPr>
          <a:xfrm>
            <a:off x="609600" y="2057400"/>
            <a:ext cx="76200" cy="933450"/>
          </a:xfrm>
          <a:prstGeom prst="rect">
            <a:avLst/>
          </a:prstGeom>
          <a:solidFill>
            <a:srgbClr val="A3DDE3"/>
          </a:solidFill>
          <a:ln>
            <a:noFill/>
          </a:ln>
        </p:spPr>
      </p:sp>
      <p:sp>
        <p:nvSpPr>
          <p:cNvPr id="11" name="Ellipse 11"/>
          <p:cNvSpPr/>
          <p:nvPr/>
        </p:nvSpPr>
        <p:spPr>
          <a:xfrm>
            <a:off x="838200" y="2314575"/>
            <a:ext cx="419100" cy="419100"/>
          </a:xfrm>
          <a:prstGeom prst="ellipse">
            <a:avLst/>
          </a:prstGeom>
          <a:solidFill>
            <a:srgbClr val="A3DDE3"/>
          </a:solidFill>
          <a:ln>
            <a:noFill/>
          </a:ln>
        </p:spPr>
      </p:sp>
      <p:sp>
        <p:nvSpPr>
          <p:cNvPr id="12" name="TextBox 12"/>
          <p:cNvSpPr txBox="1"/>
          <p:nvPr/>
        </p:nvSpPr>
        <p:spPr>
          <a:xfrm>
            <a:off x="964665" y="2430304"/>
            <a:ext cx="166171" cy="308039"/>
          </a:xfrm>
          <a:prstGeom prst="rect">
            <a:avLst/>
          </a:prstGeom>
          <a:noFill/>
          <a:ln>
            <a:noFill/>
          </a:ln>
        </p:spPr>
        <p:txBody>
          <a:bodyPr wrap="none" lIns="0" tIns="0" rIns="0" bIns="0" anchor="t" anchorCtr="0">
            <a:spAutoFit/>
          </a:bodyPr>
          <a:lstStyle/>
          <a:p>
            <a:pPr algn="ctr"/>
            <a:r>
              <a:rPr lang="en-US" sz="1580" b="1" dirty="0">
                <a:solidFill>
                  <a:srgbClr val="0B2E33"/>
                </a:solidFill>
                <a:latin typeface="Zen Kaku Gothic New"/>
                <a:ea typeface="Zen Kaku Gothic New"/>
                <a:cs typeface="Zen Kaku Gothic New"/>
              </a:rPr>
              <a:t>1</a:t>
            </a:r>
          </a:p>
        </p:txBody>
      </p:sp>
      <p:sp>
        <p:nvSpPr>
          <p:cNvPr id="13" name="TextBox 13"/>
          <p:cNvSpPr txBox="1"/>
          <p:nvPr/>
        </p:nvSpPr>
        <p:spPr>
          <a:xfrm>
            <a:off x="1478280" y="22955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まとめて直させない</a:t>
            </a:r>
          </a:p>
        </p:txBody>
      </p:sp>
      <p:sp>
        <p:nvSpPr>
          <p:cNvPr id="14" name="TextBox 14"/>
          <p:cNvSpPr txBox="1"/>
          <p:nvPr/>
        </p:nvSpPr>
        <p:spPr>
          <a:xfrm>
            <a:off x="1478661" y="2627471"/>
            <a:ext cx="649609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差分が出たときに原因を追えません。1段階ずつ区切ります。</a:t>
            </a:r>
          </a:p>
        </p:txBody>
      </p:sp>
      <p:sp>
        <p:nvSpPr>
          <p:cNvPr id="15" name="Rectangle 15"/>
          <p:cNvSpPr/>
          <p:nvPr/>
        </p:nvSpPr>
        <p:spPr>
          <a:xfrm>
            <a:off x="609600" y="3105150"/>
            <a:ext cx="10972800" cy="933450"/>
          </a:xfrm>
          <a:prstGeom prst="roundRect">
            <a:avLst>
              <a:gd name="adj" fmla="val 6122"/>
            </a:avLst>
          </a:prstGeom>
          <a:solidFill>
            <a:srgbClr val="F7F9FA"/>
          </a:solidFill>
          <a:ln>
            <a:noFill/>
          </a:ln>
        </p:spPr>
      </p:sp>
      <p:sp>
        <p:nvSpPr>
          <p:cNvPr id="16" name="Rectangle 16"/>
          <p:cNvSpPr/>
          <p:nvPr/>
        </p:nvSpPr>
        <p:spPr>
          <a:xfrm>
            <a:off x="609600" y="3105150"/>
            <a:ext cx="76200" cy="933450"/>
          </a:xfrm>
          <a:prstGeom prst="rect">
            <a:avLst/>
          </a:prstGeom>
          <a:solidFill>
            <a:srgbClr val="A3DDE3"/>
          </a:solidFill>
          <a:ln>
            <a:noFill/>
          </a:ln>
        </p:spPr>
      </p:sp>
      <p:sp>
        <p:nvSpPr>
          <p:cNvPr id="17" name="Ellipse 17"/>
          <p:cNvSpPr/>
          <p:nvPr/>
        </p:nvSpPr>
        <p:spPr>
          <a:xfrm>
            <a:off x="838200" y="3362325"/>
            <a:ext cx="419100" cy="419100"/>
          </a:xfrm>
          <a:prstGeom prst="ellipse">
            <a:avLst/>
          </a:prstGeom>
          <a:solidFill>
            <a:srgbClr val="A3DDE3"/>
          </a:solidFill>
          <a:ln>
            <a:noFill/>
          </a:ln>
        </p:spPr>
      </p:sp>
      <p:sp>
        <p:nvSpPr>
          <p:cNvPr id="18" name="TextBox 18"/>
          <p:cNvSpPr txBox="1"/>
          <p:nvPr/>
        </p:nvSpPr>
        <p:spPr>
          <a:xfrm>
            <a:off x="964665" y="3478054"/>
            <a:ext cx="166171" cy="308039"/>
          </a:xfrm>
          <a:prstGeom prst="rect">
            <a:avLst/>
          </a:prstGeom>
          <a:noFill/>
          <a:ln>
            <a:noFill/>
          </a:ln>
        </p:spPr>
        <p:txBody>
          <a:bodyPr wrap="none" lIns="0" tIns="0" rIns="0" bIns="0" anchor="t" anchorCtr="0">
            <a:spAutoFit/>
          </a:bodyPr>
          <a:lstStyle/>
          <a:p>
            <a:pPr algn="ctr"/>
            <a:r>
              <a:rPr lang="en-US" sz="1580" b="1" dirty="0">
                <a:solidFill>
                  <a:srgbClr val="0B2E33"/>
                </a:solidFill>
                <a:latin typeface="Zen Kaku Gothic New"/>
                <a:ea typeface="Zen Kaku Gothic New"/>
                <a:cs typeface="Zen Kaku Gothic New"/>
              </a:rPr>
              <a:t>2</a:t>
            </a:r>
          </a:p>
        </p:txBody>
      </p:sp>
      <p:sp>
        <p:nvSpPr>
          <p:cNvPr id="19" name="TextBox 19"/>
          <p:cNvSpPr txBox="1"/>
          <p:nvPr/>
        </p:nvSpPr>
        <p:spPr>
          <a:xfrm>
            <a:off x="1478280" y="33432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出力日の行</a:t>
            </a:r>
          </a:p>
        </p:txBody>
      </p:sp>
      <p:sp>
        <p:nvSpPr>
          <p:cNvPr id="20" name="TextBox 20"/>
          <p:cNvSpPr txBox="1"/>
          <p:nvPr/>
        </p:nvSpPr>
        <p:spPr>
          <a:xfrm>
            <a:off x="1478661" y="3675221"/>
            <a:ext cx="542563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毎回変わります。差分がその行だけなら合格です。</a:t>
            </a:r>
          </a:p>
        </p:txBody>
      </p:sp>
      <p:sp>
        <p:nvSpPr>
          <p:cNvPr id="21" name="Rectangle 21"/>
          <p:cNvSpPr/>
          <p:nvPr/>
        </p:nvSpPr>
        <p:spPr>
          <a:xfrm>
            <a:off x="609600" y="4152900"/>
            <a:ext cx="10972800" cy="933450"/>
          </a:xfrm>
          <a:prstGeom prst="roundRect">
            <a:avLst>
              <a:gd name="adj" fmla="val 6122"/>
            </a:avLst>
          </a:prstGeom>
          <a:solidFill>
            <a:srgbClr val="F7F9FA"/>
          </a:solidFill>
          <a:ln>
            <a:noFill/>
          </a:ln>
        </p:spPr>
      </p:sp>
      <p:sp>
        <p:nvSpPr>
          <p:cNvPr id="22" name="Rectangle 22"/>
          <p:cNvSpPr/>
          <p:nvPr/>
        </p:nvSpPr>
        <p:spPr>
          <a:xfrm>
            <a:off x="609600" y="4152900"/>
            <a:ext cx="76200" cy="933450"/>
          </a:xfrm>
          <a:prstGeom prst="rect">
            <a:avLst/>
          </a:prstGeom>
          <a:solidFill>
            <a:srgbClr val="A3DDE3"/>
          </a:solidFill>
          <a:ln>
            <a:noFill/>
          </a:ln>
        </p:spPr>
      </p:sp>
      <p:sp>
        <p:nvSpPr>
          <p:cNvPr id="23" name="Ellipse 23"/>
          <p:cNvSpPr/>
          <p:nvPr/>
        </p:nvSpPr>
        <p:spPr>
          <a:xfrm>
            <a:off x="838200" y="4410075"/>
            <a:ext cx="419100" cy="419100"/>
          </a:xfrm>
          <a:prstGeom prst="ellipse">
            <a:avLst/>
          </a:prstGeom>
          <a:solidFill>
            <a:srgbClr val="A3DDE3"/>
          </a:solidFill>
          <a:ln>
            <a:noFill/>
          </a:ln>
        </p:spPr>
      </p:sp>
      <p:sp>
        <p:nvSpPr>
          <p:cNvPr id="24" name="TextBox 24"/>
          <p:cNvSpPr txBox="1"/>
          <p:nvPr/>
        </p:nvSpPr>
        <p:spPr>
          <a:xfrm>
            <a:off x="964665" y="4525804"/>
            <a:ext cx="166171" cy="308039"/>
          </a:xfrm>
          <a:prstGeom prst="rect">
            <a:avLst/>
          </a:prstGeom>
          <a:noFill/>
          <a:ln>
            <a:noFill/>
          </a:ln>
        </p:spPr>
        <p:txBody>
          <a:bodyPr wrap="none" lIns="0" tIns="0" rIns="0" bIns="0" anchor="t" anchorCtr="0">
            <a:spAutoFit/>
          </a:bodyPr>
          <a:lstStyle/>
          <a:p>
            <a:pPr algn="ctr"/>
            <a:r>
              <a:rPr lang="en-US" sz="1580" b="1" dirty="0">
                <a:solidFill>
                  <a:srgbClr val="0B2E33"/>
                </a:solidFill>
                <a:latin typeface="Zen Kaku Gothic New"/>
                <a:ea typeface="Zen Kaku Gothic New"/>
                <a:cs typeface="Zen Kaku Gothic New"/>
              </a:rPr>
              <a:t>3</a:t>
            </a:r>
          </a:p>
        </p:txBody>
      </p:sp>
      <p:sp>
        <p:nvSpPr>
          <p:cNvPr id="25" name="TextBox 25"/>
          <p:cNvSpPr txBox="1"/>
          <p:nvPr/>
        </p:nvSpPr>
        <p:spPr>
          <a:xfrm>
            <a:off x="1478280" y="43910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改行の数</a:t>
            </a:r>
          </a:p>
        </p:txBody>
      </p:sp>
      <p:sp>
        <p:nvSpPr>
          <p:cNvPr id="26" name="TextBox 26"/>
          <p:cNvSpPr txBox="1"/>
          <p:nvPr/>
        </p:nvSpPr>
        <p:spPr>
          <a:xfrm>
            <a:off x="1478661" y="4722971"/>
            <a:ext cx="51903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行末の改行が増減していないかを差分で見ます。</a:t>
            </a:r>
          </a:p>
        </p:txBody>
      </p:sp>
      <p:sp>
        <p:nvSpPr>
          <p:cNvPr id="27" name="Rectangle 27"/>
          <p:cNvSpPr/>
          <p:nvPr/>
        </p:nvSpPr>
        <p:spPr>
          <a:xfrm>
            <a:off x="609600" y="5200650"/>
            <a:ext cx="10972800" cy="933450"/>
          </a:xfrm>
          <a:prstGeom prst="roundRect">
            <a:avLst>
              <a:gd name="adj" fmla="val 6122"/>
            </a:avLst>
          </a:prstGeom>
          <a:solidFill>
            <a:srgbClr val="F7F9FA"/>
          </a:solidFill>
          <a:ln>
            <a:noFill/>
          </a:ln>
        </p:spPr>
      </p:sp>
      <p:sp>
        <p:nvSpPr>
          <p:cNvPr id="28" name="Rectangle 28"/>
          <p:cNvSpPr/>
          <p:nvPr/>
        </p:nvSpPr>
        <p:spPr>
          <a:xfrm>
            <a:off x="609600" y="5200650"/>
            <a:ext cx="76200" cy="933450"/>
          </a:xfrm>
          <a:prstGeom prst="rect">
            <a:avLst/>
          </a:prstGeom>
          <a:solidFill>
            <a:srgbClr val="A3DDE3"/>
          </a:solidFill>
          <a:ln>
            <a:noFill/>
          </a:ln>
        </p:spPr>
      </p:sp>
      <p:sp>
        <p:nvSpPr>
          <p:cNvPr id="29" name="Ellipse 29"/>
          <p:cNvSpPr/>
          <p:nvPr/>
        </p:nvSpPr>
        <p:spPr>
          <a:xfrm>
            <a:off x="838200" y="5457825"/>
            <a:ext cx="419100" cy="419100"/>
          </a:xfrm>
          <a:prstGeom prst="ellipse">
            <a:avLst/>
          </a:prstGeom>
          <a:solidFill>
            <a:srgbClr val="A3DDE3"/>
          </a:solidFill>
          <a:ln>
            <a:noFill/>
          </a:ln>
        </p:spPr>
      </p:sp>
      <p:sp>
        <p:nvSpPr>
          <p:cNvPr id="30" name="TextBox 30"/>
          <p:cNvSpPr txBox="1"/>
          <p:nvPr/>
        </p:nvSpPr>
        <p:spPr>
          <a:xfrm>
            <a:off x="964665" y="5573554"/>
            <a:ext cx="166171" cy="308039"/>
          </a:xfrm>
          <a:prstGeom prst="rect">
            <a:avLst/>
          </a:prstGeom>
          <a:noFill/>
          <a:ln>
            <a:noFill/>
          </a:ln>
        </p:spPr>
        <p:txBody>
          <a:bodyPr wrap="none" lIns="0" tIns="0" rIns="0" bIns="0" anchor="t" anchorCtr="0">
            <a:spAutoFit/>
          </a:bodyPr>
          <a:lstStyle/>
          <a:p>
            <a:pPr algn="ctr"/>
            <a:r>
              <a:rPr lang="en-US" sz="1580" b="1" dirty="0">
                <a:solidFill>
                  <a:srgbClr val="0B2E33"/>
                </a:solidFill>
                <a:latin typeface="Zen Kaku Gothic New"/>
                <a:ea typeface="Zen Kaku Gothic New"/>
                <a:cs typeface="Zen Kaku Gothic New"/>
              </a:rPr>
              <a:t>4</a:t>
            </a:r>
          </a:p>
        </p:txBody>
      </p:sp>
      <p:sp>
        <p:nvSpPr>
          <p:cNvPr id="31" name="TextBox 31"/>
          <p:cNvSpPr txBox="1"/>
          <p:nvPr/>
        </p:nvSpPr>
        <p:spPr>
          <a:xfrm>
            <a:off x="1478280" y="543877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戻すときの単位</a:t>
            </a:r>
          </a:p>
        </p:txBody>
      </p:sp>
      <p:sp>
        <p:nvSpPr>
          <p:cNvPr id="32" name="TextBox 32"/>
          <p:cNvSpPr txBox="1"/>
          <p:nvPr/>
        </p:nvSpPr>
        <p:spPr>
          <a:xfrm>
            <a:off x="1478661" y="5770721"/>
            <a:ext cx="53197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段階を戻すときは、直前の1段階だけを戻します。</a:t>
            </a:r>
          </a:p>
        </p:txBody>
      </p:sp>
      <p:pic>
        <p:nvPicPr>
          <p:cNvPr id="33" name="Image 33"/>
          <p:cNvPicPr>
            <a:picLocks noChangeAspect="1"/>
          </p:cNvPicPr>
          <p:nvPr/>
        </p:nvPicPr>
        <p:blipFill>
          <a:blip r:embed="rId2"/>
          <a:stretch>
            <a:fillRect/>
          </a:stretch>
        </p:blipFill>
        <p:spPr>
          <a:xfrm>
            <a:off x="232094" y="6496050"/>
            <a:ext cx="793112" cy="205740"/>
          </a:xfrm>
          <a:prstGeom prst="rect">
            <a:avLst/>
          </a:prstGeom>
        </p:spPr>
      </p:pic>
      <p:sp>
        <p:nvSpPr>
          <p:cNvPr id="34" name="TextBox 34"/>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5" name="TextBox 35"/>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48</a:t>
            </a:r>
          </a:p>
        </p:txBody>
      </p:sp>
    </p:spTree>
  </p:cSld>
  <p:clrMapOvr>
    <a:masterClrMapping/>
  </p:clrMapOvr>
  <p:transition xmlns:p14="http://schemas.microsoft.com/office/powerpoint/2010/main" p14:dur="400">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出力比較の結果</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603189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差分が</a:t>
            </a:r>
            <a:r>
              <a:rPr lang="zh-CN" sz="2480" b="1" dirty="0">
                <a:solidFill>
                  <a:srgbClr val="264DBF"/>
                </a:solidFill>
                <a:latin typeface="Zen Kaku Gothic New"/>
                <a:ea typeface="Zen Kaku Gothic New"/>
                <a:cs typeface="Zen Kaku Gothic New"/>
              </a:rPr>
              <a:t>出力日の行だけ</a:t>
            </a:r>
            <a:r>
              <a:rPr lang="zh-CN" sz="2480" b="1" dirty="0">
                <a:solidFill>
                  <a:srgbClr val="000000"/>
                </a:solidFill>
                <a:latin typeface="Zen Kaku Gothic New"/>
                <a:ea typeface="Zen Kaku Gothic New"/>
                <a:cs typeface="Zen Kaku Gothic New"/>
              </a:rPr>
              <a:t>なら合格</a:t>
            </a:r>
          </a:p>
        </p:txBody>
      </p:sp>
      <p:sp>
        <p:nvSpPr>
          <p:cNvPr id="9" name="Rectangle 9"/>
          <p:cNvSpPr/>
          <p:nvPr/>
        </p:nvSpPr>
        <p:spPr>
          <a:xfrm>
            <a:off x="609600" y="2114550"/>
            <a:ext cx="6667500" cy="1866900"/>
          </a:xfrm>
          <a:prstGeom prst="roundRect">
            <a:avLst>
              <a:gd name="adj" fmla="val 4082"/>
            </a:avLst>
          </a:prstGeom>
          <a:solidFill>
            <a:srgbClr val="F2F4F8"/>
          </a:solidFill>
          <a:ln w="14288">
            <a:solidFill>
              <a:srgbClr val="9AA0B4"/>
            </a:solidFill>
            <a:custDash>
              <a:ds d="400000" sp="266666"/>
            </a:custDash>
          </a:ln>
        </p:spPr>
      </p:sp>
      <p:sp>
        <p:nvSpPr>
          <p:cNvPr id="10" name="TextBox 10"/>
          <p:cNvSpPr txBox="1"/>
          <p:nvPr/>
        </p:nvSpPr>
        <p:spPr>
          <a:xfrm>
            <a:off x="189476" y="2951321"/>
            <a:ext cx="7507748" cy="278702"/>
          </a:xfrm>
          <a:prstGeom prst="rect">
            <a:avLst/>
          </a:prstGeom>
          <a:noFill/>
          <a:ln>
            <a:noFill/>
          </a:ln>
        </p:spPr>
        <p:txBody>
          <a:bodyPr wrap="none" lIns="0" tIns="0" rIns="0" bIns="0" anchor="t" anchorCtr="0">
            <a:spAutoFit/>
          </a:bodyPr>
          <a:lstStyle/>
          <a:p>
            <a:pPr algn="ctr"/>
            <a:r>
              <a:rPr lang="zh-CN" sz="1420" dirty="0">
                <a:solidFill>
                  <a:srgbClr val="5B6472"/>
                </a:solidFill>
                <a:latin typeface="Zen Kaku Gothic New"/>
                <a:ea typeface="Zen Kaku Gothic New"/>
                <a:cs typeface="Zen Kaku Gothic New"/>
              </a:rPr>
              <a:t>ここに実画面を差し込む: 整理前後の出力比較で差分なしを返した画面</a:t>
            </a:r>
          </a:p>
        </p:txBody>
      </p:sp>
      <p:sp>
        <p:nvSpPr>
          <p:cNvPr id="11" name="Rectangle 11"/>
          <p:cNvSpPr/>
          <p:nvPr/>
        </p:nvSpPr>
        <p:spPr>
          <a:xfrm>
            <a:off x="609600" y="4152900"/>
            <a:ext cx="6667500" cy="1866900"/>
          </a:xfrm>
          <a:prstGeom prst="roundRect">
            <a:avLst>
              <a:gd name="adj" fmla="val 4082"/>
            </a:avLst>
          </a:prstGeom>
          <a:solidFill>
            <a:srgbClr val="F2F4F8"/>
          </a:solidFill>
          <a:ln w="14288">
            <a:solidFill>
              <a:srgbClr val="9AA0B4"/>
            </a:solidFill>
            <a:custDash>
              <a:ds d="400000" sp="266666"/>
            </a:custDash>
          </a:ln>
        </p:spPr>
      </p:sp>
      <p:sp>
        <p:nvSpPr>
          <p:cNvPr id="12" name="TextBox 12"/>
          <p:cNvSpPr txBox="1"/>
          <p:nvPr/>
        </p:nvSpPr>
        <p:spPr>
          <a:xfrm>
            <a:off x="895279" y="4999196"/>
            <a:ext cx="6096143" cy="278702"/>
          </a:xfrm>
          <a:prstGeom prst="rect">
            <a:avLst/>
          </a:prstGeom>
          <a:noFill/>
          <a:ln>
            <a:noFill/>
          </a:ln>
        </p:spPr>
        <p:txBody>
          <a:bodyPr wrap="none" lIns="0" tIns="0" rIns="0" bIns="0" anchor="t" anchorCtr="0">
            <a:spAutoFit/>
          </a:bodyPr>
          <a:lstStyle/>
          <a:p>
            <a:pPr algn="ctr"/>
            <a:r>
              <a:rPr lang="zh-CN" sz="1420" dirty="0">
                <a:solidFill>
                  <a:srgbClr val="5B6472"/>
                </a:solidFill>
                <a:latin typeface="Zen Kaku Gothic New"/>
                <a:ea typeface="Zen Kaku Gothic New"/>
                <a:cs typeface="Zen Kaku Gothic New"/>
              </a:rPr>
              <a:t>ここに実画面を差し込む: 出力日の行だけ差分が出た画面</a:t>
            </a:r>
          </a:p>
        </p:txBody>
      </p:sp>
      <p:sp>
        <p:nvSpPr>
          <p:cNvPr id="13" name="Ellipse 13"/>
          <p:cNvSpPr/>
          <p:nvPr/>
        </p:nvSpPr>
        <p:spPr>
          <a:xfrm>
            <a:off x="7600950" y="2400300"/>
            <a:ext cx="342900" cy="342900"/>
          </a:xfrm>
          <a:prstGeom prst="ellipse">
            <a:avLst/>
          </a:prstGeom>
          <a:solidFill>
            <a:srgbClr val="47BCC6"/>
          </a:solidFill>
          <a:ln>
            <a:noFill/>
          </a:ln>
        </p:spPr>
      </p:sp>
      <p:sp>
        <p:nvSpPr>
          <p:cNvPr id="14" name="TextBox 14"/>
          <p:cNvSpPr txBox="1"/>
          <p:nvPr/>
        </p:nvSpPr>
        <p:spPr>
          <a:xfrm>
            <a:off x="7697228" y="2484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8069961" y="2360771"/>
            <a:ext cx="2602420"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出力日の行だけの差分は</a:t>
            </a:r>
          </a:p>
          <a:p>
            <a:pPr algn="l">
              <a:lnSpc>
                <a:spcPts val="2100"/>
              </a:lnSpc>
            </a:pPr>
            <a:r>
              <a:rPr lang="zh-CN" sz="1420" dirty="0">
                <a:solidFill>
                  <a:srgbClr val="000000"/>
                </a:solidFill>
                <a:latin typeface="Zen Kaku Gothic New"/>
                <a:ea typeface="Zen Kaku Gothic New"/>
                <a:cs typeface="Zen Kaku Gothic New"/>
              </a:rPr>
              <a:t>想定どおり</a:t>
            </a:r>
          </a:p>
        </p:txBody>
      </p:sp>
      <p:sp>
        <p:nvSpPr>
          <p:cNvPr id="16" name="Ellipse 16"/>
          <p:cNvSpPr/>
          <p:nvPr/>
        </p:nvSpPr>
        <p:spPr>
          <a:xfrm>
            <a:off x="7600950" y="3543300"/>
            <a:ext cx="342900" cy="342900"/>
          </a:xfrm>
          <a:prstGeom prst="ellipse">
            <a:avLst/>
          </a:prstGeom>
          <a:solidFill>
            <a:srgbClr val="47BCC6"/>
          </a:solidFill>
          <a:ln>
            <a:noFill/>
          </a:ln>
        </p:spPr>
      </p:sp>
      <p:sp>
        <p:nvSpPr>
          <p:cNvPr id="17" name="TextBox 17"/>
          <p:cNvSpPr txBox="1"/>
          <p:nvPr/>
        </p:nvSpPr>
        <p:spPr>
          <a:xfrm>
            <a:off x="7697228" y="3627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8069961" y="3503771"/>
            <a:ext cx="2602420"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明細行に差分が出たら、</a:t>
            </a:r>
          </a:p>
          <a:p>
            <a:pPr algn="l">
              <a:lnSpc>
                <a:spcPts val="2100"/>
              </a:lnSpc>
            </a:pPr>
            <a:r>
              <a:rPr lang="zh-CN" sz="1420" dirty="0">
                <a:solidFill>
                  <a:srgbClr val="000000"/>
                </a:solidFill>
                <a:latin typeface="Zen Kaku Gothic New"/>
                <a:ea typeface="Zen Kaku Gothic New"/>
                <a:cs typeface="Zen Kaku Gothic New"/>
              </a:rPr>
              <a:t>直前の段階だけを戻す</a:t>
            </a:r>
          </a:p>
        </p:txBody>
      </p:sp>
      <p:sp>
        <p:nvSpPr>
          <p:cNvPr id="19" name="TextBox 19"/>
          <p:cNvSpPr txBox="1"/>
          <p:nvPr/>
        </p:nvSpPr>
        <p:spPr>
          <a:xfrm>
            <a:off x="602361" y="6189821"/>
            <a:ext cx="84841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ここまでで、振る舞いを変えずに読みやすさだけが上がった状態になっています</a:t>
            </a:r>
          </a:p>
        </p:txBody>
      </p:sp>
      <p:pic>
        <p:nvPicPr>
          <p:cNvPr id="20" name="Image 20"/>
          <p:cNvPicPr>
            <a:picLocks noChangeAspect="1"/>
          </p:cNvPicPr>
          <p:nvPr/>
        </p:nvPicPr>
        <p:blipFill>
          <a:blip r:embed="rId2"/>
          <a:stretch>
            <a:fillRect/>
          </a:stretch>
        </p:blipFill>
        <p:spPr>
          <a:xfrm>
            <a:off x="232094" y="6496050"/>
            <a:ext cx="793112" cy="205740"/>
          </a:xfrm>
          <a:prstGeom prst="rect">
            <a:avLst/>
          </a:prstGeom>
        </p:spPr>
      </p:pic>
      <p:sp>
        <p:nvSpPr>
          <p:cNvPr id="21" name="TextBox 2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2" name="TextBox 2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49</a:t>
            </a:r>
          </a:p>
        </p:txBody>
      </p:sp>
    </p:spTree>
  </p:cSld>
  <p:clrMapOvr>
    <a:masterClrMapping/>
  </p:clrMapOvr>
  <p:transition xmlns:p14="http://schemas.microsoft.com/office/powerpoint/2010/main" p14:dur="40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本日の到達点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17716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達成の判定は、</a:t>
            </a:r>
            <a:r>
              <a:rPr lang="zh-CN" sz="2480" b="1" dirty="0">
                <a:solidFill>
                  <a:srgbClr val="264DBF"/>
                </a:solidFill>
                <a:latin typeface="Zen Kaku Gothic New"/>
                <a:ea typeface="Zen Kaku Gothic New"/>
                <a:cs typeface="Zen Kaku Gothic New"/>
              </a:rPr>
              <a:t>件数と差分</a:t>
            </a:r>
            <a:r>
              <a:rPr lang="zh-CN" sz="2480" b="1" dirty="0">
                <a:solidFill>
                  <a:srgbClr val="000000"/>
                </a:solidFill>
                <a:latin typeface="Zen Kaku Gothic New"/>
                <a:ea typeface="Zen Kaku Gothic New"/>
                <a:cs typeface="Zen Kaku Gothic New"/>
              </a:rPr>
              <a:t>で機械的に確認</a:t>
            </a:r>
          </a:p>
        </p:txBody>
      </p:sp>
      <p:sp>
        <p:nvSpPr>
          <p:cNvPr id="7" name="TextBox 7"/>
          <p:cNvSpPr txBox="1"/>
          <p:nvPr/>
        </p:nvSpPr>
        <p:spPr>
          <a:xfrm>
            <a:off x="1192530" y="2066925"/>
            <a:ext cx="79533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到達点</a:t>
            </a:r>
          </a:p>
        </p:txBody>
      </p:sp>
      <p:sp>
        <p:nvSpPr>
          <p:cNvPr id="8" name="TextBox 8"/>
          <p:cNvSpPr txBox="1"/>
          <p:nvPr/>
        </p:nvSpPr>
        <p:spPr>
          <a:xfrm>
            <a:off x="7612380" y="20669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見える成功</a:t>
            </a:r>
          </a:p>
        </p:txBody>
      </p:sp>
      <p:sp>
        <p:nvSpPr>
          <p:cNvPr id="9" name="Rectangle 9"/>
          <p:cNvSpPr/>
          <p:nvPr/>
        </p:nvSpPr>
        <p:spPr>
          <a:xfrm>
            <a:off x="609600" y="2324100"/>
            <a:ext cx="10629900" cy="19050"/>
          </a:xfrm>
          <a:prstGeom prst="rect">
            <a:avLst/>
          </a:prstGeom>
          <a:solidFill>
            <a:srgbClr val="A3DDE3"/>
          </a:solidFill>
          <a:ln>
            <a:noFill/>
          </a:ln>
        </p:spPr>
      </p:sp>
      <p:sp>
        <p:nvSpPr>
          <p:cNvPr id="10" name="Ellipse 10"/>
          <p:cNvSpPr/>
          <p:nvPr/>
        </p:nvSpPr>
        <p:spPr>
          <a:xfrm>
            <a:off x="647700" y="2667000"/>
            <a:ext cx="381000" cy="381000"/>
          </a:xfrm>
          <a:prstGeom prst="ellipse">
            <a:avLst/>
          </a:prstGeom>
          <a:solidFill>
            <a:srgbClr val="47BCC6"/>
          </a:solidFill>
          <a:ln>
            <a:noFill/>
          </a:ln>
        </p:spPr>
      </p:sp>
      <p:sp>
        <p:nvSpPr>
          <p:cNvPr id="11" name="TextBox 11"/>
          <p:cNvSpPr txBox="1"/>
          <p:nvPr/>
        </p:nvSpPr>
        <p:spPr>
          <a:xfrm>
            <a:off x="759071" y="276225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1</a:t>
            </a:r>
          </a:p>
        </p:txBody>
      </p:sp>
      <p:sp>
        <p:nvSpPr>
          <p:cNvPr id="12" name="TextBox 12"/>
          <p:cNvSpPr txBox="1"/>
          <p:nvPr/>
        </p:nvSpPr>
        <p:spPr>
          <a:xfrm>
            <a:off x="1192911" y="2646521"/>
            <a:ext cx="6049089" cy="535876"/>
          </a:xfrm>
          <a:prstGeom prst="rect">
            <a:avLst/>
          </a:prstGeom>
          <a:noFill/>
          <a:ln>
            <a:noFill/>
          </a:ln>
        </p:spPr>
        <p:txBody>
          <a:bodyPr wrap="square" lIns="0" tIns="0" rIns="0" bIns="0" anchor="t" anchorCtr="0"/>
          <a:lstStyle/>
          <a:p>
            <a:pPr algn="l">
              <a:lnSpc>
                <a:spcPts val="2025"/>
              </a:lnSpc>
            </a:pPr>
            <a:r>
              <a:rPr lang="zh-CN" sz="1420" dirty="0">
                <a:solidFill>
                  <a:srgbClr val="000000"/>
                </a:solidFill>
                <a:latin typeface="Zen Kaku Gothic New"/>
                <a:ea typeface="Zen Kaku Gothic New"/>
                <a:cs typeface="Zen Kaku Gothic New"/>
              </a:rPr>
              <a:t>生成させたテストの assert・例外型・verify・境界値を</a:t>
            </a:r>
          </a:p>
          <a:p>
            <a:pPr algn="l">
              <a:lnSpc>
                <a:spcPts val="2025"/>
              </a:lnSpc>
            </a:pPr>
            <a:r>
              <a:rPr lang="zh-CN" sz="1420" dirty="0">
                <a:solidFill>
                  <a:srgbClr val="000000"/>
                </a:solidFill>
                <a:latin typeface="Zen Kaku Gothic New"/>
                <a:ea typeface="Zen Kaku Gothic New"/>
                <a:cs typeface="Zen Kaku Gothic New"/>
              </a:rPr>
              <a:t>見て、採否を自分で決められる</a:t>
            </a:r>
          </a:p>
        </p:txBody>
      </p:sp>
      <p:sp>
        <p:nvSpPr>
          <p:cNvPr id="13" name="Polygon 13"/>
          <p:cNvSpPr/>
          <p:nvPr/>
        </p:nvSpPr>
        <p:spPr>
          <a:xfrm>
            <a:off x="7000875" y="2686050"/>
            <a:ext cx="476250" cy="342900"/>
          </a:xfrm>
          <a:custGeom>
            <a:avLst/>
            <a:gdLst/>
            <a:ahLst/>
            <a:cxnLst/>
            <a:rect l="l" t="t" r="r" b="b"/>
            <a:pathLst>
              <a:path w="476250" h="342900">
                <a:moveTo>
                  <a:pt x="0" y="95250"/>
                </a:moveTo>
                <a:lnTo>
                  <a:pt x="247650" y="95250"/>
                </a:lnTo>
                <a:lnTo>
                  <a:pt x="247650" y="0"/>
                </a:lnTo>
                <a:lnTo>
                  <a:pt x="476250" y="171450"/>
                </a:lnTo>
                <a:lnTo>
                  <a:pt x="247650" y="342900"/>
                </a:lnTo>
                <a:lnTo>
                  <a:pt x="247650" y="247650"/>
                </a:lnTo>
                <a:lnTo>
                  <a:pt x="0" y="247650"/>
                </a:lnTo>
                <a:close/>
              </a:path>
            </a:pathLst>
          </a:custGeom>
          <a:solidFill>
            <a:srgbClr val="A3DDE3"/>
          </a:solidFill>
          <a:ln>
            <a:noFill/>
          </a:ln>
        </p:spPr>
      </p:sp>
      <p:sp>
        <p:nvSpPr>
          <p:cNvPr id="14" name="TextBox 14"/>
          <p:cNvSpPr txBox="1"/>
          <p:nvPr/>
        </p:nvSpPr>
        <p:spPr>
          <a:xfrm>
            <a:off x="7607808" y="2617470"/>
            <a:ext cx="669265" cy="469392"/>
          </a:xfrm>
          <a:prstGeom prst="rect">
            <a:avLst/>
          </a:prstGeom>
          <a:noFill/>
          <a:ln>
            <a:noFill/>
          </a:ln>
        </p:spPr>
        <p:txBody>
          <a:bodyPr wrap="none" lIns="0" tIns="0" rIns="0" bIns="0" anchor="t" anchorCtr="0">
            <a:spAutoFit/>
          </a:bodyPr>
          <a:lstStyle/>
          <a:p>
            <a:pPr algn="l"/>
            <a:r>
              <a:rPr lang="zh-CN" sz="2400" b="1" dirty="0">
                <a:solidFill>
                  <a:srgbClr val="47BCC6"/>
                </a:solidFill>
                <a:latin typeface="Zen Kaku Gothic New"/>
                <a:ea typeface="Zen Kaku Gothic New"/>
                <a:cs typeface="Zen Kaku Gothic New"/>
              </a:rPr>
              <a:t>4件</a:t>
            </a:r>
          </a:p>
        </p:txBody>
      </p:sp>
      <p:sp>
        <p:nvSpPr>
          <p:cNvPr id="15" name="TextBox 15"/>
          <p:cNvSpPr txBox="1"/>
          <p:nvPr/>
        </p:nvSpPr>
        <p:spPr>
          <a:xfrm>
            <a:off x="7612761" y="3027521"/>
            <a:ext cx="2731818"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異常系のテストが4件以上</a:t>
            </a:r>
          </a:p>
          <a:p>
            <a:pPr algn="l">
              <a:lnSpc>
                <a:spcPts val="1875"/>
              </a:lnSpc>
            </a:pPr>
            <a:r>
              <a:rPr lang="zh-CN" sz="1420" dirty="0">
                <a:solidFill>
                  <a:srgbClr val="484848"/>
                </a:solidFill>
                <a:latin typeface="Zen Kaku Gothic New"/>
                <a:ea typeface="Zen Kaku Gothic New"/>
                <a:cs typeface="Zen Kaku Gothic New"/>
              </a:rPr>
              <a:t>自分が書いたものが緑</a:t>
            </a:r>
          </a:p>
        </p:txBody>
      </p:sp>
      <p:sp>
        <p:nvSpPr>
          <p:cNvPr id="16" name="Ellipse 16"/>
          <p:cNvSpPr/>
          <p:nvPr/>
        </p:nvSpPr>
        <p:spPr>
          <a:xfrm>
            <a:off x="647700" y="3867150"/>
            <a:ext cx="381000" cy="381000"/>
          </a:xfrm>
          <a:prstGeom prst="ellipse">
            <a:avLst/>
          </a:prstGeom>
          <a:solidFill>
            <a:srgbClr val="47BCC6"/>
          </a:solidFill>
          <a:ln>
            <a:noFill/>
          </a:ln>
        </p:spPr>
      </p:sp>
      <p:sp>
        <p:nvSpPr>
          <p:cNvPr id="17" name="TextBox 17"/>
          <p:cNvSpPr txBox="1"/>
          <p:nvPr/>
        </p:nvSpPr>
        <p:spPr>
          <a:xfrm>
            <a:off x="759071" y="396240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2</a:t>
            </a:r>
          </a:p>
        </p:txBody>
      </p:sp>
      <p:sp>
        <p:nvSpPr>
          <p:cNvPr id="18" name="TextBox 18"/>
          <p:cNvSpPr txBox="1"/>
          <p:nvPr/>
        </p:nvSpPr>
        <p:spPr>
          <a:xfrm>
            <a:off x="1192911" y="3970496"/>
            <a:ext cx="424929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バグをテストで先に赤にしてから直せる</a:t>
            </a:r>
          </a:p>
        </p:txBody>
      </p:sp>
      <p:sp>
        <p:nvSpPr>
          <p:cNvPr id="19" name="Polygon 19"/>
          <p:cNvSpPr/>
          <p:nvPr/>
        </p:nvSpPr>
        <p:spPr>
          <a:xfrm>
            <a:off x="7000875" y="3886200"/>
            <a:ext cx="476250" cy="342900"/>
          </a:xfrm>
          <a:custGeom>
            <a:avLst/>
            <a:gdLst/>
            <a:ahLst/>
            <a:cxnLst/>
            <a:rect l="l" t="t" r="r" b="b"/>
            <a:pathLst>
              <a:path w="476250" h="342900">
                <a:moveTo>
                  <a:pt x="0" y="95250"/>
                </a:moveTo>
                <a:lnTo>
                  <a:pt x="247650" y="95250"/>
                </a:lnTo>
                <a:lnTo>
                  <a:pt x="247650" y="0"/>
                </a:lnTo>
                <a:lnTo>
                  <a:pt x="476250" y="171450"/>
                </a:lnTo>
                <a:lnTo>
                  <a:pt x="247650" y="342900"/>
                </a:lnTo>
                <a:lnTo>
                  <a:pt x="247650" y="247650"/>
                </a:lnTo>
                <a:lnTo>
                  <a:pt x="0" y="247650"/>
                </a:lnTo>
                <a:close/>
              </a:path>
            </a:pathLst>
          </a:custGeom>
          <a:solidFill>
            <a:srgbClr val="A3DDE3"/>
          </a:solidFill>
          <a:ln>
            <a:noFill/>
          </a:ln>
        </p:spPr>
      </p:sp>
      <p:sp>
        <p:nvSpPr>
          <p:cNvPr id="20" name="TextBox 20"/>
          <p:cNvSpPr txBox="1"/>
          <p:nvPr/>
        </p:nvSpPr>
        <p:spPr>
          <a:xfrm>
            <a:off x="7607808" y="3817620"/>
            <a:ext cx="669265" cy="469392"/>
          </a:xfrm>
          <a:prstGeom prst="rect">
            <a:avLst/>
          </a:prstGeom>
          <a:noFill/>
          <a:ln>
            <a:noFill/>
          </a:ln>
        </p:spPr>
        <p:txBody>
          <a:bodyPr wrap="none" lIns="0" tIns="0" rIns="0" bIns="0" anchor="t" anchorCtr="0">
            <a:spAutoFit/>
          </a:bodyPr>
          <a:lstStyle/>
          <a:p>
            <a:pPr algn="l"/>
            <a:r>
              <a:rPr lang="zh-CN" sz="2400" b="1" dirty="0">
                <a:solidFill>
                  <a:srgbClr val="47BCC6"/>
                </a:solidFill>
                <a:latin typeface="Zen Kaku Gothic New"/>
                <a:ea typeface="Zen Kaku Gothic New"/>
                <a:cs typeface="Zen Kaku Gothic New"/>
              </a:rPr>
              <a:t>3件</a:t>
            </a:r>
          </a:p>
        </p:txBody>
      </p:sp>
      <p:sp>
        <p:nvSpPr>
          <p:cNvPr id="21" name="TextBox 21"/>
          <p:cNvSpPr txBox="1"/>
          <p:nvPr/>
        </p:nvSpPr>
        <p:spPr>
          <a:xfrm>
            <a:off x="7612761" y="4227671"/>
            <a:ext cx="1661351"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先に赤が出て、</a:t>
            </a:r>
          </a:p>
          <a:p>
            <a:pPr algn="l">
              <a:lnSpc>
                <a:spcPts val="1875"/>
              </a:lnSpc>
            </a:pPr>
            <a:r>
              <a:rPr lang="zh-CN" sz="1420" dirty="0">
                <a:solidFill>
                  <a:srgbClr val="484848"/>
                </a:solidFill>
                <a:latin typeface="Zen Kaku Gothic New"/>
                <a:ea typeface="Zen Kaku Gothic New"/>
                <a:cs typeface="Zen Kaku Gothic New"/>
              </a:rPr>
              <a:t>直したあとに緑</a:t>
            </a:r>
          </a:p>
        </p:txBody>
      </p:sp>
      <p:sp>
        <p:nvSpPr>
          <p:cNvPr id="22" name="Ellipse 22"/>
          <p:cNvSpPr/>
          <p:nvPr/>
        </p:nvSpPr>
        <p:spPr>
          <a:xfrm>
            <a:off x="647700" y="5067300"/>
            <a:ext cx="381000" cy="381000"/>
          </a:xfrm>
          <a:prstGeom prst="ellipse">
            <a:avLst/>
          </a:prstGeom>
          <a:solidFill>
            <a:srgbClr val="47BCC6"/>
          </a:solidFill>
          <a:ln>
            <a:noFill/>
          </a:ln>
        </p:spPr>
      </p:sp>
      <p:sp>
        <p:nvSpPr>
          <p:cNvPr id="23" name="TextBox 23"/>
          <p:cNvSpPr txBox="1"/>
          <p:nvPr/>
        </p:nvSpPr>
        <p:spPr>
          <a:xfrm>
            <a:off x="759071" y="516255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3</a:t>
            </a:r>
          </a:p>
        </p:txBody>
      </p:sp>
      <p:sp>
        <p:nvSpPr>
          <p:cNvPr id="24" name="TextBox 24"/>
          <p:cNvSpPr txBox="1"/>
          <p:nvPr/>
        </p:nvSpPr>
        <p:spPr>
          <a:xfrm>
            <a:off x="1192911" y="5046821"/>
            <a:ext cx="4637484" cy="535876"/>
          </a:xfrm>
          <a:prstGeom prst="rect">
            <a:avLst/>
          </a:prstGeom>
          <a:noFill/>
          <a:ln>
            <a:noFill/>
          </a:ln>
        </p:spPr>
        <p:txBody>
          <a:bodyPr wrap="square" lIns="0" tIns="0" rIns="0" bIns="0" anchor="t" anchorCtr="0"/>
          <a:lstStyle/>
          <a:p>
            <a:pPr algn="l">
              <a:lnSpc>
                <a:spcPts val="2025"/>
              </a:lnSpc>
            </a:pPr>
            <a:r>
              <a:rPr lang="zh-CN" sz="1420" dirty="0">
                <a:solidFill>
                  <a:srgbClr val="000000"/>
                </a:solidFill>
                <a:latin typeface="Zen Kaku Gothic New"/>
                <a:ea typeface="Zen Kaku Gothic New"/>
                <a:cs typeface="Zen Kaku Gothic New"/>
              </a:rPr>
              <a:t>309行のレガシーコードを、出力を変えずに</a:t>
            </a:r>
          </a:p>
          <a:p>
            <a:pPr algn="l">
              <a:lnSpc>
                <a:spcPts val="2025"/>
              </a:lnSpc>
            </a:pPr>
            <a:r>
              <a:rPr lang="zh-CN" sz="1420" dirty="0">
                <a:solidFill>
                  <a:srgbClr val="000000"/>
                </a:solidFill>
                <a:latin typeface="Zen Kaku Gothic New"/>
                <a:ea typeface="Zen Kaku Gothic New"/>
                <a:cs typeface="Zen Kaku Gothic New"/>
              </a:rPr>
              <a:t>段階を区切って整理できる</a:t>
            </a:r>
          </a:p>
        </p:txBody>
      </p:sp>
      <p:sp>
        <p:nvSpPr>
          <p:cNvPr id="25" name="Polygon 25"/>
          <p:cNvSpPr/>
          <p:nvPr/>
        </p:nvSpPr>
        <p:spPr>
          <a:xfrm>
            <a:off x="7000875" y="5086350"/>
            <a:ext cx="476250" cy="342900"/>
          </a:xfrm>
          <a:custGeom>
            <a:avLst/>
            <a:gdLst/>
            <a:ahLst/>
            <a:cxnLst/>
            <a:rect l="l" t="t" r="r" b="b"/>
            <a:pathLst>
              <a:path w="476250" h="342900">
                <a:moveTo>
                  <a:pt x="0" y="95250"/>
                </a:moveTo>
                <a:lnTo>
                  <a:pt x="247650" y="95250"/>
                </a:lnTo>
                <a:lnTo>
                  <a:pt x="247650" y="0"/>
                </a:lnTo>
                <a:lnTo>
                  <a:pt x="476250" y="171450"/>
                </a:lnTo>
                <a:lnTo>
                  <a:pt x="247650" y="342900"/>
                </a:lnTo>
                <a:lnTo>
                  <a:pt x="247650" y="247650"/>
                </a:lnTo>
                <a:lnTo>
                  <a:pt x="0" y="247650"/>
                </a:lnTo>
                <a:close/>
              </a:path>
            </a:pathLst>
          </a:custGeom>
          <a:solidFill>
            <a:srgbClr val="A3DDE3"/>
          </a:solidFill>
          <a:ln>
            <a:noFill/>
          </a:ln>
        </p:spPr>
      </p:sp>
      <p:sp>
        <p:nvSpPr>
          <p:cNvPr id="26" name="TextBox 26"/>
          <p:cNvSpPr txBox="1"/>
          <p:nvPr/>
        </p:nvSpPr>
        <p:spPr>
          <a:xfrm>
            <a:off x="7607808" y="5017770"/>
            <a:ext cx="1126922" cy="469392"/>
          </a:xfrm>
          <a:prstGeom prst="rect">
            <a:avLst/>
          </a:prstGeom>
          <a:noFill/>
          <a:ln>
            <a:noFill/>
          </a:ln>
        </p:spPr>
        <p:txBody>
          <a:bodyPr wrap="none" lIns="0" tIns="0" rIns="0" bIns="0" anchor="t" anchorCtr="0">
            <a:spAutoFit/>
          </a:bodyPr>
          <a:lstStyle/>
          <a:p>
            <a:pPr algn="l"/>
            <a:r>
              <a:rPr lang="zh-CN" sz="2400" b="1" dirty="0">
                <a:solidFill>
                  <a:srgbClr val="47BCC6"/>
                </a:solidFill>
                <a:latin typeface="Zen Kaku Gothic New"/>
                <a:ea typeface="Zen Kaku Gothic New"/>
                <a:cs typeface="Zen Kaku Gothic New"/>
              </a:rPr>
              <a:t>309行</a:t>
            </a:r>
          </a:p>
        </p:txBody>
      </p:sp>
      <p:sp>
        <p:nvSpPr>
          <p:cNvPr id="27" name="TextBox 27"/>
          <p:cNvSpPr txBox="1"/>
          <p:nvPr/>
        </p:nvSpPr>
        <p:spPr>
          <a:xfrm>
            <a:off x="7612761" y="54278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出力日の行以外で差分なし</a:t>
            </a:r>
          </a:p>
        </p:txBody>
      </p:sp>
      <p:pic>
        <p:nvPicPr>
          <p:cNvPr id="28" name="Image 28"/>
          <p:cNvPicPr>
            <a:picLocks noChangeAspect="1"/>
          </p:cNvPicPr>
          <p:nvPr/>
        </p:nvPicPr>
        <p:blipFill>
          <a:blip r:embed="rId2"/>
          <a:stretch>
            <a:fillRect/>
          </a:stretch>
        </p:blipFill>
        <p:spPr>
          <a:xfrm>
            <a:off x="232094" y="6496050"/>
            <a:ext cx="793112" cy="205740"/>
          </a:xfrm>
          <a:prstGeom prst="rect">
            <a:avLst/>
          </a:prstGeom>
        </p:spPr>
      </p:pic>
      <p:sp>
        <p:nvSpPr>
          <p:cNvPr id="29" name="TextBox 29"/>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0" name="TextBox 30"/>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a:t>
            </a:r>
          </a:p>
        </p:txBody>
      </p:sp>
    </p:spTree>
  </p:cSld>
  <p:clrMapOvr>
    <a:masterClrMapping/>
  </p:clrMapOvr>
  <p:transition xmlns:p14="http://schemas.microsoft.com/office/powerpoint/2010/main" p14:dur="400">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出力比較で守れない範囲</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689000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差分ゼロは、</a:t>
            </a:r>
            <a:r>
              <a:rPr lang="zh-CN" sz="2480" b="1" dirty="0">
                <a:solidFill>
                  <a:srgbClr val="264DBF"/>
                </a:solidFill>
                <a:latin typeface="Zen Kaku Gothic New"/>
                <a:ea typeface="Zen Kaku Gothic New"/>
                <a:cs typeface="Zen Kaku Gothic New"/>
              </a:rPr>
              <a:t>通った経路だけ</a:t>
            </a:r>
            <a:r>
              <a:rPr lang="zh-CN" sz="2480" b="1" dirty="0">
                <a:solidFill>
                  <a:srgbClr val="000000"/>
                </a:solidFill>
                <a:latin typeface="Zen Kaku Gothic New"/>
                <a:ea typeface="Zen Kaku Gothic New"/>
                <a:cs typeface="Zen Kaku Gothic New"/>
              </a:rPr>
              <a:t>の保証</a:t>
            </a:r>
          </a:p>
        </p:txBody>
      </p:sp>
      <p:sp>
        <p:nvSpPr>
          <p:cNvPr id="9" name="Line 9"/>
          <p:cNvSpPr/>
          <p:nvPr/>
        </p:nvSpPr>
        <p:spPr>
          <a:xfrm>
            <a:off x="609600" y="2343150"/>
            <a:ext cx="381000" cy="9525"/>
          </a:xfrm>
          <a:custGeom>
            <a:avLst/>
            <a:gdLst/>
            <a:ahLst/>
            <a:cxnLst/>
            <a:rect l="l" t="t" r="r" b="b"/>
            <a:pathLst>
              <a:path w="381000" h="9525">
                <a:moveTo>
                  <a:pt x="0" y="0"/>
                </a:moveTo>
                <a:lnTo>
                  <a:pt x="381000" y="0"/>
                </a:lnTo>
              </a:path>
            </a:pathLst>
          </a:custGeom>
          <a:noFill/>
          <a:ln w="38100">
            <a:solidFill>
              <a:srgbClr val="47BCC6"/>
            </a:solidFill>
          </a:ln>
        </p:spPr>
      </p:sp>
      <p:sp>
        <p:nvSpPr>
          <p:cNvPr id="10" name="TextBox 10"/>
          <p:cNvSpPr txBox="1"/>
          <p:nvPr/>
        </p:nvSpPr>
        <p:spPr>
          <a:xfrm>
            <a:off x="1097661" y="2246471"/>
            <a:ext cx="249655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サンプル8件が通る経路</a:t>
            </a:r>
          </a:p>
        </p:txBody>
      </p:sp>
      <p:sp>
        <p:nvSpPr>
          <p:cNvPr id="11" name="Line 11"/>
          <p:cNvSpPr/>
          <p:nvPr/>
        </p:nvSpPr>
        <p:spPr>
          <a:xfrm>
            <a:off x="609600" y="2686050"/>
            <a:ext cx="381000" cy="9525"/>
          </a:xfrm>
          <a:custGeom>
            <a:avLst/>
            <a:gdLst/>
            <a:ahLst/>
            <a:cxnLst/>
            <a:rect l="l" t="t" r="r" b="b"/>
            <a:pathLst>
              <a:path w="381000" h="9525">
                <a:moveTo>
                  <a:pt x="0" y="0"/>
                </a:moveTo>
                <a:lnTo>
                  <a:pt x="381000" y="0"/>
                </a:lnTo>
              </a:path>
            </a:pathLst>
          </a:custGeom>
          <a:noFill/>
          <a:ln w="28575">
            <a:solidFill>
              <a:srgbClr val="999999"/>
            </a:solidFill>
            <a:custDash>
              <a:ds d="200000" sp="133333"/>
            </a:custDash>
          </a:ln>
        </p:spPr>
      </p:sp>
      <p:sp>
        <p:nvSpPr>
          <p:cNvPr id="12" name="TextBox 12"/>
          <p:cNvSpPr txBox="1"/>
          <p:nvPr/>
        </p:nvSpPr>
        <p:spPr>
          <a:xfrm>
            <a:off x="1097661" y="258937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一度も通らない経路</a:t>
            </a:r>
          </a:p>
        </p:txBody>
      </p:sp>
      <p:sp>
        <p:nvSpPr>
          <p:cNvPr id="13" name="TextBox 13"/>
          <p:cNvSpPr txBox="1"/>
          <p:nvPr/>
        </p:nvSpPr>
        <p:spPr>
          <a:xfrm>
            <a:off x="602361" y="2989421"/>
            <a:ext cx="81601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実行結果は [情報] ORD-004 福岡ソリューションズ 3,190,000円 の1件</a:t>
            </a:r>
          </a:p>
        </p:txBody>
      </p:sp>
      <p:sp>
        <p:nvSpPr>
          <p:cNvPr id="14" name="Rectangle 14"/>
          <p:cNvSpPr/>
          <p:nvPr/>
        </p:nvSpPr>
        <p:spPr>
          <a:xfrm>
            <a:off x="609600" y="3619500"/>
            <a:ext cx="1619250" cy="533400"/>
          </a:xfrm>
          <a:prstGeom prst="roundRect">
            <a:avLst>
              <a:gd name="adj" fmla="val 14286"/>
            </a:avLst>
          </a:prstGeom>
          <a:solidFill>
            <a:srgbClr val="F3F3F3"/>
          </a:solidFill>
          <a:ln>
            <a:noFill/>
          </a:ln>
        </p:spPr>
      </p:sp>
      <p:sp>
        <p:nvSpPr>
          <p:cNvPr id="15" name="TextBox 15"/>
          <p:cNvSpPr txBox="1"/>
          <p:nvPr/>
        </p:nvSpPr>
        <p:spPr>
          <a:xfrm>
            <a:off x="602960" y="3799046"/>
            <a:ext cx="1632530"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受注8件を実行</a:t>
            </a:r>
          </a:p>
        </p:txBody>
      </p:sp>
      <p:sp>
        <p:nvSpPr>
          <p:cNvPr id="16" name="Rectangle 16"/>
          <p:cNvSpPr/>
          <p:nvPr/>
        </p:nvSpPr>
        <p:spPr>
          <a:xfrm>
            <a:off x="2571750" y="3619500"/>
            <a:ext cx="2000250" cy="533400"/>
          </a:xfrm>
          <a:prstGeom prst="roundRect">
            <a:avLst>
              <a:gd name="adj" fmla="val 14286"/>
            </a:avLst>
          </a:prstGeom>
          <a:solidFill>
            <a:srgbClr val="EEF6F7"/>
          </a:solidFill>
          <a:ln w="14288">
            <a:solidFill>
              <a:srgbClr val="47BCC6"/>
            </a:solidFill>
          </a:ln>
        </p:spPr>
      </p:sp>
      <p:sp>
        <p:nvSpPr>
          <p:cNvPr id="17" name="TextBox 17"/>
          <p:cNvSpPr txBox="1"/>
          <p:nvPr/>
        </p:nvSpPr>
        <p:spPr>
          <a:xfrm>
            <a:off x="2467249" y="3799046"/>
            <a:ext cx="2209252"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CANCELLED でない</a:t>
            </a:r>
          </a:p>
        </p:txBody>
      </p:sp>
      <p:sp>
        <p:nvSpPr>
          <p:cNvPr id="18" name="Rectangle 18"/>
          <p:cNvSpPr/>
          <p:nvPr/>
        </p:nvSpPr>
        <p:spPr>
          <a:xfrm>
            <a:off x="4953000" y="3619500"/>
            <a:ext cx="1809750" cy="533400"/>
          </a:xfrm>
          <a:prstGeom prst="roundRect">
            <a:avLst>
              <a:gd name="adj" fmla="val 14286"/>
            </a:avLst>
          </a:prstGeom>
          <a:solidFill>
            <a:srgbClr val="EEF6F7"/>
          </a:solidFill>
          <a:ln w="14288">
            <a:solidFill>
              <a:srgbClr val="47BCC6"/>
            </a:solidFill>
          </a:ln>
        </p:spPr>
      </p:sp>
      <p:sp>
        <p:nvSpPr>
          <p:cNvPr id="19" name="TextBox 19"/>
          <p:cNvSpPr txBox="1"/>
          <p:nvPr/>
        </p:nvSpPr>
        <p:spPr>
          <a:xfrm>
            <a:off x="5029258" y="3799046"/>
            <a:ext cx="1657233"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税抜100万円超</a:t>
            </a:r>
          </a:p>
        </p:txBody>
      </p:sp>
      <p:sp>
        <p:nvSpPr>
          <p:cNvPr id="20" name="Rectangle 20"/>
          <p:cNvSpPr/>
          <p:nvPr/>
        </p:nvSpPr>
        <p:spPr>
          <a:xfrm>
            <a:off x="7143750" y="3524250"/>
            <a:ext cx="2381250" cy="723900"/>
          </a:xfrm>
          <a:prstGeom prst="roundRect">
            <a:avLst>
              <a:gd name="adj" fmla="val 10526"/>
            </a:avLst>
          </a:prstGeom>
          <a:solidFill>
            <a:srgbClr val="EEF6F7"/>
          </a:solidFill>
          <a:ln w="14288">
            <a:solidFill>
              <a:srgbClr val="47BCC6"/>
            </a:solidFill>
          </a:ln>
        </p:spPr>
      </p:sp>
      <p:sp>
        <p:nvSpPr>
          <p:cNvPr id="21" name="TextBox 21"/>
          <p:cNvSpPr txBox="1"/>
          <p:nvPr/>
        </p:nvSpPr>
        <p:spPr>
          <a:xfrm>
            <a:off x="7474879" y="3656171"/>
            <a:ext cx="1718991" cy="545402"/>
          </a:xfrm>
          <a:prstGeom prst="rect">
            <a:avLst/>
          </a:prstGeom>
          <a:noFill/>
          <a:ln>
            <a:noFill/>
          </a:ln>
        </p:spPr>
        <p:txBody>
          <a:bodyPr wrap="square" lIns="0" tIns="0" rIns="0" bIns="0" anchor="t" anchorCtr="0"/>
          <a:lstStyle/>
          <a:p>
            <a:pPr algn="ctr">
              <a:lnSpc>
                <a:spcPts val="2100"/>
              </a:lnSpc>
            </a:pPr>
            <a:r>
              <a:rPr lang="zh-CN" sz="1420" b="1" dirty="0">
                <a:solidFill>
                  <a:srgbClr val="000000"/>
                </a:solidFill>
                <a:latin typeface="Zen Kaku Gothic New"/>
                <a:ea typeface="Zen Kaku Gothic New"/>
                <a:cs typeface="Zen Kaku Gothic New"/>
              </a:rPr>
              <a:t>PENDING または</a:t>
            </a:r>
          </a:p>
          <a:p>
            <a:pPr algn="ctr">
              <a:lnSpc>
                <a:spcPts val="2100"/>
              </a:lnSpc>
            </a:pPr>
            <a:r>
              <a:rPr lang="en-US" sz="1420" b="1" dirty="0">
                <a:solidFill>
                  <a:srgbClr val="000000"/>
                </a:solidFill>
                <a:latin typeface="Zen Kaku Gothic New"/>
                <a:ea typeface="Zen Kaku Gothic New"/>
                <a:cs typeface="Zen Kaku Gothic New"/>
              </a:rPr>
              <a:t>CONFIRMED</a:t>
            </a:r>
          </a:p>
        </p:txBody>
      </p:sp>
      <p:sp>
        <p:nvSpPr>
          <p:cNvPr id="22" name="Line 22"/>
          <p:cNvSpPr/>
          <p:nvPr/>
        </p:nvSpPr>
        <p:spPr>
          <a:xfrm>
            <a:off x="2228850" y="3886200"/>
            <a:ext cx="266700" cy="9525"/>
          </a:xfrm>
          <a:custGeom>
            <a:avLst/>
            <a:gdLst/>
            <a:ahLst/>
            <a:cxnLst/>
            <a:rect l="l" t="t" r="r" b="b"/>
            <a:pathLst>
              <a:path w="266700" h="9525">
                <a:moveTo>
                  <a:pt x="0" y="0"/>
                </a:moveTo>
                <a:lnTo>
                  <a:pt x="266700" y="0"/>
                </a:lnTo>
              </a:path>
            </a:pathLst>
          </a:custGeom>
          <a:noFill/>
          <a:ln w="28575">
            <a:solidFill>
              <a:srgbClr val="47BCC6"/>
            </a:solidFill>
          </a:ln>
        </p:spPr>
      </p:sp>
      <p:sp>
        <p:nvSpPr>
          <p:cNvPr id="23" name="Polygon 23"/>
          <p:cNvSpPr/>
          <p:nvPr/>
        </p:nvSpPr>
        <p:spPr>
          <a:xfrm>
            <a:off x="2495550" y="3810000"/>
            <a:ext cx="114300" cy="152400"/>
          </a:xfrm>
          <a:custGeom>
            <a:avLst/>
            <a:gdLst/>
            <a:ahLst/>
            <a:cxnLst/>
            <a:rect l="l" t="t" r="r" b="b"/>
            <a:pathLst>
              <a:path w="114300" h="152400">
                <a:moveTo>
                  <a:pt x="0" y="0"/>
                </a:moveTo>
                <a:lnTo>
                  <a:pt x="114300" y="76200"/>
                </a:lnTo>
                <a:lnTo>
                  <a:pt x="0" y="152400"/>
                </a:lnTo>
                <a:close/>
              </a:path>
            </a:pathLst>
          </a:custGeom>
          <a:solidFill>
            <a:srgbClr val="47BCC6"/>
          </a:solidFill>
          <a:ln>
            <a:noFill/>
          </a:ln>
        </p:spPr>
      </p:sp>
      <p:sp>
        <p:nvSpPr>
          <p:cNvPr id="24" name="Line 24"/>
          <p:cNvSpPr/>
          <p:nvPr/>
        </p:nvSpPr>
        <p:spPr>
          <a:xfrm>
            <a:off x="4572000" y="3886200"/>
            <a:ext cx="304800" cy="9525"/>
          </a:xfrm>
          <a:custGeom>
            <a:avLst/>
            <a:gdLst/>
            <a:ahLst/>
            <a:cxnLst/>
            <a:rect l="l" t="t" r="r" b="b"/>
            <a:pathLst>
              <a:path w="304800" h="9525">
                <a:moveTo>
                  <a:pt x="0" y="0"/>
                </a:moveTo>
                <a:lnTo>
                  <a:pt x="304800" y="0"/>
                </a:lnTo>
              </a:path>
            </a:pathLst>
          </a:custGeom>
          <a:noFill/>
          <a:ln w="28575">
            <a:solidFill>
              <a:srgbClr val="47BCC6"/>
            </a:solidFill>
          </a:ln>
        </p:spPr>
      </p:sp>
      <p:sp>
        <p:nvSpPr>
          <p:cNvPr id="25" name="Polygon 25"/>
          <p:cNvSpPr/>
          <p:nvPr/>
        </p:nvSpPr>
        <p:spPr>
          <a:xfrm>
            <a:off x="4876800" y="3810000"/>
            <a:ext cx="114300" cy="152400"/>
          </a:xfrm>
          <a:custGeom>
            <a:avLst/>
            <a:gdLst/>
            <a:ahLst/>
            <a:cxnLst/>
            <a:rect l="l" t="t" r="r" b="b"/>
            <a:pathLst>
              <a:path w="114300" h="152400">
                <a:moveTo>
                  <a:pt x="0" y="0"/>
                </a:moveTo>
                <a:lnTo>
                  <a:pt x="114300" y="76200"/>
                </a:lnTo>
                <a:lnTo>
                  <a:pt x="0" y="152400"/>
                </a:lnTo>
                <a:close/>
              </a:path>
            </a:pathLst>
          </a:custGeom>
          <a:solidFill>
            <a:srgbClr val="47BCC6"/>
          </a:solidFill>
          <a:ln>
            <a:noFill/>
          </a:ln>
        </p:spPr>
      </p:sp>
      <p:sp>
        <p:nvSpPr>
          <p:cNvPr id="26" name="Line 26"/>
          <p:cNvSpPr/>
          <p:nvPr/>
        </p:nvSpPr>
        <p:spPr>
          <a:xfrm>
            <a:off x="6762750" y="3886200"/>
            <a:ext cx="304800" cy="9525"/>
          </a:xfrm>
          <a:custGeom>
            <a:avLst/>
            <a:gdLst/>
            <a:ahLst/>
            <a:cxnLst/>
            <a:rect l="l" t="t" r="r" b="b"/>
            <a:pathLst>
              <a:path w="304800" h="9525">
                <a:moveTo>
                  <a:pt x="0" y="0"/>
                </a:moveTo>
                <a:lnTo>
                  <a:pt x="304800" y="0"/>
                </a:lnTo>
              </a:path>
            </a:pathLst>
          </a:custGeom>
          <a:noFill/>
          <a:ln w="28575">
            <a:solidFill>
              <a:srgbClr val="47BCC6"/>
            </a:solidFill>
          </a:ln>
        </p:spPr>
      </p:sp>
      <p:sp>
        <p:nvSpPr>
          <p:cNvPr id="27" name="Polygon 27"/>
          <p:cNvSpPr/>
          <p:nvPr/>
        </p:nvSpPr>
        <p:spPr>
          <a:xfrm>
            <a:off x="7067550" y="3810000"/>
            <a:ext cx="114300" cy="152400"/>
          </a:xfrm>
          <a:custGeom>
            <a:avLst/>
            <a:gdLst/>
            <a:ahLst/>
            <a:cxnLst/>
            <a:rect l="l" t="t" r="r" b="b"/>
            <a:pathLst>
              <a:path w="114300" h="152400">
                <a:moveTo>
                  <a:pt x="0" y="0"/>
                </a:moveTo>
                <a:lnTo>
                  <a:pt x="114300" y="76200"/>
                </a:lnTo>
                <a:lnTo>
                  <a:pt x="0" y="152400"/>
                </a:lnTo>
                <a:close/>
              </a:path>
            </a:pathLst>
          </a:custGeom>
          <a:solidFill>
            <a:srgbClr val="47BCC6"/>
          </a:solidFill>
          <a:ln>
            <a:noFill/>
          </a:ln>
        </p:spPr>
      </p:sp>
      <p:sp>
        <p:nvSpPr>
          <p:cNvPr id="28" name="Line 28"/>
          <p:cNvSpPr/>
          <p:nvPr/>
        </p:nvSpPr>
        <p:spPr>
          <a:xfrm>
            <a:off x="9525000" y="3886200"/>
            <a:ext cx="304800" cy="9525"/>
          </a:xfrm>
          <a:custGeom>
            <a:avLst/>
            <a:gdLst/>
            <a:ahLst/>
            <a:cxnLst/>
            <a:rect l="l" t="t" r="r" b="b"/>
            <a:pathLst>
              <a:path w="304800" h="9525">
                <a:moveTo>
                  <a:pt x="0" y="0"/>
                </a:moveTo>
                <a:lnTo>
                  <a:pt x="304800" y="0"/>
                </a:lnTo>
              </a:path>
            </a:pathLst>
          </a:custGeom>
          <a:noFill/>
          <a:ln w="28575">
            <a:solidFill>
              <a:srgbClr val="47BCC6"/>
            </a:solidFill>
          </a:ln>
        </p:spPr>
      </p:sp>
      <p:sp>
        <p:nvSpPr>
          <p:cNvPr id="29" name="Polygon 29"/>
          <p:cNvSpPr/>
          <p:nvPr/>
        </p:nvSpPr>
        <p:spPr>
          <a:xfrm>
            <a:off x="9829800" y="3810000"/>
            <a:ext cx="114300" cy="152400"/>
          </a:xfrm>
          <a:custGeom>
            <a:avLst/>
            <a:gdLst/>
            <a:ahLst/>
            <a:cxnLst/>
            <a:rect l="l" t="t" r="r" b="b"/>
            <a:pathLst>
              <a:path w="114300" h="152400">
                <a:moveTo>
                  <a:pt x="0" y="0"/>
                </a:moveTo>
                <a:lnTo>
                  <a:pt x="114300" y="76200"/>
                </a:lnTo>
                <a:lnTo>
                  <a:pt x="0" y="152400"/>
                </a:lnTo>
                <a:close/>
              </a:path>
            </a:pathLst>
          </a:custGeom>
          <a:solidFill>
            <a:srgbClr val="47BCC6"/>
          </a:solidFill>
          <a:ln>
            <a:noFill/>
          </a:ln>
        </p:spPr>
      </p:sp>
      <p:sp>
        <p:nvSpPr>
          <p:cNvPr id="30" name="Rectangle 30"/>
          <p:cNvSpPr/>
          <p:nvPr/>
        </p:nvSpPr>
        <p:spPr>
          <a:xfrm>
            <a:off x="9906000" y="3619500"/>
            <a:ext cx="1447800" cy="533400"/>
          </a:xfrm>
          <a:prstGeom prst="roundRect">
            <a:avLst>
              <a:gd name="adj" fmla="val 14286"/>
            </a:avLst>
          </a:prstGeom>
          <a:solidFill>
            <a:srgbClr val="47BCC6"/>
          </a:solidFill>
          <a:ln>
            <a:noFill/>
          </a:ln>
        </p:spPr>
      </p:sp>
      <p:sp>
        <p:nvSpPr>
          <p:cNvPr id="31" name="TextBox 31"/>
          <p:cNvSpPr txBox="1"/>
          <p:nvPr/>
        </p:nvSpPr>
        <p:spPr>
          <a:xfrm>
            <a:off x="10198696" y="3782854"/>
            <a:ext cx="862408"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[情報]</a:t>
            </a:r>
          </a:p>
        </p:txBody>
      </p:sp>
      <p:sp>
        <p:nvSpPr>
          <p:cNvPr id="32" name="Rectangle 32"/>
          <p:cNvSpPr/>
          <p:nvPr/>
        </p:nvSpPr>
        <p:spPr>
          <a:xfrm>
            <a:off x="9906000" y="2247900"/>
            <a:ext cx="1447800" cy="457200"/>
          </a:xfrm>
          <a:prstGeom prst="roundRect">
            <a:avLst>
              <a:gd name="adj" fmla="val 16667"/>
            </a:avLst>
          </a:prstGeom>
          <a:solidFill>
            <a:srgbClr val="FFFFFF"/>
          </a:solidFill>
          <a:ln w="14288">
            <a:solidFill>
              <a:srgbClr val="999999"/>
            </a:solidFill>
            <a:custDash>
              <a:ds d="400000" sp="266666"/>
            </a:custDash>
          </a:ln>
        </p:spPr>
      </p:sp>
      <p:sp>
        <p:nvSpPr>
          <p:cNvPr id="33" name="TextBox 33"/>
          <p:cNvSpPr txBox="1"/>
          <p:nvPr/>
        </p:nvSpPr>
        <p:spPr>
          <a:xfrm>
            <a:off x="10257996" y="2389346"/>
            <a:ext cx="743807"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[緊急]</a:t>
            </a:r>
          </a:p>
        </p:txBody>
      </p:sp>
      <p:sp>
        <p:nvSpPr>
          <p:cNvPr id="34" name="Rectangle 34"/>
          <p:cNvSpPr/>
          <p:nvPr/>
        </p:nvSpPr>
        <p:spPr>
          <a:xfrm>
            <a:off x="9906000" y="2819400"/>
            <a:ext cx="1447800" cy="457200"/>
          </a:xfrm>
          <a:prstGeom prst="roundRect">
            <a:avLst>
              <a:gd name="adj" fmla="val 16667"/>
            </a:avLst>
          </a:prstGeom>
          <a:solidFill>
            <a:srgbClr val="FFFFFF"/>
          </a:solidFill>
          <a:ln w="14288">
            <a:solidFill>
              <a:srgbClr val="999999"/>
            </a:solidFill>
            <a:custDash>
              <a:ds d="400000" sp="266666"/>
            </a:custDash>
          </a:ln>
        </p:spPr>
      </p:sp>
      <p:sp>
        <p:nvSpPr>
          <p:cNvPr id="35" name="TextBox 35"/>
          <p:cNvSpPr txBox="1"/>
          <p:nvPr/>
        </p:nvSpPr>
        <p:spPr>
          <a:xfrm>
            <a:off x="10257996" y="2960846"/>
            <a:ext cx="743807"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[注意]</a:t>
            </a:r>
          </a:p>
        </p:txBody>
      </p:sp>
      <p:sp>
        <p:nvSpPr>
          <p:cNvPr id="36" name="Rectangle 36"/>
          <p:cNvSpPr/>
          <p:nvPr/>
        </p:nvSpPr>
        <p:spPr>
          <a:xfrm>
            <a:off x="9906000" y="4572000"/>
            <a:ext cx="1447800" cy="457200"/>
          </a:xfrm>
          <a:prstGeom prst="roundRect">
            <a:avLst>
              <a:gd name="adj" fmla="val 16667"/>
            </a:avLst>
          </a:prstGeom>
          <a:solidFill>
            <a:srgbClr val="FFFFFF"/>
          </a:solidFill>
          <a:ln w="14288">
            <a:solidFill>
              <a:srgbClr val="999999"/>
            </a:solidFill>
            <a:custDash>
              <a:ds d="400000" sp="266666"/>
            </a:custDash>
          </a:ln>
        </p:spPr>
      </p:sp>
      <p:sp>
        <p:nvSpPr>
          <p:cNvPr id="37" name="TextBox 37"/>
          <p:cNvSpPr txBox="1"/>
          <p:nvPr/>
        </p:nvSpPr>
        <p:spPr>
          <a:xfrm>
            <a:off x="10140363" y="4713446"/>
            <a:ext cx="97907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[要確認]</a:t>
            </a:r>
          </a:p>
        </p:txBody>
      </p:sp>
      <p:sp>
        <p:nvSpPr>
          <p:cNvPr id="38" name="Polyline 38"/>
          <p:cNvSpPr/>
          <p:nvPr/>
        </p:nvSpPr>
        <p:spPr>
          <a:xfrm>
            <a:off x="8334375" y="2476500"/>
            <a:ext cx="1495425" cy="1047750"/>
          </a:xfrm>
          <a:custGeom>
            <a:avLst/>
            <a:gdLst/>
            <a:ahLst/>
            <a:cxnLst/>
            <a:rect l="l" t="t" r="r" b="b"/>
            <a:pathLst>
              <a:path w="1495425" h="1047750">
                <a:moveTo>
                  <a:pt x="0" y="1047750"/>
                </a:moveTo>
                <a:lnTo>
                  <a:pt x="0" y="0"/>
                </a:lnTo>
                <a:lnTo>
                  <a:pt x="1495425" y="0"/>
                </a:lnTo>
              </a:path>
            </a:pathLst>
          </a:custGeom>
          <a:noFill/>
          <a:ln w="19050">
            <a:solidFill>
              <a:srgbClr val="999999"/>
            </a:solidFill>
            <a:custDash>
              <a:ds d="300000" sp="200000"/>
            </a:custDash>
          </a:ln>
        </p:spPr>
      </p:sp>
      <p:sp>
        <p:nvSpPr>
          <p:cNvPr id="39" name="Polyline 39"/>
          <p:cNvSpPr/>
          <p:nvPr/>
        </p:nvSpPr>
        <p:spPr>
          <a:xfrm>
            <a:off x="8334375" y="3048000"/>
            <a:ext cx="1495425" cy="9525"/>
          </a:xfrm>
          <a:custGeom>
            <a:avLst/>
            <a:gdLst/>
            <a:ahLst/>
            <a:cxnLst/>
            <a:rect l="l" t="t" r="r" b="b"/>
            <a:pathLst>
              <a:path w="1495425" h="9525">
                <a:moveTo>
                  <a:pt x="0" y="0"/>
                </a:moveTo>
                <a:lnTo>
                  <a:pt x="1495425" y="0"/>
                </a:lnTo>
              </a:path>
            </a:pathLst>
          </a:custGeom>
          <a:noFill/>
          <a:ln w="19050">
            <a:solidFill>
              <a:srgbClr val="999999"/>
            </a:solidFill>
            <a:custDash>
              <a:ds d="300000" sp="200000"/>
            </a:custDash>
          </a:ln>
        </p:spPr>
      </p:sp>
      <p:sp>
        <p:nvSpPr>
          <p:cNvPr id="40" name="Polyline 40"/>
          <p:cNvSpPr/>
          <p:nvPr/>
        </p:nvSpPr>
        <p:spPr>
          <a:xfrm>
            <a:off x="5857875" y="4152900"/>
            <a:ext cx="3971925" cy="647700"/>
          </a:xfrm>
          <a:custGeom>
            <a:avLst/>
            <a:gdLst/>
            <a:ahLst/>
            <a:cxnLst/>
            <a:rect l="l" t="t" r="r" b="b"/>
            <a:pathLst>
              <a:path w="3971925" h="647700">
                <a:moveTo>
                  <a:pt x="0" y="0"/>
                </a:moveTo>
                <a:lnTo>
                  <a:pt x="0" y="647700"/>
                </a:lnTo>
                <a:lnTo>
                  <a:pt x="3971925" y="647700"/>
                </a:lnTo>
              </a:path>
            </a:pathLst>
          </a:custGeom>
          <a:noFill/>
          <a:ln w="19050">
            <a:solidFill>
              <a:srgbClr val="999999"/>
            </a:solidFill>
            <a:custDash>
              <a:ds d="300000" sp="200000"/>
            </a:custDash>
          </a:ln>
        </p:spPr>
      </p:sp>
      <p:sp>
        <p:nvSpPr>
          <p:cNvPr id="41" name="Polyline 41"/>
          <p:cNvSpPr/>
          <p:nvPr/>
        </p:nvSpPr>
        <p:spPr>
          <a:xfrm>
            <a:off x="3571875" y="4152900"/>
            <a:ext cx="9525" cy="1143000"/>
          </a:xfrm>
          <a:custGeom>
            <a:avLst/>
            <a:gdLst/>
            <a:ahLst/>
            <a:cxnLst/>
            <a:rect l="l" t="t" r="r" b="b"/>
            <a:pathLst>
              <a:path w="9525" h="1143000">
                <a:moveTo>
                  <a:pt x="0" y="0"/>
                </a:moveTo>
                <a:lnTo>
                  <a:pt x="0" y="1143000"/>
                </a:lnTo>
              </a:path>
            </a:pathLst>
          </a:custGeom>
          <a:noFill/>
          <a:ln w="19050">
            <a:solidFill>
              <a:srgbClr val="999999"/>
            </a:solidFill>
            <a:custDash>
              <a:ds d="300000" sp="200000"/>
            </a:custDash>
          </a:ln>
        </p:spPr>
      </p:sp>
      <p:sp>
        <p:nvSpPr>
          <p:cNvPr id="42" name="Rectangle 42"/>
          <p:cNvSpPr/>
          <p:nvPr/>
        </p:nvSpPr>
        <p:spPr>
          <a:xfrm>
            <a:off x="2381250" y="5295900"/>
            <a:ext cx="4476750" cy="723900"/>
          </a:xfrm>
          <a:prstGeom prst="roundRect">
            <a:avLst>
              <a:gd name="adj" fmla="val 10526"/>
            </a:avLst>
          </a:prstGeom>
          <a:solidFill>
            <a:srgbClr val="FFFFFF"/>
          </a:solidFill>
          <a:ln w="14288">
            <a:solidFill>
              <a:srgbClr val="999999"/>
            </a:solidFill>
            <a:custDash>
              <a:ds d="400000" sp="266666"/>
            </a:custDash>
          </a:ln>
        </p:spPr>
      </p:sp>
      <p:sp>
        <p:nvSpPr>
          <p:cNvPr id="43" name="TextBox 43"/>
          <p:cNvSpPr txBox="1"/>
          <p:nvPr/>
        </p:nvSpPr>
        <p:spPr>
          <a:xfrm>
            <a:off x="2602611" y="5408771"/>
            <a:ext cx="437869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ORD-006 は CANCELLED のため対象外</a:t>
            </a:r>
          </a:p>
          <a:p>
            <a:pPr algn="l">
              <a:lnSpc>
                <a:spcPts val="2100"/>
              </a:lnSpc>
            </a:pPr>
            <a:r>
              <a:rPr lang="zh-CN" sz="1420" dirty="0">
                <a:solidFill>
                  <a:srgbClr val="484848"/>
                </a:solidFill>
                <a:latin typeface="Zen Kaku Gothic New"/>
                <a:ea typeface="Zen Kaku Gothic New"/>
                <a:cs typeface="Zen Kaku Gothic New"/>
              </a:rPr>
              <a:t>税抜 2,520,000円 でも外側で弾かれます</a:t>
            </a:r>
          </a:p>
        </p:txBody>
      </p:sp>
      <p:sp>
        <p:nvSpPr>
          <p:cNvPr id="44" name="TextBox 44"/>
          <p:cNvSpPr txBox="1"/>
          <p:nvPr/>
        </p:nvSpPr>
        <p:spPr>
          <a:xfrm>
            <a:off x="602361" y="6189821"/>
            <a:ext cx="103662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差分ゼロは、壊れていないことの証明ではありません。通っていない経路は比較されていません。</a:t>
            </a:r>
          </a:p>
        </p:txBody>
      </p:sp>
      <p:pic>
        <p:nvPicPr>
          <p:cNvPr id="45" name="Image 45"/>
          <p:cNvPicPr>
            <a:picLocks noChangeAspect="1"/>
          </p:cNvPicPr>
          <p:nvPr/>
        </p:nvPicPr>
        <p:blipFill>
          <a:blip r:embed="rId2"/>
          <a:stretch>
            <a:fillRect/>
          </a:stretch>
        </p:blipFill>
        <p:spPr>
          <a:xfrm>
            <a:off x="232094" y="6496050"/>
            <a:ext cx="793112" cy="205740"/>
          </a:xfrm>
          <a:prstGeom prst="rect">
            <a:avLst/>
          </a:prstGeom>
        </p:spPr>
      </p:pic>
      <p:sp>
        <p:nvSpPr>
          <p:cNvPr id="46" name="TextBox 46"/>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47" name="TextBox 47"/>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48" name="TextBox 4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50</a:t>
            </a:r>
          </a:p>
        </p:txBody>
      </p:sp>
    </p:spTree>
  </p:cSld>
  <p:clrMapOvr>
    <a:masterClrMapping/>
  </p:clrMapOvr>
  <p:transition xmlns:p14="http://schemas.microsoft.com/office/powerpoint/2010/main" p14:dur="400">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475403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リファクタ後コードの5観点</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989337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整理後に見るのは、出力・段階・名前・定数・重複</a:t>
            </a:r>
          </a:p>
        </p:txBody>
      </p:sp>
      <p:sp>
        <p:nvSpPr>
          <p:cNvPr id="9" name="Rectangle 9"/>
          <p:cNvSpPr/>
          <p:nvPr/>
        </p:nvSpPr>
        <p:spPr>
          <a:xfrm>
            <a:off x="609600" y="2057400"/>
            <a:ext cx="10972800" cy="419100"/>
          </a:xfrm>
          <a:prstGeom prst="rect">
            <a:avLst/>
          </a:prstGeom>
          <a:solidFill>
            <a:srgbClr val="0B2E33"/>
          </a:solidFill>
          <a:ln>
            <a:noFill/>
          </a:ln>
        </p:spPr>
      </p:sp>
      <p:sp>
        <p:nvSpPr>
          <p:cNvPr id="10" name="TextBox 10"/>
          <p:cNvSpPr txBox="1"/>
          <p:nvPr/>
        </p:nvSpPr>
        <p:spPr>
          <a:xfrm>
            <a:off x="793480" y="2179796"/>
            <a:ext cx="508540"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番号</a:t>
            </a:r>
          </a:p>
        </p:txBody>
      </p:sp>
      <p:sp>
        <p:nvSpPr>
          <p:cNvPr id="11" name="TextBox 11"/>
          <p:cNvSpPr txBox="1"/>
          <p:nvPr/>
        </p:nvSpPr>
        <p:spPr>
          <a:xfrm>
            <a:off x="1516761" y="21797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観点</a:t>
            </a:r>
          </a:p>
        </p:txBody>
      </p:sp>
      <p:sp>
        <p:nvSpPr>
          <p:cNvPr id="12" name="Rectangle 12"/>
          <p:cNvSpPr/>
          <p:nvPr/>
        </p:nvSpPr>
        <p:spPr>
          <a:xfrm>
            <a:off x="609600" y="2476500"/>
            <a:ext cx="10972800" cy="647700"/>
          </a:xfrm>
          <a:prstGeom prst="rect">
            <a:avLst/>
          </a:prstGeom>
          <a:solidFill>
            <a:srgbClr val="FFFFFF"/>
          </a:solidFill>
          <a:ln>
            <a:noFill/>
          </a:ln>
        </p:spPr>
      </p:sp>
      <p:sp>
        <p:nvSpPr>
          <p:cNvPr id="13" name="Ellipse 13"/>
          <p:cNvSpPr/>
          <p:nvPr/>
        </p:nvSpPr>
        <p:spPr>
          <a:xfrm>
            <a:off x="857250" y="2609850"/>
            <a:ext cx="381000" cy="381000"/>
          </a:xfrm>
          <a:prstGeom prst="ellipse">
            <a:avLst/>
          </a:prstGeom>
          <a:solidFill>
            <a:srgbClr val="A3DDE3"/>
          </a:solidFill>
          <a:ln>
            <a:noFill/>
          </a:ln>
        </p:spPr>
      </p:sp>
      <p:sp>
        <p:nvSpPr>
          <p:cNvPr id="14" name="TextBox 14"/>
          <p:cNvSpPr txBox="1"/>
          <p:nvPr/>
        </p:nvSpPr>
        <p:spPr>
          <a:xfrm>
            <a:off x="972578" y="2713196"/>
            <a:ext cx="150345"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1</a:t>
            </a:r>
          </a:p>
        </p:txBody>
      </p:sp>
      <p:sp>
        <p:nvSpPr>
          <p:cNvPr id="15" name="TextBox 15"/>
          <p:cNvSpPr txBox="1"/>
          <p:nvPr/>
        </p:nvSpPr>
        <p:spPr>
          <a:xfrm>
            <a:off x="1516761" y="2713196"/>
            <a:ext cx="330822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整理の前後で出力が変わらない</a:t>
            </a:r>
          </a:p>
        </p:txBody>
      </p:sp>
      <p:sp>
        <p:nvSpPr>
          <p:cNvPr id="16" name="Rectangle 16"/>
          <p:cNvSpPr/>
          <p:nvPr/>
        </p:nvSpPr>
        <p:spPr>
          <a:xfrm>
            <a:off x="609600" y="3124200"/>
            <a:ext cx="10972800" cy="647700"/>
          </a:xfrm>
          <a:prstGeom prst="rect">
            <a:avLst/>
          </a:prstGeom>
          <a:solidFill>
            <a:srgbClr val="F7F9FA"/>
          </a:solidFill>
          <a:ln>
            <a:noFill/>
          </a:ln>
        </p:spPr>
      </p:sp>
      <p:sp>
        <p:nvSpPr>
          <p:cNvPr id="17" name="Ellipse 17"/>
          <p:cNvSpPr/>
          <p:nvPr/>
        </p:nvSpPr>
        <p:spPr>
          <a:xfrm>
            <a:off x="857250" y="3257550"/>
            <a:ext cx="381000" cy="381000"/>
          </a:xfrm>
          <a:prstGeom prst="ellipse">
            <a:avLst/>
          </a:prstGeom>
          <a:solidFill>
            <a:srgbClr val="A3DDE3"/>
          </a:solidFill>
          <a:ln>
            <a:noFill/>
          </a:ln>
        </p:spPr>
      </p:sp>
      <p:sp>
        <p:nvSpPr>
          <p:cNvPr id="18" name="TextBox 18"/>
          <p:cNvSpPr txBox="1"/>
          <p:nvPr/>
        </p:nvSpPr>
        <p:spPr>
          <a:xfrm>
            <a:off x="972578" y="3360896"/>
            <a:ext cx="150345"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2</a:t>
            </a:r>
          </a:p>
        </p:txBody>
      </p:sp>
      <p:sp>
        <p:nvSpPr>
          <p:cNvPr id="19" name="TextBox 19"/>
          <p:cNvSpPr txBox="1"/>
          <p:nvPr/>
        </p:nvSpPr>
        <p:spPr>
          <a:xfrm>
            <a:off x="1516761" y="3360896"/>
            <a:ext cx="589616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各段階の後でコンパイルが通る（まとめて適用しない）</a:t>
            </a:r>
          </a:p>
        </p:txBody>
      </p:sp>
      <p:sp>
        <p:nvSpPr>
          <p:cNvPr id="20" name="Rectangle 20"/>
          <p:cNvSpPr/>
          <p:nvPr/>
        </p:nvSpPr>
        <p:spPr>
          <a:xfrm>
            <a:off x="609600" y="3771900"/>
            <a:ext cx="10972800" cy="647700"/>
          </a:xfrm>
          <a:prstGeom prst="rect">
            <a:avLst/>
          </a:prstGeom>
          <a:solidFill>
            <a:srgbClr val="FFFFFF"/>
          </a:solidFill>
          <a:ln>
            <a:noFill/>
          </a:ln>
        </p:spPr>
      </p:sp>
      <p:sp>
        <p:nvSpPr>
          <p:cNvPr id="21" name="Ellipse 21"/>
          <p:cNvSpPr/>
          <p:nvPr/>
        </p:nvSpPr>
        <p:spPr>
          <a:xfrm>
            <a:off x="857250" y="3905250"/>
            <a:ext cx="381000" cy="381000"/>
          </a:xfrm>
          <a:prstGeom prst="ellipse">
            <a:avLst/>
          </a:prstGeom>
          <a:solidFill>
            <a:srgbClr val="A3DDE3"/>
          </a:solidFill>
          <a:ln>
            <a:noFill/>
          </a:ln>
        </p:spPr>
      </p:sp>
      <p:sp>
        <p:nvSpPr>
          <p:cNvPr id="22" name="TextBox 22"/>
          <p:cNvSpPr txBox="1"/>
          <p:nvPr/>
        </p:nvSpPr>
        <p:spPr>
          <a:xfrm>
            <a:off x="972578" y="4008596"/>
            <a:ext cx="150345"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3</a:t>
            </a:r>
          </a:p>
        </p:txBody>
      </p:sp>
      <p:sp>
        <p:nvSpPr>
          <p:cNvPr id="23" name="TextBox 23"/>
          <p:cNvSpPr txBox="1"/>
          <p:nvPr/>
        </p:nvSpPr>
        <p:spPr>
          <a:xfrm>
            <a:off x="1516761" y="4008596"/>
            <a:ext cx="499038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短縮変数名が残っていない（d, q, tmp, cnt）</a:t>
            </a:r>
          </a:p>
        </p:txBody>
      </p:sp>
      <p:sp>
        <p:nvSpPr>
          <p:cNvPr id="24" name="Rectangle 24"/>
          <p:cNvSpPr/>
          <p:nvPr/>
        </p:nvSpPr>
        <p:spPr>
          <a:xfrm>
            <a:off x="609600" y="4419600"/>
            <a:ext cx="10972800" cy="647700"/>
          </a:xfrm>
          <a:prstGeom prst="rect">
            <a:avLst/>
          </a:prstGeom>
          <a:solidFill>
            <a:srgbClr val="F7F9FA"/>
          </a:solidFill>
          <a:ln>
            <a:noFill/>
          </a:ln>
        </p:spPr>
      </p:sp>
      <p:sp>
        <p:nvSpPr>
          <p:cNvPr id="25" name="Ellipse 25"/>
          <p:cNvSpPr/>
          <p:nvPr/>
        </p:nvSpPr>
        <p:spPr>
          <a:xfrm>
            <a:off x="857250" y="4552950"/>
            <a:ext cx="381000" cy="381000"/>
          </a:xfrm>
          <a:prstGeom prst="ellipse">
            <a:avLst/>
          </a:prstGeom>
          <a:solidFill>
            <a:srgbClr val="A3DDE3"/>
          </a:solidFill>
          <a:ln>
            <a:noFill/>
          </a:ln>
        </p:spPr>
      </p:sp>
      <p:sp>
        <p:nvSpPr>
          <p:cNvPr id="26" name="TextBox 26"/>
          <p:cNvSpPr txBox="1"/>
          <p:nvPr/>
        </p:nvSpPr>
        <p:spPr>
          <a:xfrm>
            <a:off x="972578" y="4656296"/>
            <a:ext cx="150345"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4</a:t>
            </a:r>
          </a:p>
        </p:txBody>
      </p:sp>
      <p:sp>
        <p:nvSpPr>
          <p:cNvPr id="27" name="TextBox 27"/>
          <p:cNvSpPr txBox="1"/>
          <p:nvPr/>
        </p:nvSpPr>
        <p:spPr>
          <a:xfrm>
            <a:off x="1516761" y="4656296"/>
            <a:ext cx="802533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マジックナンバーが名前付き定数になっている（1.1, 1000000, 2000000）</a:t>
            </a:r>
          </a:p>
        </p:txBody>
      </p:sp>
      <p:sp>
        <p:nvSpPr>
          <p:cNvPr id="28" name="Rectangle 28"/>
          <p:cNvSpPr/>
          <p:nvPr/>
        </p:nvSpPr>
        <p:spPr>
          <a:xfrm>
            <a:off x="609600" y="5067300"/>
            <a:ext cx="10972800" cy="647700"/>
          </a:xfrm>
          <a:prstGeom prst="rect">
            <a:avLst/>
          </a:prstGeom>
          <a:solidFill>
            <a:srgbClr val="FFFFFF"/>
          </a:solidFill>
          <a:ln>
            <a:noFill/>
          </a:ln>
        </p:spPr>
      </p:sp>
      <p:sp>
        <p:nvSpPr>
          <p:cNvPr id="29" name="Ellipse 29"/>
          <p:cNvSpPr/>
          <p:nvPr/>
        </p:nvSpPr>
        <p:spPr>
          <a:xfrm>
            <a:off x="857250" y="5200650"/>
            <a:ext cx="381000" cy="381000"/>
          </a:xfrm>
          <a:prstGeom prst="ellipse">
            <a:avLst/>
          </a:prstGeom>
          <a:solidFill>
            <a:srgbClr val="A3DDE3"/>
          </a:solidFill>
          <a:ln>
            <a:noFill/>
          </a:ln>
        </p:spPr>
      </p:sp>
      <p:sp>
        <p:nvSpPr>
          <p:cNvPr id="30" name="TextBox 30"/>
          <p:cNvSpPr txBox="1"/>
          <p:nvPr/>
        </p:nvSpPr>
        <p:spPr>
          <a:xfrm>
            <a:off x="972578" y="5303996"/>
            <a:ext cx="150345"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5</a:t>
            </a:r>
          </a:p>
        </p:txBody>
      </p:sp>
      <p:sp>
        <p:nvSpPr>
          <p:cNvPr id="31" name="TextBox 31"/>
          <p:cNvSpPr txBox="1"/>
          <p:nvPr/>
        </p:nvSpPr>
        <p:spPr>
          <a:xfrm>
            <a:off x="1516761" y="5303996"/>
            <a:ext cx="613143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重複が共通メソッドにまとまり、ネストが浅くなっている</a:t>
            </a:r>
          </a:p>
        </p:txBody>
      </p:sp>
      <p:sp>
        <p:nvSpPr>
          <p:cNvPr id="32" name="Rectangle 32"/>
          <p:cNvSpPr/>
          <p:nvPr/>
        </p:nvSpPr>
        <p:spPr>
          <a:xfrm>
            <a:off x="609600" y="5715000"/>
            <a:ext cx="10972800" cy="9525"/>
          </a:xfrm>
          <a:prstGeom prst="rect">
            <a:avLst/>
          </a:prstGeom>
          <a:solidFill>
            <a:srgbClr val="E3E7EA"/>
          </a:solidFill>
          <a:ln>
            <a:noFill/>
          </a:ln>
        </p:spPr>
      </p:sp>
      <p:sp>
        <p:nvSpPr>
          <p:cNvPr id="33" name="TextBox 33"/>
          <p:cNvSpPr txBox="1"/>
          <p:nvPr/>
        </p:nvSpPr>
        <p:spPr>
          <a:xfrm>
            <a:off x="602361" y="6037421"/>
            <a:ext cx="51903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整理を終えた自分のコードに、この順で当てます</a:t>
            </a:r>
          </a:p>
        </p:txBody>
      </p:sp>
      <p:sp>
        <p:nvSpPr>
          <p:cNvPr id="34" name="TextBox 34"/>
          <p:cNvSpPr txBox="1"/>
          <p:nvPr/>
        </p:nvSpPr>
        <p:spPr>
          <a:xfrm>
            <a:off x="6075137" y="6189821"/>
            <a:ext cx="5514502"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出典 handson/docs/生成物チェックリスト.md B-6</a:t>
            </a:r>
          </a:p>
        </p:txBody>
      </p:sp>
      <p:pic>
        <p:nvPicPr>
          <p:cNvPr id="35" name="Image 35"/>
          <p:cNvPicPr>
            <a:picLocks noChangeAspect="1"/>
          </p:cNvPicPr>
          <p:nvPr/>
        </p:nvPicPr>
        <p:blipFill>
          <a:blip r:embed="rId2"/>
          <a:stretch>
            <a:fillRect/>
          </a:stretch>
        </p:blipFill>
        <p:spPr>
          <a:xfrm>
            <a:off x="232094" y="6496050"/>
            <a:ext cx="793112" cy="205740"/>
          </a:xfrm>
          <a:prstGeom prst="rect">
            <a:avLst/>
          </a:prstGeom>
        </p:spPr>
      </p:pic>
      <p:sp>
        <p:nvSpPr>
          <p:cNvPr id="36" name="TextBox 36"/>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7" name="TextBox 37"/>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51</a:t>
            </a:r>
          </a:p>
        </p:txBody>
      </p:sp>
    </p:spTree>
  </p:cSld>
  <p:clrMapOvr>
    <a:masterClrMapping/>
  </p:clrMapOvr>
  <p:transition xmlns:p14="http://schemas.microsoft.com/office/powerpoint/2010/main" p14:dur="400">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出力の差分ゼロが示す範囲</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291590"/>
            <a:ext cx="11298498" cy="675894"/>
          </a:xfrm>
          <a:prstGeom prst="rect">
            <a:avLst/>
          </a:prstGeom>
          <a:noFill/>
          <a:ln>
            <a:noFill/>
          </a:ln>
        </p:spPr>
        <p:txBody>
          <a:bodyPr wrap="square" lIns="0" tIns="0" rIns="0" bIns="0" anchor="t" anchorCtr="0"/>
          <a:lstStyle/>
          <a:p>
            <a:pPr algn="l">
              <a:lnSpc>
                <a:spcPts val="2550"/>
              </a:lnSpc>
            </a:pPr>
            <a:r>
              <a:rPr lang="zh-CN" sz="1800" b="1" dirty="0">
                <a:solidFill>
                  <a:srgbClr val="000000"/>
                </a:solidFill>
                <a:latin typeface="Zen Kaku Gothic New"/>
                <a:ea typeface="Zen Kaku Gothic New"/>
                <a:cs typeface="Zen Kaku Gothic New"/>
              </a:rPr>
              <a:t>Q. 段階5まで終えて、整理前後の出力を比べたところ差分はありませんでした。</a:t>
            </a:r>
          </a:p>
          <a:p>
            <a:pPr algn="l">
              <a:lnSpc>
                <a:spcPts val="2550"/>
              </a:lnSpc>
            </a:pPr>
            <a:r>
              <a:rPr lang="zh-CN" sz="1800" b="1" dirty="0">
                <a:solidFill>
                  <a:srgbClr val="000000"/>
                </a:solidFill>
                <a:latin typeface="Zen Kaku Gothic New"/>
                <a:ea typeface="Zen Kaku Gothic New"/>
                <a:cs typeface="Zen Kaku Gothic New"/>
              </a:rPr>
              <a:t>これで確かめられたことはどれでしょうか。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29870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整理が正しく終わったこと</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535209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サンプル8件が通る経路だけが壊れていないこと</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37299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すべての分岐が壊れていないこと</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27393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性能が落ちていないこと</a:t>
            </a:r>
          </a:p>
        </p:txBody>
      </p:sp>
      <p:sp>
        <p:nvSpPr>
          <p:cNvPr id="29" name="TextBox 29"/>
          <p:cNvSpPr txBox="1"/>
          <p:nvPr/>
        </p:nvSpPr>
        <p:spPr>
          <a:xfrm>
            <a:off x="602361" y="60374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pic>
        <p:nvPicPr>
          <p:cNvPr id="30" name="Image 30"/>
          <p:cNvPicPr>
            <a:picLocks noChangeAspect="1"/>
          </p:cNvPicPr>
          <p:nvPr/>
        </p:nvPicPr>
        <p:blipFill>
          <a:blip r:embed="rId2"/>
          <a:stretch>
            <a:fillRect/>
          </a:stretch>
        </p:blipFill>
        <p:spPr>
          <a:xfrm>
            <a:off x="232094" y="6496050"/>
            <a:ext cx="793112" cy="205740"/>
          </a:xfrm>
          <a:prstGeom prst="rect">
            <a:avLst/>
          </a:prstGeom>
        </p:spPr>
      </p:pic>
      <p:sp>
        <p:nvSpPr>
          <p:cNvPr id="31" name="TextBox 3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2" name="TextBox 3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52</a:t>
            </a:r>
          </a:p>
        </p:txBody>
      </p:sp>
    </p:spTree>
  </p:cSld>
  <p:clrMapOvr>
    <a:masterClrMapping/>
  </p:clrMapOvr>
  <p:transition xmlns:p14="http://schemas.microsoft.com/office/powerpoint/2010/main" p14:dur="400">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出力比較の適用範囲</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433512"/>
            <a:ext cx="739478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B</a:t>
            </a:r>
            <a:r>
              <a:rPr lang="zh-CN" sz="2250" b="1" dirty="0">
                <a:solidFill>
                  <a:srgbClr val="000000"/>
                </a:solidFill>
                <a:latin typeface="Zen Kaku Gothic New"/>
                <a:ea typeface="Zen Kaku Gothic New"/>
                <a:cs typeface="Zen Kaku Gothic New"/>
              </a:rPr>
              <a:t>。比較の対象は通った経路だけ</a:t>
            </a:r>
          </a:p>
        </p:txBody>
      </p:sp>
      <p:sp>
        <p:nvSpPr>
          <p:cNvPr id="9" name="Rectangle 9"/>
          <p:cNvSpPr/>
          <p:nvPr/>
        </p:nvSpPr>
        <p:spPr>
          <a:xfrm>
            <a:off x="609600" y="1905000"/>
            <a:ext cx="10972800" cy="876300"/>
          </a:xfrm>
          <a:prstGeom prst="roundRect">
            <a:avLst>
              <a:gd name="adj" fmla="val 10870"/>
            </a:avLst>
          </a:prstGeom>
          <a:solidFill>
            <a:srgbClr val="EEF6F7"/>
          </a:solidFill>
          <a:ln>
            <a:noFill/>
          </a:ln>
        </p:spPr>
      </p:sp>
      <p:sp>
        <p:nvSpPr>
          <p:cNvPr id="10" name="Rectangle 10"/>
          <p:cNvSpPr/>
          <p:nvPr/>
        </p:nvSpPr>
        <p:spPr>
          <a:xfrm>
            <a:off x="609600" y="1905000"/>
            <a:ext cx="76200" cy="876300"/>
          </a:xfrm>
          <a:prstGeom prst="roundRect">
            <a:avLst>
              <a:gd name="adj" fmla="val 50000"/>
            </a:avLst>
          </a:prstGeom>
          <a:solidFill>
            <a:srgbClr val="47BCC6"/>
          </a:solidFill>
          <a:ln>
            <a:noFill/>
          </a:ln>
        </p:spPr>
      </p:sp>
      <p:sp>
        <p:nvSpPr>
          <p:cNvPr id="11" name="Ellipse 11"/>
          <p:cNvSpPr/>
          <p:nvPr/>
        </p:nvSpPr>
        <p:spPr>
          <a:xfrm>
            <a:off x="876300" y="2114550"/>
            <a:ext cx="457200" cy="457200"/>
          </a:xfrm>
          <a:prstGeom prst="ellipse">
            <a:avLst/>
          </a:prstGeom>
          <a:solidFill>
            <a:srgbClr val="47BCC6"/>
          </a:solidFill>
          <a:ln>
            <a:noFill/>
          </a:ln>
        </p:spPr>
      </p:sp>
      <p:sp>
        <p:nvSpPr>
          <p:cNvPr id="12" name="TextBox 12"/>
          <p:cNvSpPr txBox="1"/>
          <p:nvPr/>
        </p:nvSpPr>
        <p:spPr>
          <a:xfrm>
            <a:off x="1011807" y="224123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B</a:t>
            </a:r>
          </a:p>
        </p:txBody>
      </p:sp>
      <p:sp>
        <p:nvSpPr>
          <p:cNvPr id="13" name="TextBox 13"/>
          <p:cNvSpPr txBox="1"/>
          <p:nvPr/>
        </p:nvSpPr>
        <p:spPr>
          <a:xfrm>
            <a:off x="1497330" y="2105025"/>
            <a:ext cx="621701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サンプル8件が通る経路だけが壊れていないこと</a:t>
            </a:r>
          </a:p>
        </p:txBody>
      </p:sp>
      <p:sp>
        <p:nvSpPr>
          <p:cNvPr id="14" name="TextBox 14"/>
          <p:cNvSpPr txBox="1"/>
          <p:nvPr/>
        </p:nvSpPr>
        <p:spPr>
          <a:xfrm>
            <a:off x="1497711" y="2417921"/>
            <a:ext cx="63667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比較できるのは、実行した入力がたどった経路に限られます</a:t>
            </a:r>
          </a:p>
        </p:txBody>
      </p:sp>
      <p:sp>
        <p:nvSpPr>
          <p:cNvPr id="15" name="Rectangle 15"/>
          <p:cNvSpPr/>
          <p:nvPr/>
        </p:nvSpPr>
        <p:spPr>
          <a:xfrm>
            <a:off x="609600" y="2914650"/>
            <a:ext cx="10972800" cy="666750"/>
          </a:xfrm>
          <a:prstGeom prst="roundRect">
            <a:avLst>
              <a:gd name="adj" fmla="val 11429"/>
            </a:avLst>
          </a:prstGeom>
          <a:solidFill>
            <a:srgbClr val="F5F7F8"/>
          </a:solidFill>
          <a:ln>
            <a:noFill/>
          </a:ln>
        </p:spPr>
      </p:sp>
      <p:sp>
        <p:nvSpPr>
          <p:cNvPr id="16" name="Ellipse 16"/>
          <p:cNvSpPr/>
          <p:nvPr/>
        </p:nvSpPr>
        <p:spPr>
          <a:xfrm>
            <a:off x="828675" y="3067050"/>
            <a:ext cx="361950" cy="361950"/>
          </a:xfrm>
          <a:prstGeom prst="ellipse">
            <a:avLst/>
          </a:prstGeom>
          <a:solidFill>
            <a:srgbClr val="E6ECEE"/>
          </a:solidFill>
          <a:ln>
            <a:noFill/>
          </a:ln>
        </p:spPr>
      </p:sp>
      <p:sp>
        <p:nvSpPr>
          <p:cNvPr id="17" name="TextBox 17"/>
          <p:cNvSpPr txBox="1"/>
          <p:nvPr/>
        </p:nvSpPr>
        <p:spPr>
          <a:xfrm>
            <a:off x="929252" y="3160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64361" y="3027521"/>
            <a:ext cx="2837688"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整理が正しく終わったこと</a:t>
            </a:r>
          </a:p>
        </p:txBody>
      </p:sp>
      <p:sp>
        <p:nvSpPr>
          <p:cNvPr id="19" name="TextBox 19"/>
          <p:cNvSpPr txBox="1"/>
          <p:nvPr/>
        </p:nvSpPr>
        <p:spPr>
          <a:xfrm>
            <a:off x="1364361" y="3294221"/>
            <a:ext cx="589616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出力が一致しても、正しく終わった証明にはなりません</a:t>
            </a:r>
          </a:p>
        </p:txBody>
      </p:sp>
      <p:sp>
        <p:nvSpPr>
          <p:cNvPr id="20" name="Rectangle 20"/>
          <p:cNvSpPr/>
          <p:nvPr/>
        </p:nvSpPr>
        <p:spPr>
          <a:xfrm>
            <a:off x="609600" y="3676650"/>
            <a:ext cx="10972800" cy="666750"/>
          </a:xfrm>
          <a:prstGeom prst="roundRect">
            <a:avLst>
              <a:gd name="adj" fmla="val 11429"/>
            </a:avLst>
          </a:prstGeom>
          <a:solidFill>
            <a:srgbClr val="F5F7F8"/>
          </a:solidFill>
          <a:ln>
            <a:noFill/>
          </a:ln>
        </p:spPr>
      </p:sp>
      <p:sp>
        <p:nvSpPr>
          <p:cNvPr id="21" name="Ellipse 21"/>
          <p:cNvSpPr/>
          <p:nvPr/>
        </p:nvSpPr>
        <p:spPr>
          <a:xfrm>
            <a:off x="828675" y="3829050"/>
            <a:ext cx="361950" cy="361950"/>
          </a:xfrm>
          <a:prstGeom prst="ellipse">
            <a:avLst/>
          </a:prstGeom>
          <a:solidFill>
            <a:srgbClr val="E6ECEE"/>
          </a:solidFill>
          <a:ln>
            <a:noFill/>
          </a:ln>
        </p:spPr>
      </p:sp>
      <p:sp>
        <p:nvSpPr>
          <p:cNvPr id="22" name="TextBox 22"/>
          <p:cNvSpPr txBox="1"/>
          <p:nvPr/>
        </p:nvSpPr>
        <p:spPr>
          <a:xfrm>
            <a:off x="929252" y="3922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3" name="TextBox 23"/>
          <p:cNvSpPr txBox="1"/>
          <p:nvPr/>
        </p:nvSpPr>
        <p:spPr>
          <a:xfrm>
            <a:off x="1364361" y="3789521"/>
            <a:ext cx="354349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すべての分岐が壊れていないこと</a:t>
            </a:r>
          </a:p>
        </p:txBody>
      </p:sp>
      <p:sp>
        <p:nvSpPr>
          <p:cNvPr id="24" name="TextBox 24"/>
          <p:cNvSpPr txBox="1"/>
          <p:nvPr/>
        </p:nvSpPr>
        <p:spPr>
          <a:xfrm>
            <a:off x="1364361" y="4056221"/>
            <a:ext cx="6990159"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サンプル8件では、高額アラートの5分岐のうち1つしか通りません</a:t>
            </a:r>
          </a:p>
        </p:txBody>
      </p:sp>
      <p:sp>
        <p:nvSpPr>
          <p:cNvPr id="25" name="Rectangle 25"/>
          <p:cNvSpPr/>
          <p:nvPr/>
        </p:nvSpPr>
        <p:spPr>
          <a:xfrm>
            <a:off x="609600" y="4438650"/>
            <a:ext cx="10972800" cy="666750"/>
          </a:xfrm>
          <a:prstGeom prst="roundRect">
            <a:avLst>
              <a:gd name="adj" fmla="val 11429"/>
            </a:avLst>
          </a:prstGeom>
          <a:solidFill>
            <a:srgbClr val="F5F7F8"/>
          </a:solidFill>
          <a:ln>
            <a:noFill/>
          </a:ln>
        </p:spPr>
      </p:sp>
      <p:sp>
        <p:nvSpPr>
          <p:cNvPr id="26" name="Ellipse 26"/>
          <p:cNvSpPr/>
          <p:nvPr/>
        </p:nvSpPr>
        <p:spPr>
          <a:xfrm>
            <a:off x="828675" y="4591050"/>
            <a:ext cx="361950" cy="361950"/>
          </a:xfrm>
          <a:prstGeom prst="ellipse">
            <a:avLst/>
          </a:prstGeom>
          <a:solidFill>
            <a:srgbClr val="E6ECEE"/>
          </a:solidFill>
          <a:ln>
            <a:noFill/>
          </a:ln>
        </p:spPr>
      </p:sp>
      <p:sp>
        <p:nvSpPr>
          <p:cNvPr id="27" name="TextBox 27"/>
          <p:cNvSpPr txBox="1"/>
          <p:nvPr/>
        </p:nvSpPr>
        <p:spPr>
          <a:xfrm>
            <a:off x="929252" y="4684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64361" y="4551521"/>
            <a:ext cx="260242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性能が落ちていないこと</a:t>
            </a:r>
          </a:p>
        </p:txBody>
      </p:sp>
      <p:sp>
        <p:nvSpPr>
          <p:cNvPr id="29" name="TextBox 29"/>
          <p:cNvSpPr txBox="1"/>
          <p:nvPr/>
        </p:nvSpPr>
        <p:spPr>
          <a:xfrm>
            <a:off x="1364361" y="4818221"/>
            <a:ext cx="613143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出力比較は結果だけを見ます。処理時間は比べていません</a:t>
            </a:r>
          </a:p>
        </p:txBody>
      </p:sp>
      <p:sp>
        <p:nvSpPr>
          <p:cNvPr id="30" name="Rectangle 30"/>
          <p:cNvSpPr/>
          <p:nvPr/>
        </p:nvSpPr>
        <p:spPr>
          <a:xfrm>
            <a:off x="609600" y="5295900"/>
            <a:ext cx="10972800" cy="723900"/>
          </a:xfrm>
          <a:prstGeom prst="roundRect">
            <a:avLst>
              <a:gd name="adj" fmla="val 7895"/>
            </a:avLst>
          </a:prstGeom>
          <a:solidFill>
            <a:srgbClr val="EEF6F7"/>
          </a:solidFill>
          <a:ln>
            <a:noFill/>
          </a:ln>
        </p:spPr>
      </p:sp>
      <p:sp>
        <p:nvSpPr>
          <p:cNvPr id="31" name="Rectangle 31"/>
          <p:cNvSpPr/>
          <p:nvPr/>
        </p:nvSpPr>
        <p:spPr>
          <a:xfrm>
            <a:off x="609600" y="5295900"/>
            <a:ext cx="57150" cy="723900"/>
          </a:xfrm>
          <a:prstGeom prst="rect">
            <a:avLst/>
          </a:prstGeom>
          <a:solidFill>
            <a:srgbClr val="47BCC6"/>
          </a:solidFill>
          <a:ln>
            <a:noFill/>
          </a:ln>
        </p:spPr>
      </p:sp>
      <p:sp>
        <p:nvSpPr>
          <p:cNvPr id="32" name="TextBox 32"/>
          <p:cNvSpPr txBox="1"/>
          <p:nvPr/>
        </p:nvSpPr>
        <p:spPr>
          <a:xfrm>
            <a:off x="907161" y="5427821"/>
            <a:ext cx="978454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通らない経路まで守りたいなら、その経路を通すデータを1件足して出力を取り直します</a:t>
            </a:r>
          </a:p>
        </p:txBody>
      </p:sp>
      <p:sp>
        <p:nvSpPr>
          <p:cNvPr id="33" name="TextBox 33"/>
          <p:cNvSpPr txBox="1"/>
          <p:nvPr/>
        </p:nvSpPr>
        <p:spPr>
          <a:xfrm>
            <a:off x="907161" y="5713571"/>
            <a:ext cx="80135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テストが要るのはここです。出力比較は入口で、仕上げはテストになります</a:t>
            </a:r>
          </a:p>
        </p:txBody>
      </p:sp>
      <p:sp>
        <p:nvSpPr>
          <p:cNvPr id="34" name="TextBox 34"/>
          <p:cNvSpPr txBox="1"/>
          <p:nvPr/>
        </p:nvSpPr>
        <p:spPr>
          <a:xfrm>
            <a:off x="6128331" y="6189821"/>
            <a:ext cx="5461308"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出典 exercises/day2/LegacyReportService.java</a:t>
            </a:r>
          </a:p>
        </p:txBody>
      </p:sp>
      <p:pic>
        <p:nvPicPr>
          <p:cNvPr id="35" name="Image 35"/>
          <p:cNvPicPr>
            <a:picLocks noChangeAspect="1"/>
          </p:cNvPicPr>
          <p:nvPr/>
        </p:nvPicPr>
        <p:blipFill>
          <a:blip r:embed="rId2"/>
          <a:stretch>
            <a:fillRect/>
          </a:stretch>
        </p:blipFill>
        <p:spPr>
          <a:xfrm>
            <a:off x="232094" y="6496050"/>
            <a:ext cx="793112" cy="205740"/>
          </a:xfrm>
          <a:prstGeom prst="rect">
            <a:avLst/>
          </a:prstGeom>
        </p:spPr>
      </p:pic>
      <p:sp>
        <p:nvSpPr>
          <p:cNvPr id="36" name="TextBox 36"/>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7" name="TextBox 37"/>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53</a:t>
            </a:r>
          </a:p>
        </p:txBody>
      </p:sp>
    </p:spTree>
  </p:cSld>
  <p:clrMapOvr>
    <a:masterClrMapping/>
  </p:clrMapOvr>
  <p:transition xmlns:p14="http://schemas.microsoft.com/office/powerpoint/2010/main" p14:dur="400">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123950" y="192881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05</a:t>
            </a:r>
          </a:p>
        </p:txBody>
      </p:sp>
      <p:sp>
        <p:nvSpPr>
          <p:cNvPr id="6" name="TextBox 6"/>
          <p:cNvSpPr txBox="1"/>
          <p:nvPr/>
        </p:nvSpPr>
        <p:spPr>
          <a:xfrm>
            <a:off x="1125474" y="3628072"/>
            <a:ext cx="4221575"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発展枠とまとめ</a:t>
            </a:r>
          </a:p>
        </p:txBody>
      </p:sp>
      <p:sp>
        <p:nvSpPr>
          <p:cNvPr id="7" name="Rectangle 7"/>
          <p:cNvSpPr/>
          <p:nvPr/>
        </p:nvSpPr>
        <p:spPr>
          <a:xfrm>
            <a:off x="1162050" y="4248150"/>
            <a:ext cx="3429000" cy="28575"/>
          </a:xfrm>
          <a:prstGeom prst="rect">
            <a:avLst/>
          </a:prstGeom>
          <a:solidFill>
            <a:srgbClr val="47BCC6"/>
          </a:solidFill>
          <a:ln>
            <a:noFill/>
          </a:ln>
        </p:spPr>
      </p:sp>
      <p:sp>
        <p:nvSpPr>
          <p:cNvPr id="8" name="TextBox 8"/>
          <p:cNvSpPr txBox="1"/>
          <p:nvPr/>
        </p:nvSpPr>
        <p:spPr>
          <a:xfrm>
            <a:off x="1154811" y="4532471"/>
            <a:ext cx="8248840"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速く終わった方は発展課題へ、追いついている方はそのまま続けてください。</a:t>
            </a:r>
          </a:p>
          <a:p>
            <a:pPr algn="l">
              <a:lnSpc>
                <a:spcPts val="2400"/>
              </a:lnSpc>
            </a:pPr>
            <a:r>
              <a:rPr lang="zh-CN" sz="1420" dirty="0">
                <a:solidFill>
                  <a:srgbClr val="484848"/>
                </a:solidFill>
                <a:latin typeface="Zen Kaku Gothic New"/>
                <a:ea typeface="Zen Kaku Gothic New"/>
                <a:cs typeface="Zen Kaku Gothic New"/>
              </a:rPr>
              <a:t>最後に、今日決めた採否の基準をもう一度そろえます。</a:t>
            </a:r>
          </a:p>
          <a:p>
            <a:pPr algn="l">
              <a:lnSpc>
                <a:spcPts val="2400"/>
              </a:lnSpc>
            </a:pPr>
            <a:r>
              <a:rPr lang="zh-CN" sz="1420" b="1" dirty="0">
                <a:solidFill>
                  <a:srgbClr val="2E9AA4"/>
                </a:solidFill>
                <a:latin typeface="Zen Kaku Gothic New"/>
                <a:ea typeface="Zen Kaku Gothic New"/>
                <a:cs typeface="Zen Kaku Gothic New"/>
              </a:rPr>
              <a:t>発展枠 [15min]、まとめ [15min]</a:t>
            </a:r>
          </a:p>
        </p:txBody>
      </p:sp>
      <p:sp>
        <p:nvSpPr>
          <p:cNvPr id="9" name="Rectangle 9"/>
          <p:cNvSpPr/>
          <p:nvPr/>
        </p:nvSpPr>
        <p:spPr>
          <a:xfrm>
            <a:off x="609600" y="5676900"/>
            <a:ext cx="2066925" cy="457200"/>
          </a:xfrm>
          <a:prstGeom prst="roundRect">
            <a:avLst>
              <a:gd name="adj" fmla="val 16667"/>
            </a:avLst>
          </a:prstGeom>
          <a:solidFill>
            <a:srgbClr val="F3F3F3"/>
          </a:solidFill>
          <a:ln>
            <a:noFill/>
          </a:ln>
        </p:spPr>
      </p:sp>
      <p:sp>
        <p:nvSpPr>
          <p:cNvPr id="10" name="TextBox 10"/>
          <p:cNvSpPr txBox="1"/>
          <p:nvPr/>
        </p:nvSpPr>
        <p:spPr>
          <a:xfrm>
            <a:off x="1160526" y="5818346"/>
            <a:ext cx="95554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振り返り</a:t>
            </a:r>
          </a:p>
        </p:txBody>
      </p:sp>
      <p:sp>
        <p:nvSpPr>
          <p:cNvPr id="11" name="Rectangle 11"/>
          <p:cNvSpPr/>
          <p:nvPr/>
        </p:nvSpPr>
        <p:spPr>
          <a:xfrm>
            <a:off x="2828925" y="5676900"/>
            <a:ext cx="2066925" cy="457200"/>
          </a:xfrm>
          <a:prstGeom prst="roundRect">
            <a:avLst>
              <a:gd name="adj" fmla="val 16667"/>
            </a:avLst>
          </a:prstGeom>
          <a:solidFill>
            <a:srgbClr val="F3F3F3"/>
          </a:solidFill>
          <a:ln>
            <a:noFill/>
          </a:ln>
        </p:spPr>
      </p:sp>
      <p:sp>
        <p:nvSpPr>
          <p:cNvPr id="12" name="TextBox 12"/>
          <p:cNvSpPr txBox="1"/>
          <p:nvPr/>
        </p:nvSpPr>
        <p:spPr>
          <a:xfrm>
            <a:off x="3571684"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D2-1</a:t>
            </a:r>
          </a:p>
        </p:txBody>
      </p:sp>
      <p:sp>
        <p:nvSpPr>
          <p:cNvPr id="13" name="Rectangle 13"/>
          <p:cNvSpPr/>
          <p:nvPr/>
        </p:nvSpPr>
        <p:spPr>
          <a:xfrm>
            <a:off x="5048250" y="5676900"/>
            <a:ext cx="2066925" cy="457200"/>
          </a:xfrm>
          <a:prstGeom prst="roundRect">
            <a:avLst>
              <a:gd name="adj" fmla="val 16667"/>
            </a:avLst>
          </a:prstGeom>
          <a:solidFill>
            <a:srgbClr val="F3F3F3"/>
          </a:solidFill>
          <a:ln>
            <a:noFill/>
          </a:ln>
        </p:spPr>
      </p:sp>
      <p:sp>
        <p:nvSpPr>
          <p:cNvPr id="14" name="TextBox 14"/>
          <p:cNvSpPr txBox="1"/>
          <p:nvPr/>
        </p:nvSpPr>
        <p:spPr>
          <a:xfrm>
            <a:off x="5791010"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D2-2</a:t>
            </a:r>
          </a:p>
        </p:txBody>
      </p:sp>
      <p:sp>
        <p:nvSpPr>
          <p:cNvPr id="15" name="Rectangle 15"/>
          <p:cNvSpPr/>
          <p:nvPr/>
        </p:nvSpPr>
        <p:spPr>
          <a:xfrm>
            <a:off x="7267575" y="5676900"/>
            <a:ext cx="2066925" cy="457200"/>
          </a:xfrm>
          <a:prstGeom prst="roundRect">
            <a:avLst>
              <a:gd name="adj" fmla="val 16667"/>
            </a:avLst>
          </a:prstGeom>
          <a:solidFill>
            <a:srgbClr val="F3F3F3"/>
          </a:solidFill>
          <a:ln>
            <a:noFill/>
          </a:ln>
        </p:spPr>
      </p:sp>
      <p:sp>
        <p:nvSpPr>
          <p:cNvPr id="16" name="TextBox 16"/>
          <p:cNvSpPr txBox="1"/>
          <p:nvPr/>
        </p:nvSpPr>
        <p:spPr>
          <a:xfrm>
            <a:off x="8010334"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D2-3</a:t>
            </a:r>
          </a:p>
        </p:txBody>
      </p:sp>
      <p:sp>
        <p:nvSpPr>
          <p:cNvPr id="17" name="Rectangle 17"/>
          <p:cNvSpPr/>
          <p:nvPr/>
        </p:nvSpPr>
        <p:spPr>
          <a:xfrm>
            <a:off x="9486900" y="5676900"/>
            <a:ext cx="2066925" cy="457200"/>
          </a:xfrm>
          <a:prstGeom prst="roundRect">
            <a:avLst>
              <a:gd name="adj" fmla="val 16667"/>
            </a:avLst>
          </a:prstGeom>
          <a:solidFill>
            <a:srgbClr val="47BCC6"/>
          </a:solidFill>
          <a:ln>
            <a:noFill/>
          </a:ln>
        </p:spPr>
      </p:sp>
      <p:sp>
        <p:nvSpPr>
          <p:cNvPr id="18" name="TextBox 18"/>
          <p:cNvSpPr txBox="1"/>
          <p:nvPr/>
        </p:nvSpPr>
        <p:spPr>
          <a:xfrm>
            <a:off x="10137815" y="5818346"/>
            <a:ext cx="75557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まとめ</a:t>
            </a:r>
          </a:p>
        </p:txBody>
      </p:sp>
      <p:pic>
        <p:nvPicPr>
          <p:cNvPr id="19" name="Image 19"/>
          <p:cNvPicPr>
            <a:picLocks noChangeAspect="1"/>
          </p:cNvPicPr>
          <p:nvPr/>
        </p:nvPicPr>
        <p:blipFill>
          <a:blip r:embed="rId2"/>
          <a:stretch>
            <a:fillRect/>
          </a:stretch>
        </p:blipFill>
        <p:spPr>
          <a:xfrm>
            <a:off x="232094" y="6496050"/>
            <a:ext cx="793112" cy="205740"/>
          </a:xfrm>
          <a:prstGeom prst="rect">
            <a:avLst/>
          </a:prstGeom>
        </p:spPr>
      </p:pic>
      <p:sp>
        <p:nvSpPr>
          <p:cNvPr id="20" name="TextBox 20"/>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1" name="TextBox 21"/>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54</a:t>
            </a:r>
          </a:p>
        </p:txBody>
      </p:sp>
    </p:spTree>
  </p:cSld>
  <p:clrMapOvr>
    <a:masterClrMapping/>
  </p:clrMapOvr>
  <p:transition xmlns:p14="http://schemas.microsoft.com/office/powerpoint/2010/main" p14:dur="400">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6A432"/>
          </a:solidFill>
          <a:ln>
            <a:noFill/>
          </a:ln>
        </p:spPr>
      </p:sp>
      <p:sp>
        <p:nvSpPr>
          <p:cNvPr id="4" name="Rectangle 4"/>
          <p:cNvSpPr/>
          <p:nvPr/>
        </p:nvSpPr>
        <p:spPr>
          <a:xfrm>
            <a:off x="457200" y="495300"/>
            <a:ext cx="1143000" cy="457200"/>
          </a:xfrm>
          <a:prstGeom prst="roundRect">
            <a:avLst>
              <a:gd name="adj" fmla="val 16667"/>
            </a:avLst>
          </a:prstGeom>
          <a:solidFill>
            <a:srgbClr val="26A432"/>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発展</a:t>
            </a:r>
          </a:p>
        </p:txBody>
      </p:sp>
      <p:sp>
        <p:nvSpPr>
          <p:cNvPr id="6" name="TextBox 6"/>
          <p:cNvSpPr txBox="1"/>
          <p:nvPr/>
        </p:nvSpPr>
        <p:spPr>
          <a:xfrm>
            <a:off x="1989201" y="641509"/>
            <a:ext cx="465107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発展課題 D2-2+ と D2-3+</a:t>
            </a:r>
          </a:p>
        </p:txBody>
      </p:sp>
      <p:sp>
        <p:nvSpPr>
          <p:cNvPr id="7" name="Rectangle 7"/>
          <p:cNvSpPr/>
          <p:nvPr/>
        </p:nvSpPr>
        <p:spPr>
          <a:xfrm>
            <a:off x="2000250" y="1028700"/>
            <a:ext cx="9582150" cy="19050"/>
          </a:xfrm>
          <a:prstGeom prst="rect">
            <a:avLst/>
          </a:prstGeom>
          <a:solidFill>
            <a:srgbClr val="26A432"/>
          </a:solidFill>
          <a:ln>
            <a:noFill/>
          </a:ln>
        </p:spPr>
      </p:sp>
      <p:sp>
        <p:nvSpPr>
          <p:cNvPr id="8" name="TextBox 8"/>
          <p:cNvSpPr txBox="1"/>
          <p:nvPr/>
        </p:nvSpPr>
        <p:spPr>
          <a:xfrm>
            <a:off x="597027" y="1466374"/>
            <a:ext cx="669693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次の演習に影響しない</a:t>
            </a:r>
            <a:r>
              <a:rPr lang="zh-CN" sz="2480" b="1" dirty="0">
                <a:solidFill>
                  <a:srgbClr val="264DBF"/>
                </a:solidFill>
                <a:latin typeface="Zen Kaku Gothic New"/>
                <a:ea typeface="Zen Kaku Gothic New"/>
                <a:cs typeface="Zen Kaku Gothic New"/>
              </a:rPr>
              <a:t>追加課題</a:t>
            </a:r>
            <a:r>
              <a:rPr lang="zh-CN" sz="2480" b="1" dirty="0">
                <a:solidFill>
                  <a:srgbClr val="000000"/>
                </a:solidFill>
                <a:latin typeface="Zen Kaku Gothic New"/>
                <a:ea typeface="Zen Kaku Gothic New"/>
                <a:cs typeface="Zen Kaku Gothic New"/>
              </a:rPr>
              <a:t>2本</a:t>
            </a:r>
          </a:p>
        </p:txBody>
      </p:sp>
      <p:sp>
        <p:nvSpPr>
          <p:cNvPr id="9" name="Rectangle 9"/>
          <p:cNvSpPr/>
          <p:nvPr/>
        </p:nvSpPr>
        <p:spPr>
          <a:xfrm>
            <a:off x="609600" y="2228850"/>
            <a:ext cx="10972800" cy="419100"/>
          </a:xfrm>
          <a:prstGeom prst="rect">
            <a:avLst/>
          </a:prstGeom>
          <a:solidFill>
            <a:srgbClr val="0B2E33"/>
          </a:solidFill>
          <a:ln>
            <a:noFill/>
          </a:ln>
        </p:spPr>
      </p:sp>
      <p:sp>
        <p:nvSpPr>
          <p:cNvPr id="10" name="TextBox 10"/>
          <p:cNvSpPr txBox="1"/>
          <p:nvPr/>
        </p:nvSpPr>
        <p:spPr>
          <a:xfrm>
            <a:off x="830961" y="23512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番号</a:t>
            </a:r>
          </a:p>
        </p:txBody>
      </p:sp>
      <p:sp>
        <p:nvSpPr>
          <p:cNvPr id="11" name="TextBox 11"/>
          <p:cNvSpPr txBox="1"/>
          <p:nvPr/>
        </p:nvSpPr>
        <p:spPr>
          <a:xfrm>
            <a:off x="2202561" y="23512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内容</a:t>
            </a:r>
          </a:p>
        </p:txBody>
      </p:sp>
      <p:sp>
        <p:nvSpPr>
          <p:cNvPr id="12" name="TextBox 12"/>
          <p:cNvSpPr txBox="1"/>
          <p:nvPr/>
        </p:nvSpPr>
        <p:spPr>
          <a:xfrm>
            <a:off x="6660261" y="2351246"/>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対象ファイル</a:t>
            </a:r>
          </a:p>
        </p:txBody>
      </p:sp>
      <p:sp>
        <p:nvSpPr>
          <p:cNvPr id="13" name="Rectangle 13"/>
          <p:cNvSpPr/>
          <p:nvPr/>
        </p:nvSpPr>
        <p:spPr>
          <a:xfrm>
            <a:off x="609600" y="2647950"/>
            <a:ext cx="10972800" cy="1066800"/>
          </a:xfrm>
          <a:prstGeom prst="rect">
            <a:avLst/>
          </a:prstGeom>
          <a:solidFill>
            <a:srgbClr val="FFFFFF"/>
          </a:solidFill>
          <a:ln>
            <a:noFill/>
          </a:ln>
        </p:spPr>
      </p:sp>
      <p:sp>
        <p:nvSpPr>
          <p:cNvPr id="14" name="TextBox 14"/>
          <p:cNvSpPr txBox="1"/>
          <p:nvPr/>
        </p:nvSpPr>
        <p:spPr>
          <a:xfrm>
            <a:off x="830199" y="2877979"/>
            <a:ext cx="824603"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D2-2+</a:t>
            </a:r>
          </a:p>
        </p:txBody>
      </p:sp>
      <p:sp>
        <p:nvSpPr>
          <p:cNvPr id="15" name="TextBox 15"/>
          <p:cNvSpPr txBox="1"/>
          <p:nvPr/>
        </p:nvSpPr>
        <p:spPr>
          <a:xfrm>
            <a:off x="2201799" y="287797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再発防止テストの追加</a:t>
            </a:r>
          </a:p>
        </p:txBody>
      </p:sp>
      <p:sp>
        <p:nvSpPr>
          <p:cNvPr id="16" name="TextBox 16"/>
          <p:cNvSpPr txBox="1"/>
          <p:nvPr/>
        </p:nvSpPr>
        <p:spPr>
          <a:xfrm>
            <a:off x="2202561" y="3198971"/>
            <a:ext cx="5190363"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直したバグと同じ形の入力で、もう一度落ちない</a:t>
            </a:r>
          </a:p>
          <a:p>
            <a:pPr algn="l">
              <a:lnSpc>
                <a:spcPts val="2250"/>
              </a:lnSpc>
            </a:pPr>
            <a:r>
              <a:rPr lang="zh-CN" sz="1420" dirty="0">
                <a:solidFill>
                  <a:srgbClr val="484848"/>
                </a:solidFill>
                <a:latin typeface="Zen Kaku Gothic New"/>
                <a:ea typeface="Zen Kaku Gothic New"/>
                <a:cs typeface="Zen Kaku Gothic New"/>
              </a:rPr>
              <a:t>ことを確かめるテストを足します。</a:t>
            </a:r>
          </a:p>
        </p:txBody>
      </p:sp>
      <p:sp>
        <p:nvSpPr>
          <p:cNvPr id="17" name="TextBox 17"/>
          <p:cNvSpPr txBox="1"/>
          <p:nvPr/>
        </p:nvSpPr>
        <p:spPr>
          <a:xfrm>
            <a:off x="6660375" y="3201400"/>
            <a:ext cx="4954635"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exercises/day2/BuggyOrderCalculator.java</a:t>
            </a:r>
          </a:p>
        </p:txBody>
      </p:sp>
      <p:sp>
        <p:nvSpPr>
          <p:cNvPr id="18" name="Line 18"/>
          <p:cNvSpPr/>
          <p:nvPr/>
        </p:nvSpPr>
        <p:spPr>
          <a:xfrm>
            <a:off x="609600" y="37147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19" name="Rectangle 19"/>
          <p:cNvSpPr/>
          <p:nvPr/>
        </p:nvSpPr>
        <p:spPr>
          <a:xfrm>
            <a:off x="609600" y="3714750"/>
            <a:ext cx="10972800" cy="1066800"/>
          </a:xfrm>
          <a:prstGeom prst="rect">
            <a:avLst/>
          </a:prstGeom>
          <a:solidFill>
            <a:srgbClr val="F7F9FA"/>
          </a:solidFill>
          <a:ln>
            <a:noFill/>
          </a:ln>
        </p:spPr>
      </p:sp>
      <p:sp>
        <p:nvSpPr>
          <p:cNvPr id="20" name="TextBox 20"/>
          <p:cNvSpPr txBox="1"/>
          <p:nvPr/>
        </p:nvSpPr>
        <p:spPr>
          <a:xfrm>
            <a:off x="830199" y="3944779"/>
            <a:ext cx="824603"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D2-3+</a:t>
            </a:r>
          </a:p>
        </p:txBody>
      </p:sp>
      <p:sp>
        <p:nvSpPr>
          <p:cNvPr id="21" name="TextBox 21"/>
          <p:cNvSpPr txBox="1"/>
          <p:nvPr/>
        </p:nvSpPr>
        <p:spPr>
          <a:xfrm>
            <a:off x="2201799" y="3944779"/>
            <a:ext cx="15313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段階5の続き</a:t>
            </a:r>
          </a:p>
        </p:txBody>
      </p:sp>
      <p:sp>
        <p:nvSpPr>
          <p:cNvPr id="22" name="TextBox 22"/>
          <p:cNvSpPr txBox="1"/>
          <p:nvPr/>
        </p:nvSpPr>
        <p:spPr>
          <a:xfrm>
            <a:off x="2202561" y="4265771"/>
            <a:ext cx="457866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Map&lt;String, Object&gt; を型安全なクラスに</a:t>
            </a:r>
          </a:p>
          <a:p>
            <a:pPr algn="l">
              <a:lnSpc>
                <a:spcPts val="2250"/>
              </a:lnSpc>
            </a:pPr>
            <a:r>
              <a:rPr lang="zh-CN" sz="1420" dirty="0">
                <a:solidFill>
                  <a:srgbClr val="484848"/>
                </a:solidFill>
                <a:latin typeface="Zen Kaku Gothic New"/>
                <a:ea typeface="Zen Kaku Gothic New"/>
                <a:cs typeface="Zen Kaku Gothic New"/>
              </a:rPr>
              <a:t>置き換えます。</a:t>
            </a:r>
          </a:p>
        </p:txBody>
      </p:sp>
      <p:sp>
        <p:nvSpPr>
          <p:cNvPr id="23" name="TextBox 23"/>
          <p:cNvSpPr txBox="1"/>
          <p:nvPr/>
        </p:nvSpPr>
        <p:spPr>
          <a:xfrm>
            <a:off x="6660375" y="4268200"/>
            <a:ext cx="4838994"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exercises/day2/LegacyReportService.java</a:t>
            </a:r>
          </a:p>
        </p:txBody>
      </p:sp>
      <p:sp>
        <p:nvSpPr>
          <p:cNvPr id="24" name="Line 24"/>
          <p:cNvSpPr/>
          <p:nvPr/>
        </p:nvSpPr>
        <p:spPr>
          <a:xfrm>
            <a:off x="609600" y="47815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5" name="Rectangle 25"/>
          <p:cNvSpPr/>
          <p:nvPr/>
        </p:nvSpPr>
        <p:spPr>
          <a:xfrm>
            <a:off x="609600" y="5143500"/>
            <a:ext cx="10972800" cy="914400"/>
          </a:xfrm>
          <a:prstGeom prst="rect">
            <a:avLst/>
          </a:prstGeom>
          <a:solidFill>
            <a:srgbClr val="EEF6F7"/>
          </a:solidFill>
          <a:ln>
            <a:noFill/>
          </a:ln>
        </p:spPr>
      </p:sp>
      <p:sp>
        <p:nvSpPr>
          <p:cNvPr id="26" name="Rectangle 26"/>
          <p:cNvSpPr/>
          <p:nvPr/>
        </p:nvSpPr>
        <p:spPr>
          <a:xfrm>
            <a:off x="609600" y="5143500"/>
            <a:ext cx="57150" cy="914400"/>
          </a:xfrm>
          <a:prstGeom prst="rect">
            <a:avLst/>
          </a:prstGeom>
          <a:solidFill>
            <a:srgbClr val="47BCC6"/>
          </a:solidFill>
          <a:ln>
            <a:noFill/>
          </a:ln>
        </p:spPr>
      </p:sp>
      <p:sp>
        <p:nvSpPr>
          <p:cNvPr id="27" name="TextBox 27"/>
          <p:cNvSpPr txBox="1"/>
          <p:nvPr/>
        </p:nvSpPr>
        <p:spPr>
          <a:xfrm>
            <a:off x="907161" y="5351621"/>
            <a:ext cx="7307770" cy="602552"/>
          </a:xfrm>
          <a:prstGeom prst="rect">
            <a:avLst/>
          </a:prstGeom>
          <a:noFill/>
          <a:ln>
            <a:noFill/>
          </a:ln>
        </p:spPr>
        <p:txBody>
          <a:bodyPr wrap="square" lIns="0" tIns="0" rIns="0" bIns="0" anchor="t" anchorCtr="0"/>
          <a:lstStyle/>
          <a:p>
            <a:pPr algn="l">
              <a:lnSpc>
                <a:spcPts val="2550"/>
              </a:lnSpc>
            </a:pPr>
            <a:r>
              <a:rPr lang="zh-CN" sz="1420" dirty="0">
                <a:solidFill>
                  <a:srgbClr val="000000"/>
                </a:solidFill>
                <a:latin typeface="Zen Kaku Gothic New"/>
                <a:ea typeface="Zen Kaku Gothic New"/>
                <a:cs typeface="Zen Kaku Gothic New"/>
              </a:rPr>
              <a:t>まず自分で方針を考えてから試します。次の演習には影響しません。</a:t>
            </a:r>
          </a:p>
          <a:p>
            <a:pPr algn="l">
              <a:lnSpc>
                <a:spcPts val="2550"/>
              </a:lnSpc>
            </a:pPr>
            <a:r>
              <a:rPr lang="zh-CN" sz="1420" dirty="0">
                <a:solidFill>
                  <a:srgbClr val="000000"/>
                </a:solidFill>
                <a:latin typeface="Zen Kaku Gothic New"/>
                <a:ea typeface="Zen Kaku Gothic New"/>
                <a:cs typeface="Zen Kaku Gothic New"/>
              </a:rPr>
              <a:t>うまくいかないときは、追加した部分を消せば元に戻せます。</a:t>
            </a:r>
          </a:p>
        </p:txBody>
      </p:sp>
      <p:pic>
        <p:nvPicPr>
          <p:cNvPr id="28" name="Image 28"/>
          <p:cNvPicPr>
            <a:picLocks noChangeAspect="1"/>
          </p:cNvPicPr>
          <p:nvPr/>
        </p:nvPicPr>
        <p:blipFill>
          <a:blip r:embed="rId2"/>
          <a:stretch>
            <a:fillRect/>
          </a:stretch>
        </p:blipFill>
        <p:spPr>
          <a:xfrm>
            <a:off x="232094" y="6496050"/>
            <a:ext cx="793112" cy="205740"/>
          </a:xfrm>
          <a:prstGeom prst="rect">
            <a:avLst/>
          </a:prstGeom>
        </p:spPr>
      </p:pic>
      <p:sp>
        <p:nvSpPr>
          <p:cNvPr id="29" name="TextBox 29"/>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0" name="TextBox 30"/>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55</a:t>
            </a:r>
          </a:p>
        </p:txBody>
      </p:sp>
    </p:spTree>
  </p:cSld>
  <p:clrMapOvr>
    <a:masterClrMapping/>
  </p:clrMapOvr>
  <p:transition xmlns:p14="http://schemas.microsoft.com/office/powerpoint/2010/main" p14:dur="400">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2458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今日埋めた3つの穴</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06990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今日触ったのは service と</a:t>
            </a:r>
            <a:r>
              <a:rPr lang="zh-CN" sz="2480" b="1" dirty="0">
                <a:solidFill>
                  <a:srgbClr val="264DBF"/>
                </a:solidFill>
                <a:latin typeface="Zen Kaku Gothic New"/>
                <a:ea typeface="Zen Kaku Gothic New"/>
                <a:cs typeface="Zen Kaku Gothic New"/>
              </a:rPr>
              <a:t>単体クラス2本</a:t>
            </a:r>
          </a:p>
        </p:txBody>
      </p:sp>
      <p:sp>
        <p:nvSpPr>
          <p:cNvPr id="7" name="TextBox 7"/>
          <p:cNvSpPr txBox="1"/>
          <p:nvPr/>
        </p:nvSpPr>
        <p:spPr>
          <a:xfrm>
            <a:off x="601599" y="2230279"/>
            <a:ext cx="2116264" cy="308039"/>
          </a:xfrm>
          <a:prstGeom prst="rect">
            <a:avLst/>
          </a:prstGeom>
          <a:noFill/>
          <a:ln>
            <a:noFill/>
          </a:ln>
        </p:spPr>
        <p:txBody>
          <a:bodyPr wrap="none" lIns="0" tIns="0" rIns="0" bIns="0" anchor="t" anchorCtr="0">
            <a:spAutoFit/>
          </a:bodyPr>
          <a:lstStyle/>
          <a:p>
            <a:pPr algn="l"/>
            <a:r>
              <a:rPr lang="zh-CN" sz="1580" b="1" dirty="0">
                <a:solidFill>
                  <a:srgbClr val="484848"/>
                </a:solidFill>
                <a:latin typeface="Zen Kaku Gothic New"/>
                <a:ea typeface="Zen Kaku Gothic New"/>
                <a:cs typeface="Zen Kaku Gothic New"/>
              </a:rPr>
              <a:t>Day1 で書いた層</a:t>
            </a:r>
          </a:p>
        </p:txBody>
      </p:sp>
      <p:sp>
        <p:nvSpPr>
          <p:cNvPr id="8" name="Rectangle 8"/>
          <p:cNvSpPr/>
          <p:nvPr/>
        </p:nvSpPr>
        <p:spPr>
          <a:xfrm>
            <a:off x="609600" y="2590800"/>
            <a:ext cx="3810000" cy="609600"/>
          </a:xfrm>
          <a:prstGeom prst="roundRect">
            <a:avLst>
              <a:gd name="adj" fmla="val 12500"/>
            </a:avLst>
          </a:prstGeom>
          <a:solidFill>
            <a:srgbClr val="F7F9FA"/>
          </a:solidFill>
          <a:ln w="14288">
            <a:solidFill>
              <a:srgbClr val="E3E7EA"/>
            </a:solidFill>
          </a:ln>
        </p:spPr>
      </p:sp>
      <p:sp>
        <p:nvSpPr>
          <p:cNvPr id="9" name="TextBox 9"/>
          <p:cNvSpPr txBox="1"/>
          <p:nvPr/>
        </p:nvSpPr>
        <p:spPr>
          <a:xfrm>
            <a:off x="906399" y="2801779"/>
            <a:ext cx="1316164" cy="308039"/>
          </a:xfrm>
          <a:prstGeom prst="rect">
            <a:avLst/>
          </a:prstGeom>
          <a:noFill/>
          <a:ln>
            <a:noFill/>
          </a:ln>
        </p:spPr>
        <p:txBody>
          <a:bodyPr wrap="none" lIns="0" tIns="0" rIns="0" bIns="0" anchor="t" anchorCtr="0">
            <a:spAutoFit/>
          </a:bodyPr>
          <a:lstStyle/>
          <a:p>
            <a:pPr algn="l"/>
            <a:r>
              <a:rPr lang="en-US" sz="1580" dirty="0">
                <a:solidFill>
                  <a:srgbClr val="484848"/>
                </a:solidFill>
                <a:latin typeface="Zen Kaku Gothic New"/>
                <a:ea typeface="Zen Kaku Gothic New"/>
                <a:cs typeface="Zen Kaku Gothic New"/>
              </a:rPr>
              <a:t>controller</a:t>
            </a:r>
          </a:p>
        </p:txBody>
      </p:sp>
      <p:sp>
        <p:nvSpPr>
          <p:cNvPr id="10" name="Ellipse 10"/>
          <p:cNvSpPr/>
          <p:nvPr/>
        </p:nvSpPr>
        <p:spPr>
          <a:xfrm>
            <a:off x="4010025" y="2809875"/>
            <a:ext cx="171450" cy="171450"/>
          </a:xfrm>
          <a:prstGeom prst="ellipse">
            <a:avLst/>
          </a:prstGeom>
          <a:solidFill>
            <a:srgbClr val="C9D2D5"/>
          </a:solidFill>
          <a:ln>
            <a:noFill/>
          </a:ln>
        </p:spPr>
      </p:sp>
      <p:sp>
        <p:nvSpPr>
          <p:cNvPr id="11" name="Rectangle 11"/>
          <p:cNvSpPr/>
          <p:nvPr/>
        </p:nvSpPr>
        <p:spPr>
          <a:xfrm>
            <a:off x="609600" y="3314700"/>
            <a:ext cx="3810000" cy="609600"/>
          </a:xfrm>
          <a:prstGeom prst="roundRect">
            <a:avLst>
              <a:gd name="adj" fmla="val 12500"/>
            </a:avLst>
          </a:prstGeom>
          <a:solidFill>
            <a:srgbClr val="EEF6F7"/>
          </a:solidFill>
          <a:ln w="19050">
            <a:solidFill>
              <a:srgbClr val="47BCC6"/>
            </a:solidFill>
          </a:ln>
        </p:spPr>
      </p:sp>
      <p:sp>
        <p:nvSpPr>
          <p:cNvPr id="12" name="TextBox 12"/>
          <p:cNvSpPr txBox="1"/>
          <p:nvPr/>
        </p:nvSpPr>
        <p:spPr>
          <a:xfrm>
            <a:off x="906399" y="3525679"/>
            <a:ext cx="998925"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service</a:t>
            </a:r>
          </a:p>
        </p:txBody>
      </p:sp>
      <p:sp>
        <p:nvSpPr>
          <p:cNvPr id="13" name="Ellipse 13"/>
          <p:cNvSpPr/>
          <p:nvPr/>
        </p:nvSpPr>
        <p:spPr>
          <a:xfrm>
            <a:off x="4010025" y="3533775"/>
            <a:ext cx="171450" cy="171450"/>
          </a:xfrm>
          <a:prstGeom prst="ellipse">
            <a:avLst/>
          </a:prstGeom>
          <a:solidFill>
            <a:srgbClr val="C9D2D5"/>
          </a:solidFill>
          <a:ln>
            <a:noFill/>
          </a:ln>
        </p:spPr>
      </p:sp>
      <p:sp>
        <p:nvSpPr>
          <p:cNvPr id="14" name="Rectangle 14"/>
          <p:cNvSpPr/>
          <p:nvPr/>
        </p:nvSpPr>
        <p:spPr>
          <a:xfrm>
            <a:off x="609600" y="4038600"/>
            <a:ext cx="3810000" cy="609600"/>
          </a:xfrm>
          <a:prstGeom prst="roundRect">
            <a:avLst>
              <a:gd name="adj" fmla="val 12500"/>
            </a:avLst>
          </a:prstGeom>
          <a:solidFill>
            <a:srgbClr val="F7F9FA"/>
          </a:solidFill>
          <a:ln w="14288">
            <a:solidFill>
              <a:srgbClr val="E3E7EA"/>
            </a:solidFill>
          </a:ln>
        </p:spPr>
      </p:sp>
      <p:sp>
        <p:nvSpPr>
          <p:cNvPr id="15" name="TextBox 15"/>
          <p:cNvSpPr txBox="1"/>
          <p:nvPr/>
        </p:nvSpPr>
        <p:spPr>
          <a:xfrm>
            <a:off x="906399" y="4249579"/>
            <a:ext cx="1381173" cy="308039"/>
          </a:xfrm>
          <a:prstGeom prst="rect">
            <a:avLst/>
          </a:prstGeom>
          <a:noFill/>
          <a:ln>
            <a:noFill/>
          </a:ln>
        </p:spPr>
        <p:txBody>
          <a:bodyPr wrap="none" lIns="0" tIns="0" rIns="0" bIns="0" anchor="t" anchorCtr="0">
            <a:spAutoFit/>
          </a:bodyPr>
          <a:lstStyle/>
          <a:p>
            <a:pPr algn="l"/>
            <a:r>
              <a:rPr lang="en-US" sz="1580" dirty="0">
                <a:solidFill>
                  <a:srgbClr val="484848"/>
                </a:solidFill>
                <a:latin typeface="Zen Kaku Gothic New"/>
                <a:ea typeface="Zen Kaku Gothic New"/>
                <a:cs typeface="Zen Kaku Gothic New"/>
              </a:rPr>
              <a:t>repository</a:t>
            </a:r>
          </a:p>
        </p:txBody>
      </p:sp>
      <p:sp>
        <p:nvSpPr>
          <p:cNvPr id="16" name="Rectangle 16"/>
          <p:cNvSpPr/>
          <p:nvPr/>
        </p:nvSpPr>
        <p:spPr>
          <a:xfrm>
            <a:off x="609600" y="4762500"/>
            <a:ext cx="3810000" cy="609600"/>
          </a:xfrm>
          <a:prstGeom prst="roundRect">
            <a:avLst>
              <a:gd name="adj" fmla="val 12500"/>
            </a:avLst>
          </a:prstGeom>
          <a:solidFill>
            <a:srgbClr val="F7F9FA"/>
          </a:solidFill>
          <a:ln w="14288">
            <a:solidFill>
              <a:srgbClr val="E3E7EA"/>
            </a:solidFill>
          </a:ln>
        </p:spPr>
      </p:sp>
      <p:sp>
        <p:nvSpPr>
          <p:cNvPr id="17" name="TextBox 17"/>
          <p:cNvSpPr txBox="1"/>
          <p:nvPr/>
        </p:nvSpPr>
        <p:spPr>
          <a:xfrm>
            <a:off x="906399" y="4973479"/>
            <a:ext cx="1407176"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model・dto</a:t>
            </a:r>
          </a:p>
        </p:txBody>
      </p:sp>
      <p:sp>
        <p:nvSpPr>
          <p:cNvPr id="18" name="Ellipse 18"/>
          <p:cNvSpPr/>
          <p:nvPr/>
        </p:nvSpPr>
        <p:spPr>
          <a:xfrm>
            <a:off x="4010025" y="4981575"/>
            <a:ext cx="171450" cy="171450"/>
          </a:xfrm>
          <a:prstGeom prst="ellipse">
            <a:avLst/>
          </a:prstGeom>
          <a:solidFill>
            <a:srgbClr val="C9D2D5"/>
          </a:solidFill>
          <a:ln>
            <a:noFill/>
          </a:ln>
        </p:spPr>
      </p:sp>
      <p:sp>
        <p:nvSpPr>
          <p:cNvPr id="19" name="Ellipse 19"/>
          <p:cNvSpPr/>
          <p:nvPr/>
        </p:nvSpPr>
        <p:spPr>
          <a:xfrm>
            <a:off x="638175" y="5591175"/>
            <a:ext cx="171450" cy="171450"/>
          </a:xfrm>
          <a:prstGeom prst="ellipse">
            <a:avLst/>
          </a:prstGeom>
          <a:solidFill>
            <a:srgbClr val="C9D2D5"/>
          </a:solidFill>
          <a:ln>
            <a:noFill/>
          </a:ln>
        </p:spPr>
      </p:sp>
      <p:sp>
        <p:nvSpPr>
          <p:cNvPr id="20" name="TextBox 20"/>
          <p:cNvSpPr txBox="1"/>
          <p:nvPr/>
        </p:nvSpPr>
        <p:spPr>
          <a:xfrm>
            <a:off x="907161" y="5589746"/>
            <a:ext cx="254812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Day1 の実装が入った層</a:t>
            </a:r>
          </a:p>
        </p:txBody>
      </p:sp>
      <p:sp>
        <p:nvSpPr>
          <p:cNvPr id="21" name="Polygon 21"/>
          <p:cNvSpPr/>
          <p:nvPr/>
        </p:nvSpPr>
        <p:spPr>
          <a:xfrm>
            <a:off x="4572000" y="3733800"/>
            <a:ext cx="457200" cy="342900"/>
          </a:xfrm>
          <a:custGeom>
            <a:avLst/>
            <a:gdLst/>
            <a:ahLst/>
            <a:cxnLst/>
            <a:rect l="l" t="t" r="r" b="b"/>
            <a:pathLst>
              <a:path w="457200" h="342900">
                <a:moveTo>
                  <a:pt x="0" y="95250"/>
                </a:moveTo>
                <a:lnTo>
                  <a:pt x="247650" y="95250"/>
                </a:lnTo>
                <a:lnTo>
                  <a:pt x="247650" y="0"/>
                </a:lnTo>
                <a:lnTo>
                  <a:pt x="457200" y="171450"/>
                </a:lnTo>
                <a:lnTo>
                  <a:pt x="247650" y="342900"/>
                </a:lnTo>
                <a:lnTo>
                  <a:pt x="247650" y="247650"/>
                </a:lnTo>
                <a:lnTo>
                  <a:pt x="0" y="247650"/>
                </a:lnTo>
                <a:close/>
              </a:path>
            </a:pathLst>
          </a:custGeom>
          <a:solidFill>
            <a:srgbClr val="47BCC6"/>
          </a:solidFill>
          <a:ln>
            <a:noFill/>
          </a:ln>
        </p:spPr>
      </p:sp>
      <p:sp>
        <p:nvSpPr>
          <p:cNvPr id="22" name="TextBox 22"/>
          <p:cNvSpPr txBox="1"/>
          <p:nvPr/>
        </p:nvSpPr>
        <p:spPr>
          <a:xfrm>
            <a:off x="5325999" y="22302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今日確かめたところ</a:t>
            </a:r>
          </a:p>
        </p:txBody>
      </p:sp>
      <p:sp>
        <p:nvSpPr>
          <p:cNvPr id="23" name="Rectangle 23"/>
          <p:cNvSpPr/>
          <p:nvPr/>
        </p:nvSpPr>
        <p:spPr>
          <a:xfrm>
            <a:off x="5334000" y="2590800"/>
            <a:ext cx="6248400" cy="857250"/>
          </a:xfrm>
          <a:prstGeom prst="roundRect">
            <a:avLst>
              <a:gd name="adj" fmla="val 8889"/>
            </a:avLst>
          </a:prstGeom>
          <a:solidFill>
            <a:srgbClr val="EEF6F7"/>
          </a:solidFill>
          <a:ln>
            <a:noFill/>
          </a:ln>
        </p:spPr>
      </p:sp>
      <p:sp>
        <p:nvSpPr>
          <p:cNvPr id="24" name="Rectangle 24"/>
          <p:cNvSpPr/>
          <p:nvPr/>
        </p:nvSpPr>
        <p:spPr>
          <a:xfrm>
            <a:off x="5334000" y="2590800"/>
            <a:ext cx="57150" cy="857250"/>
          </a:xfrm>
          <a:prstGeom prst="rect">
            <a:avLst/>
          </a:prstGeom>
          <a:solidFill>
            <a:srgbClr val="47BCC6"/>
          </a:solidFill>
          <a:ln>
            <a:noFill/>
          </a:ln>
        </p:spPr>
      </p:sp>
      <p:sp>
        <p:nvSpPr>
          <p:cNvPr id="25" name="TextBox 25"/>
          <p:cNvSpPr txBox="1"/>
          <p:nvPr/>
        </p:nvSpPr>
        <p:spPr>
          <a:xfrm>
            <a:off x="5593080" y="2752725"/>
            <a:ext cx="2329529"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service 層のテスト</a:t>
            </a:r>
          </a:p>
        </p:txBody>
      </p:sp>
      <p:sp>
        <p:nvSpPr>
          <p:cNvPr id="26" name="TextBox 26"/>
          <p:cNvSpPr txBox="1"/>
          <p:nvPr/>
        </p:nvSpPr>
        <p:spPr>
          <a:xfrm>
            <a:off x="5593461" y="3065621"/>
            <a:ext cx="367266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changeStatus に異常系を4件以上</a:t>
            </a:r>
          </a:p>
        </p:txBody>
      </p:sp>
      <p:sp>
        <p:nvSpPr>
          <p:cNvPr id="27" name="Rectangle 27"/>
          <p:cNvSpPr/>
          <p:nvPr/>
        </p:nvSpPr>
        <p:spPr>
          <a:xfrm>
            <a:off x="5334000" y="3600450"/>
            <a:ext cx="6248400" cy="857250"/>
          </a:xfrm>
          <a:prstGeom prst="roundRect">
            <a:avLst>
              <a:gd name="adj" fmla="val 8889"/>
            </a:avLst>
          </a:prstGeom>
          <a:solidFill>
            <a:srgbClr val="EEF6F7"/>
          </a:solidFill>
          <a:ln>
            <a:noFill/>
          </a:ln>
        </p:spPr>
      </p:sp>
      <p:sp>
        <p:nvSpPr>
          <p:cNvPr id="28" name="Rectangle 28"/>
          <p:cNvSpPr/>
          <p:nvPr/>
        </p:nvSpPr>
        <p:spPr>
          <a:xfrm>
            <a:off x="5334000" y="3600450"/>
            <a:ext cx="57150" cy="857250"/>
          </a:xfrm>
          <a:prstGeom prst="rect">
            <a:avLst/>
          </a:prstGeom>
          <a:solidFill>
            <a:srgbClr val="47BCC6"/>
          </a:solidFill>
          <a:ln>
            <a:noFill/>
          </a:ln>
        </p:spPr>
      </p:sp>
      <p:sp>
        <p:nvSpPr>
          <p:cNvPr id="29" name="TextBox 29"/>
          <p:cNvSpPr txBox="1"/>
          <p:nvPr/>
        </p:nvSpPr>
        <p:spPr>
          <a:xfrm>
            <a:off x="5593080" y="3762375"/>
            <a:ext cx="2829692"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Source Code Pro"/>
                <a:ea typeface="Source Code Pro"/>
                <a:cs typeface="Source Code Pro"/>
              </a:rPr>
              <a:t>BuggyOrderCalculator</a:t>
            </a:r>
          </a:p>
        </p:txBody>
      </p:sp>
      <p:sp>
        <p:nvSpPr>
          <p:cNvPr id="30" name="TextBox 30"/>
          <p:cNvSpPr txBox="1"/>
          <p:nvPr/>
        </p:nvSpPr>
        <p:spPr>
          <a:xfrm>
            <a:off x="5593461" y="4075271"/>
            <a:ext cx="34376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バグ3件を先に赤にしてから修正</a:t>
            </a:r>
          </a:p>
        </p:txBody>
      </p:sp>
      <p:sp>
        <p:nvSpPr>
          <p:cNvPr id="31" name="Rectangle 31"/>
          <p:cNvSpPr/>
          <p:nvPr/>
        </p:nvSpPr>
        <p:spPr>
          <a:xfrm>
            <a:off x="5334000" y="4610100"/>
            <a:ext cx="6248400" cy="857250"/>
          </a:xfrm>
          <a:prstGeom prst="roundRect">
            <a:avLst>
              <a:gd name="adj" fmla="val 8889"/>
            </a:avLst>
          </a:prstGeom>
          <a:solidFill>
            <a:srgbClr val="EEF6F7"/>
          </a:solidFill>
          <a:ln>
            <a:noFill/>
          </a:ln>
        </p:spPr>
      </p:sp>
      <p:sp>
        <p:nvSpPr>
          <p:cNvPr id="32" name="Rectangle 32"/>
          <p:cNvSpPr/>
          <p:nvPr/>
        </p:nvSpPr>
        <p:spPr>
          <a:xfrm>
            <a:off x="5334000" y="4610100"/>
            <a:ext cx="57150" cy="857250"/>
          </a:xfrm>
          <a:prstGeom prst="rect">
            <a:avLst/>
          </a:prstGeom>
          <a:solidFill>
            <a:srgbClr val="47BCC6"/>
          </a:solidFill>
          <a:ln>
            <a:noFill/>
          </a:ln>
        </p:spPr>
      </p:sp>
      <p:sp>
        <p:nvSpPr>
          <p:cNvPr id="33" name="TextBox 33"/>
          <p:cNvSpPr txBox="1"/>
          <p:nvPr/>
        </p:nvSpPr>
        <p:spPr>
          <a:xfrm>
            <a:off x="5593080" y="4772025"/>
            <a:ext cx="2699786"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Source Code Pro"/>
                <a:ea typeface="Source Code Pro"/>
                <a:cs typeface="Source Code Pro"/>
              </a:rPr>
              <a:t>LegacyReportService</a:t>
            </a:r>
          </a:p>
        </p:txBody>
      </p:sp>
      <p:sp>
        <p:nvSpPr>
          <p:cNvPr id="34" name="TextBox 34"/>
          <p:cNvSpPr txBox="1"/>
          <p:nvPr/>
        </p:nvSpPr>
        <p:spPr>
          <a:xfrm>
            <a:off x="5593461" y="5084921"/>
            <a:ext cx="299061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309行を段階を区切って整理</a:t>
            </a:r>
          </a:p>
        </p:txBody>
      </p:sp>
      <p:sp>
        <p:nvSpPr>
          <p:cNvPr id="35" name="TextBox 35"/>
          <p:cNvSpPr txBox="1"/>
          <p:nvPr/>
        </p:nvSpPr>
        <p:spPr>
          <a:xfrm>
            <a:off x="602361" y="5999321"/>
            <a:ext cx="7132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Day1 で書いたものを、今日はコード以外の手段で確かめました。</a:t>
            </a:r>
          </a:p>
        </p:txBody>
      </p:sp>
      <p:pic>
        <p:nvPicPr>
          <p:cNvPr id="36" name="Image 36"/>
          <p:cNvPicPr>
            <a:picLocks noChangeAspect="1"/>
          </p:cNvPicPr>
          <p:nvPr/>
        </p:nvPicPr>
        <p:blipFill>
          <a:blip r:embed="rId2"/>
          <a:stretch>
            <a:fillRect/>
          </a:stretch>
        </p:blipFill>
        <p:spPr>
          <a:xfrm>
            <a:off x="232094" y="6496050"/>
            <a:ext cx="793112" cy="205740"/>
          </a:xfrm>
          <a:prstGeom prst="rect">
            <a:avLst/>
          </a:prstGeom>
        </p:spPr>
      </p:pic>
      <p:sp>
        <p:nvSpPr>
          <p:cNvPr id="37" name="TextBox 37"/>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8" name="TextBox 38"/>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56</a:t>
            </a:r>
          </a:p>
        </p:txBody>
      </p:sp>
    </p:spTree>
  </p:cSld>
  <p:clrMapOvr>
    <a:masterClrMapping/>
  </p:clrMapOvr>
  <p:transition xmlns:p14="http://schemas.microsoft.com/office/powerpoint/2010/main" p14:dur="400">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生成テストのレビュー観点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669693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本数ではなく</a:t>
            </a:r>
            <a:r>
              <a:rPr lang="zh-CN" sz="2480" b="1" dirty="0">
                <a:solidFill>
                  <a:srgbClr val="264DBF"/>
                </a:solidFill>
                <a:latin typeface="Zen Kaku Gothic New"/>
                <a:ea typeface="Zen Kaku Gothic New"/>
                <a:cs typeface="Zen Kaku Gothic New"/>
              </a:rPr>
              <a:t>この4行</a:t>
            </a:r>
            <a:r>
              <a:rPr lang="zh-CN" sz="2480" b="1" dirty="0">
                <a:solidFill>
                  <a:srgbClr val="000000"/>
                </a:solidFill>
                <a:latin typeface="Zen Kaku Gothic New"/>
                <a:ea typeface="Zen Kaku Gothic New"/>
                <a:cs typeface="Zen Kaku Gothic New"/>
              </a:rPr>
              <a:t>で採否を判断</a:t>
            </a:r>
          </a:p>
        </p:txBody>
      </p:sp>
      <p:sp>
        <p:nvSpPr>
          <p:cNvPr id="7" name="Rectangle 7"/>
          <p:cNvSpPr/>
          <p:nvPr/>
        </p:nvSpPr>
        <p:spPr>
          <a:xfrm>
            <a:off x="609600" y="2114550"/>
            <a:ext cx="10972800" cy="419100"/>
          </a:xfrm>
          <a:prstGeom prst="rect">
            <a:avLst/>
          </a:prstGeom>
          <a:solidFill>
            <a:srgbClr val="0B2E33"/>
          </a:solidFill>
          <a:ln>
            <a:noFill/>
          </a:ln>
        </p:spPr>
      </p:sp>
      <p:sp>
        <p:nvSpPr>
          <p:cNvPr id="8" name="TextBox 8"/>
          <p:cNvSpPr txBox="1"/>
          <p:nvPr/>
        </p:nvSpPr>
        <p:spPr>
          <a:xfrm>
            <a:off x="830961" y="22369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観点</a:t>
            </a:r>
          </a:p>
        </p:txBody>
      </p:sp>
      <p:sp>
        <p:nvSpPr>
          <p:cNvPr id="9" name="TextBox 9"/>
          <p:cNvSpPr txBox="1"/>
          <p:nvPr/>
        </p:nvSpPr>
        <p:spPr>
          <a:xfrm>
            <a:off x="5783961" y="22369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演習</a:t>
            </a:r>
          </a:p>
        </p:txBody>
      </p:sp>
      <p:sp>
        <p:nvSpPr>
          <p:cNvPr id="10" name="TextBox 10"/>
          <p:cNvSpPr txBox="1"/>
          <p:nvPr/>
        </p:nvSpPr>
        <p:spPr>
          <a:xfrm>
            <a:off x="7269861" y="22369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具体</a:t>
            </a:r>
          </a:p>
        </p:txBody>
      </p:sp>
      <p:sp>
        <p:nvSpPr>
          <p:cNvPr id="11" name="Rectangle 11"/>
          <p:cNvSpPr/>
          <p:nvPr/>
        </p:nvSpPr>
        <p:spPr>
          <a:xfrm>
            <a:off x="609600" y="2533650"/>
            <a:ext cx="10972800" cy="742950"/>
          </a:xfrm>
          <a:prstGeom prst="rect">
            <a:avLst/>
          </a:prstGeom>
          <a:solidFill>
            <a:srgbClr val="FFFFFF"/>
          </a:solidFill>
          <a:ln>
            <a:noFill/>
          </a:ln>
        </p:spPr>
      </p:sp>
      <p:sp>
        <p:nvSpPr>
          <p:cNvPr id="12" name="TextBox 12"/>
          <p:cNvSpPr txBox="1"/>
          <p:nvPr/>
        </p:nvSpPr>
        <p:spPr>
          <a:xfrm>
            <a:off x="830961" y="2817971"/>
            <a:ext cx="462572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assert が期待値と実値を突き合わせている</a:t>
            </a:r>
          </a:p>
        </p:txBody>
      </p:sp>
      <p:sp>
        <p:nvSpPr>
          <p:cNvPr id="13" name="Rectangle 13"/>
          <p:cNvSpPr/>
          <p:nvPr/>
        </p:nvSpPr>
        <p:spPr>
          <a:xfrm>
            <a:off x="5791200" y="2733675"/>
            <a:ext cx="1181100" cy="342900"/>
          </a:xfrm>
          <a:prstGeom prst="roundRect">
            <a:avLst>
              <a:gd name="adj" fmla="val 16667"/>
            </a:avLst>
          </a:prstGeom>
          <a:solidFill>
            <a:srgbClr val="47BCC6"/>
          </a:solidFill>
          <a:ln>
            <a:noFill/>
          </a:ln>
        </p:spPr>
      </p:sp>
      <p:sp>
        <p:nvSpPr>
          <p:cNvPr id="14" name="TextBox 14"/>
          <p:cNvSpPr txBox="1"/>
          <p:nvPr/>
        </p:nvSpPr>
        <p:spPr>
          <a:xfrm>
            <a:off x="5656221" y="2817971"/>
            <a:ext cx="1451058"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D2-1・D2-2</a:t>
            </a:r>
          </a:p>
        </p:txBody>
      </p:sp>
      <p:sp>
        <p:nvSpPr>
          <p:cNvPr id="15" name="TextBox 15"/>
          <p:cNvSpPr txBox="1"/>
          <p:nvPr/>
        </p:nvSpPr>
        <p:spPr>
          <a:xfrm>
            <a:off x="7269861" y="2817971"/>
            <a:ext cx="381140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assertNotNull だけで終わらせない</a:t>
            </a:r>
          </a:p>
        </p:txBody>
      </p:sp>
      <p:sp>
        <p:nvSpPr>
          <p:cNvPr id="16" name="Rectangle 16"/>
          <p:cNvSpPr/>
          <p:nvPr/>
        </p:nvSpPr>
        <p:spPr>
          <a:xfrm>
            <a:off x="609600" y="3276600"/>
            <a:ext cx="10972800" cy="742950"/>
          </a:xfrm>
          <a:prstGeom prst="rect">
            <a:avLst/>
          </a:prstGeom>
          <a:solidFill>
            <a:srgbClr val="F7F9FA"/>
          </a:solidFill>
          <a:ln>
            <a:noFill/>
          </a:ln>
        </p:spPr>
      </p:sp>
      <p:sp>
        <p:nvSpPr>
          <p:cNvPr id="17" name="TextBox 17"/>
          <p:cNvSpPr txBox="1"/>
          <p:nvPr/>
        </p:nvSpPr>
        <p:spPr>
          <a:xfrm>
            <a:off x="830961" y="3560921"/>
            <a:ext cx="484470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異常系は assertThrows で例外の型まで見る</a:t>
            </a:r>
          </a:p>
        </p:txBody>
      </p:sp>
      <p:sp>
        <p:nvSpPr>
          <p:cNvPr id="18" name="Rectangle 18"/>
          <p:cNvSpPr/>
          <p:nvPr/>
        </p:nvSpPr>
        <p:spPr>
          <a:xfrm>
            <a:off x="5791200" y="3476625"/>
            <a:ext cx="1181100" cy="342900"/>
          </a:xfrm>
          <a:prstGeom prst="roundRect">
            <a:avLst>
              <a:gd name="adj" fmla="val 16667"/>
            </a:avLst>
          </a:prstGeom>
          <a:solidFill>
            <a:srgbClr val="47BCC6"/>
          </a:solidFill>
          <a:ln>
            <a:noFill/>
          </a:ln>
        </p:spPr>
      </p:sp>
      <p:sp>
        <p:nvSpPr>
          <p:cNvPr id="19" name="TextBox 19"/>
          <p:cNvSpPr txBox="1"/>
          <p:nvPr/>
        </p:nvSpPr>
        <p:spPr>
          <a:xfrm>
            <a:off x="6081874" y="35609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D2-1</a:t>
            </a:r>
          </a:p>
        </p:txBody>
      </p:sp>
      <p:sp>
        <p:nvSpPr>
          <p:cNvPr id="20" name="TextBox 20"/>
          <p:cNvSpPr txBox="1"/>
          <p:nvPr/>
        </p:nvSpPr>
        <p:spPr>
          <a:xfrm>
            <a:off x="7269861" y="3427571"/>
            <a:ext cx="3519964"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InvalidOrderStateException と</a:t>
            </a:r>
          </a:p>
          <a:p>
            <a:pPr algn="l">
              <a:lnSpc>
                <a:spcPts val="2100"/>
              </a:lnSpc>
            </a:pPr>
            <a:r>
              <a:rPr lang="zh-CN" sz="1420" dirty="0">
                <a:solidFill>
                  <a:srgbClr val="484848"/>
                </a:solidFill>
                <a:latin typeface="Zen Kaku Gothic New"/>
                <a:ea typeface="Zen Kaku Gothic New"/>
                <a:cs typeface="Zen Kaku Gothic New"/>
              </a:rPr>
              <a:t>OrderNotFoundException の2件</a:t>
            </a:r>
          </a:p>
        </p:txBody>
      </p:sp>
      <p:sp>
        <p:nvSpPr>
          <p:cNvPr id="21" name="Rectangle 21"/>
          <p:cNvSpPr/>
          <p:nvPr/>
        </p:nvSpPr>
        <p:spPr>
          <a:xfrm>
            <a:off x="609600" y="4019550"/>
            <a:ext cx="10972800" cy="742950"/>
          </a:xfrm>
          <a:prstGeom prst="rect">
            <a:avLst/>
          </a:prstGeom>
          <a:solidFill>
            <a:srgbClr val="FFFFFF"/>
          </a:solidFill>
          <a:ln>
            <a:noFill/>
          </a:ln>
        </p:spPr>
      </p:sp>
      <p:sp>
        <p:nvSpPr>
          <p:cNvPr id="22" name="TextBox 22"/>
          <p:cNvSpPr txBox="1"/>
          <p:nvPr/>
        </p:nvSpPr>
        <p:spPr>
          <a:xfrm>
            <a:off x="830961" y="4303871"/>
            <a:ext cx="4637484"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モックは呼び出しを verify で確かめている</a:t>
            </a:r>
          </a:p>
        </p:txBody>
      </p:sp>
      <p:sp>
        <p:nvSpPr>
          <p:cNvPr id="23" name="Rectangle 23"/>
          <p:cNvSpPr/>
          <p:nvPr/>
        </p:nvSpPr>
        <p:spPr>
          <a:xfrm>
            <a:off x="5791200" y="4219575"/>
            <a:ext cx="1181100" cy="342900"/>
          </a:xfrm>
          <a:prstGeom prst="roundRect">
            <a:avLst>
              <a:gd name="adj" fmla="val 16667"/>
            </a:avLst>
          </a:prstGeom>
          <a:solidFill>
            <a:srgbClr val="47BCC6"/>
          </a:solidFill>
          <a:ln>
            <a:noFill/>
          </a:ln>
        </p:spPr>
      </p:sp>
      <p:sp>
        <p:nvSpPr>
          <p:cNvPr id="24" name="TextBox 24"/>
          <p:cNvSpPr txBox="1"/>
          <p:nvPr/>
        </p:nvSpPr>
        <p:spPr>
          <a:xfrm>
            <a:off x="6081874" y="430387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D2-1</a:t>
            </a:r>
          </a:p>
        </p:txBody>
      </p:sp>
      <p:sp>
        <p:nvSpPr>
          <p:cNvPr id="25" name="TextBox 25"/>
          <p:cNvSpPr txBox="1"/>
          <p:nvPr/>
        </p:nvSpPr>
        <p:spPr>
          <a:xfrm>
            <a:off x="7269861" y="4303871"/>
            <a:ext cx="295532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save が呼ばれたことを確認</a:t>
            </a:r>
          </a:p>
        </p:txBody>
      </p:sp>
      <p:sp>
        <p:nvSpPr>
          <p:cNvPr id="26" name="Rectangle 26"/>
          <p:cNvSpPr/>
          <p:nvPr/>
        </p:nvSpPr>
        <p:spPr>
          <a:xfrm>
            <a:off x="609600" y="4762500"/>
            <a:ext cx="10972800" cy="742950"/>
          </a:xfrm>
          <a:prstGeom prst="rect">
            <a:avLst/>
          </a:prstGeom>
          <a:solidFill>
            <a:srgbClr val="F7F9FA"/>
          </a:solidFill>
          <a:ln>
            <a:noFill/>
          </a:ln>
        </p:spPr>
      </p:sp>
      <p:sp>
        <p:nvSpPr>
          <p:cNvPr id="27" name="TextBox 27"/>
          <p:cNvSpPr txBox="1"/>
          <p:nvPr/>
        </p:nvSpPr>
        <p:spPr>
          <a:xfrm>
            <a:off x="830961" y="5046821"/>
            <a:ext cx="213188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境界値を入れている</a:t>
            </a:r>
          </a:p>
        </p:txBody>
      </p:sp>
      <p:sp>
        <p:nvSpPr>
          <p:cNvPr id="28" name="Rectangle 28"/>
          <p:cNvSpPr/>
          <p:nvPr/>
        </p:nvSpPr>
        <p:spPr>
          <a:xfrm>
            <a:off x="5791200" y="4962525"/>
            <a:ext cx="1181100" cy="342900"/>
          </a:xfrm>
          <a:prstGeom prst="roundRect">
            <a:avLst>
              <a:gd name="adj" fmla="val 16667"/>
            </a:avLst>
          </a:prstGeom>
          <a:solidFill>
            <a:srgbClr val="47BCC6"/>
          </a:solidFill>
          <a:ln>
            <a:noFill/>
          </a:ln>
        </p:spPr>
      </p:sp>
      <p:sp>
        <p:nvSpPr>
          <p:cNvPr id="29" name="TextBox 29"/>
          <p:cNvSpPr txBox="1"/>
          <p:nvPr/>
        </p:nvSpPr>
        <p:spPr>
          <a:xfrm>
            <a:off x="6081874" y="50468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D2-2</a:t>
            </a:r>
          </a:p>
        </p:txBody>
      </p:sp>
      <p:sp>
        <p:nvSpPr>
          <p:cNvPr id="30" name="TextBox 30"/>
          <p:cNvSpPr txBox="1"/>
          <p:nvPr/>
        </p:nvSpPr>
        <p:spPr>
          <a:xfrm>
            <a:off x="7269861" y="5046821"/>
            <a:ext cx="361407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数量10・20・50、納品予定日当日</a:t>
            </a:r>
          </a:p>
        </p:txBody>
      </p:sp>
      <p:sp>
        <p:nvSpPr>
          <p:cNvPr id="31" name="Line 31"/>
          <p:cNvSpPr/>
          <p:nvPr/>
        </p:nvSpPr>
        <p:spPr>
          <a:xfrm>
            <a:off x="5638800" y="2533650"/>
            <a:ext cx="9525" cy="2971800"/>
          </a:xfrm>
          <a:custGeom>
            <a:avLst/>
            <a:gdLst/>
            <a:ahLst/>
            <a:cxnLst/>
            <a:rect l="l" t="t" r="r" b="b"/>
            <a:pathLst>
              <a:path w="9525" h="2971800">
                <a:moveTo>
                  <a:pt x="0" y="0"/>
                </a:moveTo>
                <a:lnTo>
                  <a:pt x="0" y="2971800"/>
                </a:lnTo>
              </a:path>
            </a:pathLst>
          </a:custGeom>
          <a:noFill/>
          <a:ln w="9525">
            <a:solidFill>
              <a:srgbClr val="E3E7EA"/>
            </a:solidFill>
          </a:ln>
        </p:spPr>
      </p:sp>
      <p:sp>
        <p:nvSpPr>
          <p:cNvPr id="32" name="Line 32"/>
          <p:cNvSpPr/>
          <p:nvPr/>
        </p:nvSpPr>
        <p:spPr>
          <a:xfrm>
            <a:off x="7124700" y="2533650"/>
            <a:ext cx="9525" cy="2971800"/>
          </a:xfrm>
          <a:custGeom>
            <a:avLst/>
            <a:gdLst/>
            <a:ahLst/>
            <a:cxnLst/>
            <a:rect l="l" t="t" r="r" b="b"/>
            <a:pathLst>
              <a:path w="9525" h="2971800">
                <a:moveTo>
                  <a:pt x="0" y="0"/>
                </a:moveTo>
                <a:lnTo>
                  <a:pt x="0" y="2971800"/>
                </a:lnTo>
              </a:path>
            </a:pathLst>
          </a:custGeom>
          <a:noFill/>
          <a:ln w="9525">
            <a:solidFill>
              <a:srgbClr val="E3E7EA"/>
            </a:solidFill>
          </a:ln>
        </p:spPr>
      </p:sp>
      <p:sp>
        <p:nvSpPr>
          <p:cNvPr id="33" name="Line 33"/>
          <p:cNvSpPr/>
          <p:nvPr/>
        </p:nvSpPr>
        <p:spPr>
          <a:xfrm>
            <a:off x="609600" y="55054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4" name="Rectangle 34"/>
          <p:cNvSpPr/>
          <p:nvPr/>
        </p:nvSpPr>
        <p:spPr>
          <a:xfrm>
            <a:off x="609600" y="5695950"/>
            <a:ext cx="10972800" cy="723900"/>
          </a:xfrm>
          <a:prstGeom prst="rect">
            <a:avLst/>
          </a:prstGeom>
          <a:solidFill>
            <a:srgbClr val="EEF6F7"/>
          </a:solidFill>
          <a:ln>
            <a:noFill/>
          </a:ln>
        </p:spPr>
      </p:sp>
      <p:sp>
        <p:nvSpPr>
          <p:cNvPr id="35" name="Rectangle 35"/>
          <p:cNvSpPr/>
          <p:nvPr/>
        </p:nvSpPr>
        <p:spPr>
          <a:xfrm>
            <a:off x="609600" y="5695950"/>
            <a:ext cx="57150" cy="723900"/>
          </a:xfrm>
          <a:prstGeom prst="rect">
            <a:avLst/>
          </a:prstGeom>
          <a:solidFill>
            <a:srgbClr val="47BCC6"/>
          </a:solidFill>
          <a:ln>
            <a:noFill/>
          </a:ln>
        </p:spPr>
      </p:sp>
      <p:sp>
        <p:nvSpPr>
          <p:cNvPr id="36" name="TextBox 36"/>
          <p:cNvSpPr txBox="1"/>
          <p:nvPr/>
        </p:nvSpPr>
        <p:spPr>
          <a:xfrm>
            <a:off x="907161" y="5846921"/>
            <a:ext cx="7942993" cy="5835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この4行は配布物の docs/生成物チェックリスト.md B-5 と同じ文言です。</a:t>
            </a:r>
          </a:p>
          <a:p>
            <a:pPr algn="l">
              <a:lnSpc>
                <a:spcPts val="2400"/>
              </a:lnSpc>
            </a:pPr>
            <a:r>
              <a:rPr lang="zh-CN" sz="1420" dirty="0">
                <a:solidFill>
                  <a:srgbClr val="000000"/>
                </a:solidFill>
                <a:latin typeface="Zen Kaku Gothic New"/>
                <a:ea typeface="Zen Kaku Gothic New"/>
                <a:cs typeface="Zen Kaku Gothic New"/>
              </a:rPr>
              <a:t>現場でも同じ順で見てください。</a:t>
            </a:r>
          </a:p>
        </p:txBody>
      </p:sp>
      <p:pic>
        <p:nvPicPr>
          <p:cNvPr id="37" name="Image 37"/>
          <p:cNvPicPr>
            <a:picLocks noChangeAspect="1"/>
          </p:cNvPicPr>
          <p:nvPr/>
        </p:nvPicPr>
        <p:blipFill>
          <a:blip r:embed="rId2"/>
          <a:stretch>
            <a:fillRect/>
          </a:stretch>
        </p:blipFill>
        <p:spPr>
          <a:xfrm>
            <a:off x="232094" y="6496050"/>
            <a:ext cx="793112" cy="205740"/>
          </a:xfrm>
          <a:prstGeom prst="rect">
            <a:avLst/>
          </a:prstGeom>
        </p:spPr>
      </p:pic>
      <p:sp>
        <p:nvSpPr>
          <p:cNvPr id="38" name="TextBox 38"/>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9" name="TextBox 39"/>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40" name="TextBox 40"/>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57</a:t>
            </a:r>
          </a:p>
        </p:txBody>
      </p:sp>
    </p:spTree>
  </p:cSld>
  <p:clrMapOvr>
    <a:masterClrMapping/>
  </p:clrMapOvr>
  <p:transition xmlns:p14="http://schemas.microsoft.com/office/powerpoint/2010/main" p14:dur="400">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次回 Day3 の内容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603189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次回の主題は</a:t>
            </a:r>
            <a:r>
              <a:rPr lang="zh-CN" sz="2480" b="1" dirty="0">
                <a:solidFill>
                  <a:srgbClr val="264DBF"/>
                </a:solidFill>
                <a:latin typeface="Zen Kaku Gothic New"/>
                <a:ea typeface="Zen Kaku Gothic New"/>
                <a:cs typeface="Zen Kaku Gothic New"/>
              </a:rPr>
              <a:t>壊れたときの動き</a:t>
            </a:r>
          </a:p>
        </p:txBody>
      </p:sp>
      <p:sp>
        <p:nvSpPr>
          <p:cNvPr id="7" name="Rectangle 7"/>
          <p:cNvSpPr/>
          <p:nvPr/>
        </p:nvSpPr>
        <p:spPr>
          <a:xfrm>
            <a:off x="609600" y="2247900"/>
            <a:ext cx="10972800" cy="723900"/>
          </a:xfrm>
          <a:prstGeom prst="roundRect">
            <a:avLst>
              <a:gd name="adj" fmla="val 7895"/>
            </a:avLst>
          </a:prstGeom>
          <a:solidFill>
            <a:srgbClr val="F7F9FA"/>
          </a:solidFill>
          <a:ln>
            <a:noFill/>
          </a:ln>
        </p:spPr>
      </p:sp>
      <p:sp>
        <p:nvSpPr>
          <p:cNvPr id="8" name="Rectangle 8"/>
          <p:cNvSpPr/>
          <p:nvPr/>
        </p:nvSpPr>
        <p:spPr>
          <a:xfrm>
            <a:off x="609600" y="2247900"/>
            <a:ext cx="57150" cy="723900"/>
          </a:xfrm>
          <a:prstGeom prst="rect">
            <a:avLst/>
          </a:prstGeom>
          <a:solidFill>
            <a:srgbClr val="A3DDE3"/>
          </a:solidFill>
          <a:ln>
            <a:noFill/>
          </a:ln>
        </p:spPr>
      </p:sp>
      <p:sp>
        <p:nvSpPr>
          <p:cNvPr id="9" name="Rectangle 9"/>
          <p:cNvSpPr/>
          <p:nvPr/>
        </p:nvSpPr>
        <p:spPr>
          <a:xfrm>
            <a:off x="876300" y="2419350"/>
            <a:ext cx="990600" cy="381000"/>
          </a:xfrm>
          <a:prstGeom prst="roundRect">
            <a:avLst>
              <a:gd name="adj" fmla="val 15000"/>
            </a:avLst>
          </a:prstGeom>
          <a:solidFill>
            <a:srgbClr val="47BCC6"/>
          </a:solidFill>
          <a:ln>
            <a:noFill/>
          </a:ln>
        </p:spPr>
      </p:sp>
      <p:sp>
        <p:nvSpPr>
          <p:cNvPr id="10" name="TextBox 10"/>
          <p:cNvSpPr txBox="1"/>
          <p:nvPr/>
        </p:nvSpPr>
        <p:spPr>
          <a:xfrm>
            <a:off x="1055942" y="2514600"/>
            <a:ext cx="631317"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D3-1</a:t>
            </a:r>
          </a:p>
        </p:txBody>
      </p:sp>
      <p:sp>
        <p:nvSpPr>
          <p:cNvPr id="11" name="TextBox 11"/>
          <p:cNvSpPr txBox="1"/>
          <p:nvPr/>
        </p:nvSpPr>
        <p:spPr>
          <a:xfrm>
            <a:off x="2124456" y="2520315"/>
            <a:ext cx="4869494"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StackOverflowError の原因特定</a:t>
            </a:r>
          </a:p>
        </p:txBody>
      </p:sp>
      <p:sp>
        <p:nvSpPr>
          <p:cNvPr id="12" name="Rectangle 12"/>
          <p:cNvSpPr/>
          <p:nvPr/>
        </p:nvSpPr>
        <p:spPr>
          <a:xfrm>
            <a:off x="609600" y="3105150"/>
            <a:ext cx="10972800" cy="723900"/>
          </a:xfrm>
          <a:prstGeom prst="roundRect">
            <a:avLst>
              <a:gd name="adj" fmla="val 7895"/>
            </a:avLst>
          </a:prstGeom>
          <a:solidFill>
            <a:srgbClr val="F7F9FA"/>
          </a:solidFill>
          <a:ln>
            <a:noFill/>
          </a:ln>
        </p:spPr>
      </p:sp>
      <p:sp>
        <p:nvSpPr>
          <p:cNvPr id="13" name="Rectangle 13"/>
          <p:cNvSpPr/>
          <p:nvPr/>
        </p:nvSpPr>
        <p:spPr>
          <a:xfrm>
            <a:off x="609600" y="3105150"/>
            <a:ext cx="57150" cy="723900"/>
          </a:xfrm>
          <a:prstGeom prst="rect">
            <a:avLst/>
          </a:prstGeom>
          <a:solidFill>
            <a:srgbClr val="A3DDE3"/>
          </a:solidFill>
          <a:ln>
            <a:noFill/>
          </a:ln>
        </p:spPr>
      </p:sp>
      <p:sp>
        <p:nvSpPr>
          <p:cNvPr id="14" name="Rectangle 14"/>
          <p:cNvSpPr/>
          <p:nvPr/>
        </p:nvSpPr>
        <p:spPr>
          <a:xfrm>
            <a:off x="876300" y="3276600"/>
            <a:ext cx="990600" cy="381000"/>
          </a:xfrm>
          <a:prstGeom prst="roundRect">
            <a:avLst>
              <a:gd name="adj" fmla="val 15000"/>
            </a:avLst>
          </a:prstGeom>
          <a:solidFill>
            <a:srgbClr val="47BCC6"/>
          </a:solidFill>
          <a:ln>
            <a:noFill/>
          </a:ln>
        </p:spPr>
      </p:sp>
      <p:sp>
        <p:nvSpPr>
          <p:cNvPr id="15" name="TextBox 15"/>
          <p:cNvSpPr txBox="1"/>
          <p:nvPr/>
        </p:nvSpPr>
        <p:spPr>
          <a:xfrm>
            <a:off x="1055942" y="3371850"/>
            <a:ext cx="631317"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D3-2</a:t>
            </a:r>
          </a:p>
        </p:txBody>
      </p:sp>
      <p:sp>
        <p:nvSpPr>
          <p:cNvPr id="16" name="TextBox 16"/>
          <p:cNvSpPr txBox="1"/>
          <p:nvPr/>
        </p:nvSpPr>
        <p:spPr>
          <a:xfrm>
            <a:off x="2124456" y="3377565"/>
            <a:ext cx="3762756"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遅くなったログの切り分け</a:t>
            </a:r>
          </a:p>
        </p:txBody>
      </p:sp>
      <p:sp>
        <p:nvSpPr>
          <p:cNvPr id="17" name="Rectangle 17"/>
          <p:cNvSpPr/>
          <p:nvPr/>
        </p:nvSpPr>
        <p:spPr>
          <a:xfrm>
            <a:off x="609600" y="3962400"/>
            <a:ext cx="10972800" cy="723900"/>
          </a:xfrm>
          <a:prstGeom prst="roundRect">
            <a:avLst>
              <a:gd name="adj" fmla="val 7895"/>
            </a:avLst>
          </a:prstGeom>
          <a:solidFill>
            <a:srgbClr val="F7F9FA"/>
          </a:solidFill>
          <a:ln>
            <a:noFill/>
          </a:ln>
        </p:spPr>
      </p:sp>
      <p:sp>
        <p:nvSpPr>
          <p:cNvPr id="18" name="Rectangle 18"/>
          <p:cNvSpPr/>
          <p:nvPr/>
        </p:nvSpPr>
        <p:spPr>
          <a:xfrm>
            <a:off x="609600" y="3962400"/>
            <a:ext cx="57150" cy="723900"/>
          </a:xfrm>
          <a:prstGeom prst="rect">
            <a:avLst/>
          </a:prstGeom>
          <a:solidFill>
            <a:srgbClr val="A3DDE3"/>
          </a:solidFill>
          <a:ln>
            <a:noFill/>
          </a:ln>
        </p:spPr>
      </p:sp>
      <p:sp>
        <p:nvSpPr>
          <p:cNvPr id="19" name="Rectangle 19"/>
          <p:cNvSpPr/>
          <p:nvPr/>
        </p:nvSpPr>
        <p:spPr>
          <a:xfrm>
            <a:off x="876300" y="4133850"/>
            <a:ext cx="990600" cy="381000"/>
          </a:xfrm>
          <a:prstGeom prst="roundRect">
            <a:avLst>
              <a:gd name="adj" fmla="val 15000"/>
            </a:avLst>
          </a:prstGeom>
          <a:solidFill>
            <a:srgbClr val="47BCC6"/>
          </a:solidFill>
          <a:ln>
            <a:noFill/>
          </a:ln>
        </p:spPr>
      </p:sp>
      <p:sp>
        <p:nvSpPr>
          <p:cNvPr id="20" name="TextBox 20"/>
          <p:cNvSpPr txBox="1"/>
          <p:nvPr/>
        </p:nvSpPr>
        <p:spPr>
          <a:xfrm>
            <a:off x="1055942" y="4229100"/>
            <a:ext cx="631317"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D3-3</a:t>
            </a:r>
          </a:p>
        </p:txBody>
      </p:sp>
      <p:sp>
        <p:nvSpPr>
          <p:cNvPr id="21" name="TextBox 21"/>
          <p:cNvSpPr txBox="1"/>
          <p:nvPr/>
        </p:nvSpPr>
        <p:spPr>
          <a:xfrm>
            <a:off x="2124456" y="4234815"/>
            <a:ext cx="4386834"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ヘルスチェックと処理時間ログ</a:t>
            </a:r>
          </a:p>
        </p:txBody>
      </p:sp>
      <p:sp>
        <p:nvSpPr>
          <p:cNvPr id="22" name="Rectangle 22"/>
          <p:cNvSpPr/>
          <p:nvPr/>
        </p:nvSpPr>
        <p:spPr>
          <a:xfrm>
            <a:off x="609600" y="4819650"/>
            <a:ext cx="10972800" cy="723900"/>
          </a:xfrm>
          <a:prstGeom prst="roundRect">
            <a:avLst>
              <a:gd name="adj" fmla="val 7895"/>
            </a:avLst>
          </a:prstGeom>
          <a:solidFill>
            <a:srgbClr val="F7F9FA"/>
          </a:solidFill>
          <a:ln>
            <a:noFill/>
          </a:ln>
        </p:spPr>
      </p:sp>
      <p:sp>
        <p:nvSpPr>
          <p:cNvPr id="23" name="Rectangle 23"/>
          <p:cNvSpPr/>
          <p:nvPr/>
        </p:nvSpPr>
        <p:spPr>
          <a:xfrm>
            <a:off x="609600" y="4819650"/>
            <a:ext cx="57150" cy="723900"/>
          </a:xfrm>
          <a:prstGeom prst="rect">
            <a:avLst/>
          </a:prstGeom>
          <a:solidFill>
            <a:srgbClr val="A3DDE3"/>
          </a:solidFill>
          <a:ln>
            <a:noFill/>
          </a:ln>
        </p:spPr>
      </p:sp>
      <p:sp>
        <p:nvSpPr>
          <p:cNvPr id="24" name="Rectangle 24"/>
          <p:cNvSpPr/>
          <p:nvPr/>
        </p:nvSpPr>
        <p:spPr>
          <a:xfrm>
            <a:off x="876300" y="4991100"/>
            <a:ext cx="990600" cy="381000"/>
          </a:xfrm>
          <a:prstGeom prst="roundRect">
            <a:avLst>
              <a:gd name="adj" fmla="val 15000"/>
            </a:avLst>
          </a:prstGeom>
          <a:solidFill>
            <a:srgbClr val="47BCC6"/>
          </a:solidFill>
          <a:ln>
            <a:noFill/>
          </a:ln>
        </p:spPr>
      </p:sp>
      <p:sp>
        <p:nvSpPr>
          <p:cNvPr id="25" name="TextBox 25"/>
          <p:cNvSpPr txBox="1"/>
          <p:nvPr/>
        </p:nvSpPr>
        <p:spPr>
          <a:xfrm>
            <a:off x="1055942" y="5086350"/>
            <a:ext cx="631317"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D3-4</a:t>
            </a:r>
          </a:p>
        </p:txBody>
      </p:sp>
      <p:sp>
        <p:nvSpPr>
          <p:cNvPr id="26" name="TextBox 26"/>
          <p:cNvSpPr txBox="1"/>
          <p:nvPr/>
        </p:nvSpPr>
        <p:spPr>
          <a:xfrm>
            <a:off x="2124456" y="5092065"/>
            <a:ext cx="4386834"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セキュリティと規約のレビュー</a:t>
            </a:r>
          </a:p>
        </p:txBody>
      </p:sp>
      <p:sp>
        <p:nvSpPr>
          <p:cNvPr id="27" name="Rectangle 27"/>
          <p:cNvSpPr/>
          <p:nvPr/>
        </p:nvSpPr>
        <p:spPr>
          <a:xfrm>
            <a:off x="609600" y="5715000"/>
            <a:ext cx="10972800" cy="723900"/>
          </a:xfrm>
          <a:prstGeom prst="rect">
            <a:avLst/>
          </a:prstGeom>
          <a:solidFill>
            <a:srgbClr val="EEF6F7"/>
          </a:solidFill>
          <a:ln>
            <a:noFill/>
          </a:ln>
        </p:spPr>
      </p:sp>
      <p:sp>
        <p:nvSpPr>
          <p:cNvPr id="28" name="Rectangle 28"/>
          <p:cNvSpPr/>
          <p:nvPr/>
        </p:nvSpPr>
        <p:spPr>
          <a:xfrm>
            <a:off x="609600" y="5715000"/>
            <a:ext cx="57150" cy="723900"/>
          </a:xfrm>
          <a:prstGeom prst="rect">
            <a:avLst/>
          </a:prstGeom>
          <a:solidFill>
            <a:srgbClr val="47BCC6"/>
          </a:solidFill>
          <a:ln>
            <a:noFill/>
          </a:ln>
        </p:spPr>
      </p:sp>
      <p:sp>
        <p:nvSpPr>
          <p:cNvPr id="29" name="TextBox 29"/>
          <p:cNvSpPr txBox="1"/>
          <p:nvPr/>
        </p:nvSpPr>
        <p:spPr>
          <a:xfrm>
            <a:off x="907161" y="5865971"/>
            <a:ext cx="7543038" cy="5835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今日は正しいかを確かめました。次回は壊れたときに何を見るかです。</a:t>
            </a:r>
          </a:p>
          <a:p>
            <a:pPr algn="l">
              <a:lnSpc>
                <a:spcPts val="2400"/>
              </a:lnSpc>
            </a:pPr>
            <a:r>
              <a:rPr lang="zh-CN" sz="1420" dirty="0">
                <a:solidFill>
                  <a:srgbClr val="000000"/>
                </a:solidFill>
                <a:latin typeface="Zen Kaku Gothic New"/>
                <a:ea typeface="Zen Kaku Gothic New"/>
                <a:cs typeface="Zen Kaku Gothic New"/>
              </a:rPr>
              <a:t>今日の環境をそのまま使います。片付けは不要です。</a:t>
            </a:r>
          </a:p>
        </p:txBody>
      </p:sp>
      <p:pic>
        <p:nvPicPr>
          <p:cNvPr id="30" name="Image 30"/>
          <p:cNvPicPr>
            <a:picLocks noChangeAspect="1"/>
          </p:cNvPicPr>
          <p:nvPr/>
        </p:nvPicPr>
        <p:blipFill>
          <a:blip r:embed="rId2"/>
          <a:stretch>
            <a:fillRect/>
          </a:stretch>
        </p:blipFill>
        <p:spPr>
          <a:xfrm>
            <a:off x="232094" y="6496050"/>
            <a:ext cx="793112" cy="205740"/>
          </a:xfrm>
          <a:prstGeom prst="rect">
            <a:avLst/>
          </a:prstGeom>
        </p:spPr>
      </p:pic>
      <p:sp>
        <p:nvSpPr>
          <p:cNvPr id="31" name="TextBox 3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2" name="TextBox 3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58</a:t>
            </a:r>
          </a:p>
        </p:txBody>
      </p:sp>
    </p:spTree>
  </p:cSld>
  <p:clrMapOvr>
    <a:masterClrMapping/>
  </p:clrMapOvr>
  <p:transition xmlns:p14="http://schemas.microsoft.com/office/powerpoint/2010/main" p14:dur="400">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質疑応答・アンケート</a:t>
            </a:r>
          </a:p>
        </p:txBody>
      </p:sp>
      <p:sp>
        <p:nvSpPr>
          <p:cNvPr id="7" name="TextBox 7"/>
          <p:cNvSpPr txBox="1"/>
          <p:nvPr/>
        </p:nvSpPr>
        <p:spPr>
          <a:xfrm>
            <a:off x="10287933" y="665798"/>
            <a:ext cx="1304373" cy="381381"/>
          </a:xfrm>
          <a:prstGeom prst="rect">
            <a:avLst/>
          </a:prstGeom>
          <a:noFill/>
          <a:ln>
            <a:noFill/>
          </a:ln>
        </p:spPr>
        <p:txBody>
          <a:bodyPr wrap="none" lIns="0" tIns="0" rIns="0" bIns="0" anchor="t" anchorCtr="0">
            <a:spAutoFit/>
          </a:bodyPr>
          <a:lstStyle/>
          <a:p>
            <a:pPr algn="r"/>
            <a:r>
              <a:rPr lang="en-US" sz="1950" b="1" dirty="0">
                <a:solidFill>
                  <a:srgbClr val="47BCC6"/>
                </a:solidFill>
                <a:latin typeface="Zen Kaku Gothic New"/>
                <a:ea typeface="Zen Kaku Gothic New"/>
                <a:cs typeface="Zen Kaku Gothic New"/>
              </a:rPr>
              <a:t>[15min]</a:t>
            </a:r>
          </a:p>
        </p:txBody>
      </p:sp>
      <p:sp>
        <p:nvSpPr>
          <p:cNvPr id="8" name="Rectangle 8"/>
          <p:cNvSpPr/>
          <p:nvPr/>
        </p:nvSpPr>
        <p:spPr>
          <a:xfrm>
            <a:off x="2000250" y="1028700"/>
            <a:ext cx="9582150" cy="19050"/>
          </a:xfrm>
          <a:prstGeom prst="rect">
            <a:avLst/>
          </a:prstGeom>
          <a:solidFill>
            <a:srgbClr val="C60000"/>
          </a:solidFill>
          <a:ln>
            <a:noFill/>
          </a:ln>
        </p:spPr>
      </p:sp>
      <p:sp>
        <p:nvSpPr>
          <p:cNvPr id="9" name="TextBox 9"/>
          <p:cNvSpPr txBox="1"/>
          <p:nvPr/>
        </p:nvSpPr>
        <p:spPr>
          <a:xfrm>
            <a:off x="597027" y="1466374"/>
            <a:ext cx="412260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本日の参照先は</a:t>
            </a:r>
            <a:r>
              <a:rPr lang="zh-CN" sz="2480" b="1" dirty="0">
                <a:solidFill>
                  <a:srgbClr val="264DBF"/>
                </a:solidFill>
                <a:latin typeface="Zen Kaku Gothic New"/>
                <a:ea typeface="Zen Kaku Gothic New"/>
                <a:cs typeface="Zen Kaku Gothic New"/>
              </a:rPr>
              <a:t>3か所</a:t>
            </a:r>
          </a:p>
        </p:txBody>
      </p:sp>
      <p:sp>
        <p:nvSpPr>
          <p:cNvPr id="10" name="TextBox 10"/>
          <p:cNvSpPr txBox="1"/>
          <p:nvPr/>
        </p:nvSpPr>
        <p:spPr>
          <a:xfrm>
            <a:off x="601599" y="221122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本日の参照先</a:t>
            </a:r>
          </a:p>
        </p:txBody>
      </p:sp>
      <p:sp>
        <p:nvSpPr>
          <p:cNvPr id="11" name="Rectangle 11"/>
          <p:cNvSpPr/>
          <p:nvPr/>
        </p:nvSpPr>
        <p:spPr>
          <a:xfrm>
            <a:off x="609600" y="2590800"/>
            <a:ext cx="6286500" cy="781050"/>
          </a:xfrm>
          <a:prstGeom prst="roundRect">
            <a:avLst>
              <a:gd name="adj" fmla="val 9756"/>
            </a:avLst>
          </a:prstGeom>
          <a:solidFill>
            <a:srgbClr val="F7F9FA"/>
          </a:solidFill>
          <a:ln>
            <a:noFill/>
          </a:ln>
        </p:spPr>
      </p:sp>
      <p:sp>
        <p:nvSpPr>
          <p:cNvPr id="12" name="Rectangle 12"/>
          <p:cNvSpPr/>
          <p:nvPr/>
        </p:nvSpPr>
        <p:spPr>
          <a:xfrm>
            <a:off x="609600" y="2590800"/>
            <a:ext cx="57150" cy="781050"/>
          </a:xfrm>
          <a:prstGeom prst="rect">
            <a:avLst/>
          </a:prstGeom>
          <a:solidFill>
            <a:srgbClr val="47BCC6"/>
          </a:solidFill>
          <a:ln>
            <a:noFill/>
          </a:ln>
        </p:spPr>
      </p:sp>
      <p:sp>
        <p:nvSpPr>
          <p:cNvPr id="13" name="TextBox 13"/>
          <p:cNvSpPr txBox="1"/>
          <p:nvPr/>
        </p:nvSpPr>
        <p:spPr>
          <a:xfrm>
            <a:off x="868680" y="27336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教材サイト</a:t>
            </a:r>
          </a:p>
        </p:txBody>
      </p:sp>
      <p:sp>
        <p:nvSpPr>
          <p:cNvPr id="14" name="TextBox 14"/>
          <p:cNvSpPr txBox="1"/>
          <p:nvPr/>
        </p:nvSpPr>
        <p:spPr>
          <a:xfrm>
            <a:off x="869061" y="3027521"/>
            <a:ext cx="443090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idunder02.give-app.net の Day2 ページ</a:t>
            </a:r>
          </a:p>
        </p:txBody>
      </p:sp>
      <p:sp>
        <p:nvSpPr>
          <p:cNvPr id="15" name="Rectangle 15"/>
          <p:cNvSpPr/>
          <p:nvPr/>
        </p:nvSpPr>
        <p:spPr>
          <a:xfrm>
            <a:off x="609600" y="3486150"/>
            <a:ext cx="6286500" cy="781050"/>
          </a:xfrm>
          <a:prstGeom prst="roundRect">
            <a:avLst>
              <a:gd name="adj" fmla="val 9756"/>
            </a:avLst>
          </a:prstGeom>
          <a:solidFill>
            <a:srgbClr val="F7F9FA"/>
          </a:solidFill>
          <a:ln>
            <a:noFill/>
          </a:ln>
        </p:spPr>
      </p:sp>
      <p:sp>
        <p:nvSpPr>
          <p:cNvPr id="16" name="Rectangle 16"/>
          <p:cNvSpPr/>
          <p:nvPr/>
        </p:nvSpPr>
        <p:spPr>
          <a:xfrm>
            <a:off x="609600" y="3486150"/>
            <a:ext cx="57150" cy="781050"/>
          </a:xfrm>
          <a:prstGeom prst="rect">
            <a:avLst/>
          </a:prstGeom>
          <a:solidFill>
            <a:srgbClr val="47BCC6"/>
          </a:solidFill>
          <a:ln>
            <a:noFill/>
          </a:ln>
        </p:spPr>
      </p:sp>
      <p:sp>
        <p:nvSpPr>
          <p:cNvPr id="17" name="TextBox 17"/>
          <p:cNvSpPr txBox="1"/>
          <p:nvPr/>
        </p:nvSpPr>
        <p:spPr>
          <a:xfrm>
            <a:off x="868680" y="3629025"/>
            <a:ext cx="1051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配布 ZIP</a:t>
            </a:r>
          </a:p>
        </p:txBody>
      </p:sp>
      <p:sp>
        <p:nvSpPr>
          <p:cNvPr id="18" name="TextBox 18"/>
          <p:cNvSpPr txBox="1"/>
          <p:nvPr/>
        </p:nvSpPr>
        <p:spPr>
          <a:xfrm>
            <a:off x="869061" y="3922871"/>
            <a:ext cx="1896618"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exercises/day2/</a:t>
            </a:r>
          </a:p>
        </p:txBody>
      </p:sp>
      <p:sp>
        <p:nvSpPr>
          <p:cNvPr id="19" name="Rectangle 19"/>
          <p:cNvSpPr/>
          <p:nvPr/>
        </p:nvSpPr>
        <p:spPr>
          <a:xfrm>
            <a:off x="609600" y="4381500"/>
            <a:ext cx="6286500" cy="781050"/>
          </a:xfrm>
          <a:prstGeom prst="roundRect">
            <a:avLst>
              <a:gd name="adj" fmla="val 9756"/>
            </a:avLst>
          </a:prstGeom>
          <a:solidFill>
            <a:srgbClr val="F7F9FA"/>
          </a:solidFill>
          <a:ln>
            <a:noFill/>
          </a:ln>
        </p:spPr>
      </p:sp>
      <p:sp>
        <p:nvSpPr>
          <p:cNvPr id="20" name="Rectangle 20"/>
          <p:cNvSpPr/>
          <p:nvPr/>
        </p:nvSpPr>
        <p:spPr>
          <a:xfrm>
            <a:off x="609600" y="4381500"/>
            <a:ext cx="57150" cy="781050"/>
          </a:xfrm>
          <a:prstGeom prst="rect">
            <a:avLst/>
          </a:prstGeom>
          <a:solidFill>
            <a:srgbClr val="47BCC6"/>
          </a:solidFill>
          <a:ln>
            <a:noFill/>
          </a:ln>
        </p:spPr>
      </p:sp>
      <p:sp>
        <p:nvSpPr>
          <p:cNvPr id="21" name="TextBox 21"/>
          <p:cNvSpPr txBox="1"/>
          <p:nvPr/>
        </p:nvSpPr>
        <p:spPr>
          <a:xfrm>
            <a:off x="868680" y="452437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チェックリスト</a:t>
            </a:r>
          </a:p>
        </p:txBody>
      </p:sp>
      <p:sp>
        <p:nvSpPr>
          <p:cNvPr id="22" name="TextBox 22"/>
          <p:cNvSpPr txBox="1"/>
          <p:nvPr/>
        </p:nvSpPr>
        <p:spPr>
          <a:xfrm>
            <a:off x="869061" y="4818221"/>
            <a:ext cx="507408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docs/生成物チェックリスト.md の B-5 と B-6</a:t>
            </a:r>
          </a:p>
        </p:txBody>
      </p:sp>
      <p:sp>
        <p:nvSpPr>
          <p:cNvPr id="23" name="TextBox 23"/>
          <p:cNvSpPr txBox="1"/>
          <p:nvPr/>
        </p:nvSpPr>
        <p:spPr>
          <a:xfrm>
            <a:off x="7230999" y="221122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アンケート</a:t>
            </a:r>
          </a:p>
        </p:txBody>
      </p:sp>
      <p:sp>
        <p:nvSpPr>
          <p:cNvPr id="24" name="TextBox 24"/>
          <p:cNvSpPr txBox="1"/>
          <p:nvPr/>
        </p:nvSpPr>
        <p:spPr>
          <a:xfrm>
            <a:off x="7231761" y="2627471"/>
            <a:ext cx="401402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本日の内容について、アンケートへの</a:t>
            </a:r>
          </a:p>
          <a:p>
            <a:pPr algn="l">
              <a:lnSpc>
                <a:spcPts val="2250"/>
              </a:lnSpc>
            </a:pPr>
            <a:r>
              <a:rPr lang="zh-CN" sz="1420" dirty="0">
                <a:solidFill>
                  <a:srgbClr val="484848"/>
                </a:solidFill>
                <a:latin typeface="Zen Kaku Gothic New"/>
                <a:ea typeface="Zen Kaku Gothic New"/>
                <a:cs typeface="Zen Kaku Gothic New"/>
              </a:rPr>
              <a:t>ご協力をお願いします。</a:t>
            </a:r>
          </a:p>
        </p:txBody>
      </p:sp>
      <p:sp>
        <p:nvSpPr>
          <p:cNvPr id="25" name="Rectangle 25"/>
          <p:cNvSpPr/>
          <p:nvPr/>
        </p:nvSpPr>
        <p:spPr>
          <a:xfrm>
            <a:off x="7239000" y="3467100"/>
            <a:ext cx="4343400" cy="1181100"/>
          </a:xfrm>
          <a:prstGeom prst="rect">
            <a:avLst/>
          </a:prstGeom>
          <a:solidFill>
            <a:srgbClr val="EEF6F7"/>
          </a:solidFill>
          <a:ln>
            <a:noFill/>
          </a:ln>
        </p:spPr>
      </p:sp>
      <p:sp>
        <p:nvSpPr>
          <p:cNvPr id="26" name="Rectangle 26"/>
          <p:cNvSpPr/>
          <p:nvPr/>
        </p:nvSpPr>
        <p:spPr>
          <a:xfrm>
            <a:off x="7239000" y="3467100"/>
            <a:ext cx="38100" cy="1181100"/>
          </a:xfrm>
          <a:prstGeom prst="rect">
            <a:avLst/>
          </a:prstGeom>
          <a:solidFill>
            <a:srgbClr val="264DBF"/>
          </a:solidFill>
          <a:ln>
            <a:noFill/>
          </a:ln>
        </p:spPr>
      </p:sp>
      <p:sp>
        <p:nvSpPr>
          <p:cNvPr id="27" name="TextBox 27"/>
          <p:cNvSpPr txBox="1"/>
          <p:nvPr/>
        </p:nvSpPr>
        <p:spPr>
          <a:xfrm>
            <a:off x="7460361" y="3656171"/>
            <a:ext cx="755571"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要記載</a:t>
            </a:r>
          </a:p>
        </p:txBody>
      </p:sp>
      <p:sp>
        <p:nvSpPr>
          <p:cNvPr id="28" name="TextBox 28"/>
          <p:cNvSpPr txBox="1"/>
          <p:nvPr/>
        </p:nvSpPr>
        <p:spPr>
          <a:xfrm>
            <a:off x="7460361" y="3960971"/>
            <a:ext cx="3766995"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アンケートのURLまたはQRコードを</a:t>
            </a:r>
          </a:p>
          <a:p>
            <a:pPr algn="l">
              <a:lnSpc>
                <a:spcPts val="2250"/>
              </a:lnSpc>
            </a:pPr>
            <a:r>
              <a:rPr lang="zh-CN" sz="1420" dirty="0">
                <a:solidFill>
                  <a:srgbClr val="000000"/>
                </a:solidFill>
                <a:latin typeface="Zen Kaku Gothic New"/>
                <a:ea typeface="Zen Kaku Gothic New"/>
                <a:cs typeface="Zen Kaku Gothic New"/>
              </a:rPr>
              <a:t>この位置に差し込みます。</a:t>
            </a:r>
          </a:p>
        </p:txBody>
      </p:sp>
      <p:sp>
        <p:nvSpPr>
          <p:cNvPr id="29" name="TextBox 29"/>
          <p:cNvSpPr txBox="1"/>
          <p:nvPr/>
        </p:nvSpPr>
        <p:spPr>
          <a:xfrm>
            <a:off x="602361" y="5484971"/>
            <a:ext cx="61314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その場で答えられないものは、次回の冒頭で回答します。</a:t>
            </a:r>
          </a:p>
        </p:txBody>
      </p:sp>
      <p:pic>
        <p:nvPicPr>
          <p:cNvPr id="30" name="Image 30"/>
          <p:cNvPicPr>
            <a:picLocks noChangeAspect="1"/>
          </p:cNvPicPr>
          <p:nvPr/>
        </p:nvPicPr>
        <p:blipFill>
          <a:blip r:embed="rId2"/>
          <a:stretch>
            <a:fillRect/>
          </a:stretch>
        </p:blipFill>
        <p:spPr>
          <a:xfrm>
            <a:off x="232094" y="6496050"/>
            <a:ext cx="793112" cy="205740"/>
          </a:xfrm>
          <a:prstGeom prst="rect">
            <a:avLst/>
          </a:prstGeom>
        </p:spPr>
      </p:pic>
      <p:sp>
        <p:nvSpPr>
          <p:cNvPr id="31" name="TextBox 31"/>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2" name="TextBox 32"/>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59</a:t>
            </a:r>
          </a:p>
        </p:txBody>
      </p:sp>
    </p:spTree>
  </p:cSld>
  <p:clrMapOvr>
    <a:masterClrMapping/>
  </p:clrMapOvr>
  <p:transition xmlns:p14="http://schemas.microsoft.com/office/powerpoint/2010/main" p14:dur="4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本日の流れ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1032243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前半は生成テストの観点・後半は</a:t>
            </a:r>
            <a:r>
              <a:rPr lang="zh-CN" sz="2480" b="1" dirty="0">
                <a:solidFill>
                  <a:srgbClr val="264DBF"/>
                </a:solidFill>
                <a:latin typeface="Zen Kaku Gothic New"/>
                <a:ea typeface="Zen Kaku Gothic New"/>
                <a:cs typeface="Zen Kaku Gothic New"/>
              </a:rPr>
              <a:t>段階を区切った整理</a:t>
            </a:r>
          </a:p>
        </p:txBody>
      </p:sp>
      <p:sp>
        <p:nvSpPr>
          <p:cNvPr id="7" name="Rectangle 7"/>
          <p:cNvSpPr/>
          <p:nvPr/>
        </p:nvSpPr>
        <p:spPr>
          <a:xfrm>
            <a:off x="609600" y="2209800"/>
            <a:ext cx="10629900" cy="361950"/>
          </a:xfrm>
          <a:prstGeom prst="rect">
            <a:avLst/>
          </a:prstGeom>
          <a:solidFill>
            <a:srgbClr val="0B2E33"/>
          </a:solidFill>
          <a:ln>
            <a:noFill/>
          </a:ln>
        </p:spPr>
      </p:sp>
      <p:sp>
        <p:nvSpPr>
          <p:cNvPr id="8" name="TextBox 8"/>
          <p:cNvSpPr txBox="1"/>
          <p:nvPr/>
        </p:nvSpPr>
        <p:spPr>
          <a:xfrm>
            <a:off x="830961" y="230362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区分</a:t>
            </a:r>
          </a:p>
        </p:txBody>
      </p:sp>
      <p:sp>
        <p:nvSpPr>
          <p:cNvPr id="9" name="TextBox 9"/>
          <p:cNvSpPr txBox="1"/>
          <p:nvPr/>
        </p:nvSpPr>
        <p:spPr>
          <a:xfrm>
            <a:off x="1973961" y="230362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番号</a:t>
            </a:r>
          </a:p>
        </p:txBody>
      </p:sp>
      <p:sp>
        <p:nvSpPr>
          <p:cNvPr id="10" name="TextBox 10"/>
          <p:cNvSpPr txBox="1"/>
          <p:nvPr/>
        </p:nvSpPr>
        <p:spPr>
          <a:xfrm>
            <a:off x="3402711" y="230362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内容</a:t>
            </a:r>
          </a:p>
        </p:txBody>
      </p:sp>
      <p:sp>
        <p:nvSpPr>
          <p:cNvPr id="11" name="TextBox 11"/>
          <p:cNvSpPr txBox="1"/>
          <p:nvPr/>
        </p:nvSpPr>
        <p:spPr>
          <a:xfrm>
            <a:off x="10509599" y="2303621"/>
            <a:ext cx="508540" cy="278702"/>
          </a:xfrm>
          <a:prstGeom prst="rect">
            <a:avLst/>
          </a:prstGeom>
          <a:noFill/>
          <a:ln>
            <a:noFill/>
          </a:ln>
        </p:spPr>
        <p:txBody>
          <a:bodyPr wrap="none" lIns="0" tIns="0" rIns="0" bIns="0" anchor="t" anchorCtr="0">
            <a:spAutoFit/>
          </a:bodyPr>
          <a:lstStyle/>
          <a:p>
            <a:pPr algn="r"/>
            <a:r>
              <a:rPr lang="zh-CN" sz="1420" b="1" dirty="0">
                <a:solidFill>
                  <a:srgbClr val="FFFFFF"/>
                </a:solidFill>
                <a:latin typeface="Zen Kaku Gothic New"/>
                <a:ea typeface="Zen Kaku Gothic New"/>
                <a:cs typeface="Zen Kaku Gothic New"/>
              </a:rPr>
              <a:t>時間</a:t>
            </a:r>
          </a:p>
        </p:txBody>
      </p:sp>
      <p:sp>
        <p:nvSpPr>
          <p:cNvPr id="12" name="Rectangle 12"/>
          <p:cNvSpPr/>
          <p:nvPr/>
        </p:nvSpPr>
        <p:spPr>
          <a:xfrm>
            <a:off x="609600" y="2571750"/>
            <a:ext cx="10629900" cy="400050"/>
          </a:xfrm>
          <a:prstGeom prst="rect">
            <a:avLst/>
          </a:prstGeom>
          <a:solidFill>
            <a:srgbClr val="FFFFFF"/>
          </a:solidFill>
          <a:ln>
            <a:noFill/>
          </a:ln>
        </p:spPr>
      </p:sp>
      <p:sp>
        <p:nvSpPr>
          <p:cNvPr id="13" name="TextBox 13"/>
          <p:cNvSpPr txBox="1"/>
          <p:nvPr/>
        </p:nvSpPr>
        <p:spPr>
          <a:xfrm>
            <a:off x="830961" y="267509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前半</a:t>
            </a:r>
          </a:p>
        </p:txBody>
      </p:sp>
      <p:sp>
        <p:nvSpPr>
          <p:cNvPr id="14" name="TextBox 14"/>
          <p:cNvSpPr txBox="1"/>
          <p:nvPr/>
        </p:nvSpPr>
        <p:spPr>
          <a:xfrm>
            <a:off x="1973961" y="2675096"/>
            <a:ext cx="10026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振り返り</a:t>
            </a:r>
          </a:p>
        </p:txBody>
      </p:sp>
      <p:sp>
        <p:nvSpPr>
          <p:cNvPr id="15" name="TextBox 15"/>
          <p:cNvSpPr txBox="1"/>
          <p:nvPr/>
        </p:nvSpPr>
        <p:spPr>
          <a:xfrm>
            <a:off x="3402711" y="2675096"/>
            <a:ext cx="254812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Day1 の実装が入った層</a:t>
            </a:r>
          </a:p>
        </p:txBody>
      </p:sp>
      <p:sp>
        <p:nvSpPr>
          <p:cNvPr id="16" name="TextBox 16"/>
          <p:cNvSpPr txBox="1"/>
          <p:nvPr/>
        </p:nvSpPr>
        <p:spPr>
          <a:xfrm>
            <a:off x="10109644" y="2675096"/>
            <a:ext cx="908495" cy="278702"/>
          </a:xfrm>
          <a:prstGeom prst="rect">
            <a:avLst/>
          </a:prstGeom>
          <a:noFill/>
          <a:ln>
            <a:noFill/>
          </a:ln>
        </p:spPr>
        <p:txBody>
          <a:bodyPr wrap="none" lIns="0" tIns="0" rIns="0" bIns="0" anchor="t" anchorCtr="0">
            <a:spAutoFit/>
          </a:bodyPr>
          <a:lstStyle/>
          <a:p>
            <a:pPr algn="r"/>
            <a:r>
              <a:rPr lang="en-US" sz="1420" dirty="0">
                <a:solidFill>
                  <a:srgbClr val="000000"/>
                </a:solidFill>
                <a:latin typeface="Zen Kaku Gothic New"/>
                <a:ea typeface="Zen Kaku Gothic New"/>
                <a:cs typeface="Zen Kaku Gothic New"/>
              </a:rPr>
              <a:t>[10min]</a:t>
            </a:r>
          </a:p>
        </p:txBody>
      </p:sp>
      <p:sp>
        <p:nvSpPr>
          <p:cNvPr id="17" name="Rectangle 17"/>
          <p:cNvSpPr/>
          <p:nvPr/>
        </p:nvSpPr>
        <p:spPr>
          <a:xfrm>
            <a:off x="609600" y="2971800"/>
            <a:ext cx="10629900" cy="400050"/>
          </a:xfrm>
          <a:prstGeom prst="rect">
            <a:avLst/>
          </a:prstGeom>
          <a:solidFill>
            <a:srgbClr val="F7F9FA"/>
          </a:solidFill>
          <a:ln>
            <a:noFill/>
          </a:ln>
        </p:spPr>
      </p:sp>
      <p:sp>
        <p:nvSpPr>
          <p:cNvPr id="18" name="TextBox 18"/>
          <p:cNvSpPr txBox="1"/>
          <p:nvPr/>
        </p:nvSpPr>
        <p:spPr>
          <a:xfrm>
            <a:off x="830961" y="307514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前半</a:t>
            </a:r>
          </a:p>
        </p:txBody>
      </p:sp>
      <p:sp>
        <p:nvSpPr>
          <p:cNvPr id="19" name="TextBox 19"/>
          <p:cNvSpPr txBox="1"/>
          <p:nvPr/>
        </p:nvSpPr>
        <p:spPr>
          <a:xfrm>
            <a:off x="1973961" y="3075146"/>
            <a:ext cx="599751"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D2-1</a:t>
            </a:r>
          </a:p>
        </p:txBody>
      </p:sp>
      <p:sp>
        <p:nvSpPr>
          <p:cNvPr id="20" name="TextBox 20"/>
          <p:cNvSpPr txBox="1"/>
          <p:nvPr/>
        </p:nvSpPr>
        <p:spPr>
          <a:xfrm>
            <a:off x="3402711" y="3075146"/>
            <a:ext cx="406361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OrderServiceImplTest に観点を足す</a:t>
            </a:r>
          </a:p>
        </p:txBody>
      </p:sp>
      <p:sp>
        <p:nvSpPr>
          <p:cNvPr id="21" name="TextBox 21"/>
          <p:cNvSpPr txBox="1"/>
          <p:nvPr/>
        </p:nvSpPr>
        <p:spPr>
          <a:xfrm>
            <a:off x="10109644" y="3075146"/>
            <a:ext cx="908495" cy="278702"/>
          </a:xfrm>
          <a:prstGeom prst="rect">
            <a:avLst/>
          </a:prstGeom>
          <a:noFill/>
          <a:ln>
            <a:noFill/>
          </a:ln>
        </p:spPr>
        <p:txBody>
          <a:bodyPr wrap="none" lIns="0" tIns="0" rIns="0" bIns="0" anchor="t" anchorCtr="0">
            <a:spAutoFit/>
          </a:bodyPr>
          <a:lstStyle/>
          <a:p>
            <a:pPr algn="r"/>
            <a:r>
              <a:rPr lang="en-US" sz="1420" dirty="0">
                <a:solidFill>
                  <a:srgbClr val="000000"/>
                </a:solidFill>
                <a:latin typeface="Zen Kaku Gothic New"/>
                <a:ea typeface="Zen Kaku Gothic New"/>
                <a:cs typeface="Zen Kaku Gothic New"/>
              </a:rPr>
              <a:t>[35min]</a:t>
            </a:r>
          </a:p>
        </p:txBody>
      </p:sp>
      <p:sp>
        <p:nvSpPr>
          <p:cNvPr id="22" name="Rectangle 22"/>
          <p:cNvSpPr/>
          <p:nvPr/>
        </p:nvSpPr>
        <p:spPr>
          <a:xfrm>
            <a:off x="609600" y="3371850"/>
            <a:ext cx="10629900" cy="400050"/>
          </a:xfrm>
          <a:prstGeom prst="rect">
            <a:avLst/>
          </a:prstGeom>
          <a:solidFill>
            <a:srgbClr val="FFFFFF"/>
          </a:solidFill>
          <a:ln>
            <a:noFill/>
          </a:ln>
        </p:spPr>
      </p:sp>
      <p:sp>
        <p:nvSpPr>
          <p:cNvPr id="23" name="TextBox 23"/>
          <p:cNvSpPr txBox="1"/>
          <p:nvPr/>
        </p:nvSpPr>
        <p:spPr>
          <a:xfrm>
            <a:off x="830961" y="347519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前半</a:t>
            </a:r>
          </a:p>
        </p:txBody>
      </p:sp>
      <p:sp>
        <p:nvSpPr>
          <p:cNvPr id="24" name="TextBox 24"/>
          <p:cNvSpPr txBox="1"/>
          <p:nvPr/>
        </p:nvSpPr>
        <p:spPr>
          <a:xfrm>
            <a:off x="1973961" y="3475196"/>
            <a:ext cx="599751"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D2-2</a:t>
            </a:r>
          </a:p>
        </p:txBody>
      </p:sp>
      <p:sp>
        <p:nvSpPr>
          <p:cNvPr id="25" name="TextBox 25"/>
          <p:cNvSpPr txBox="1"/>
          <p:nvPr/>
        </p:nvSpPr>
        <p:spPr>
          <a:xfrm>
            <a:off x="3402711" y="3475196"/>
            <a:ext cx="501210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BuggyOrderCalculator のバグをテストで暴く</a:t>
            </a:r>
          </a:p>
        </p:txBody>
      </p:sp>
      <p:sp>
        <p:nvSpPr>
          <p:cNvPr id="26" name="TextBox 26"/>
          <p:cNvSpPr txBox="1"/>
          <p:nvPr/>
        </p:nvSpPr>
        <p:spPr>
          <a:xfrm>
            <a:off x="10109644" y="3475196"/>
            <a:ext cx="908495" cy="278702"/>
          </a:xfrm>
          <a:prstGeom prst="rect">
            <a:avLst/>
          </a:prstGeom>
          <a:noFill/>
          <a:ln>
            <a:noFill/>
          </a:ln>
        </p:spPr>
        <p:txBody>
          <a:bodyPr wrap="none" lIns="0" tIns="0" rIns="0" bIns="0" anchor="t" anchorCtr="0">
            <a:spAutoFit/>
          </a:bodyPr>
          <a:lstStyle/>
          <a:p>
            <a:pPr algn="r"/>
            <a:r>
              <a:rPr lang="en-US" sz="1420" dirty="0">
                <a:solidFill>
                  <a:srgbClr val="000000"/>
                </a:solidFill>
                <a:latin typeface="Zen Kaku Gothic New"/>
                <a:ea typeface="Zen Kaku Gothic New"/>
                <a:cs typeface="Zen Kaku Gothic New"/>
              </a:rPr>
              <a:t>[35min]</a:t>
            </a:r>
          </a:p>
        </p:txBody>
      </p:sp>
      <p:sp>
        <p:nvSpPr>
          <p:cNvPr id="27" name="Rectangle 27"/>
          <p:cNvSpPr/>
          <p:nvPr/>
        </p:nvSpPr>
        <p:spPr>
          <a:xfrm>
            <a:off x="609600" y="3771900"/>
            <a:ext cx="10629900" cy="400050"/>
          </a:xfrm>
          <a:prstGeom prst="rect">
            <a:avLst/>
          </a:prstGeom>
          <a:solidFill>
            <a:srgbClr val="F3F3F3"/>
          </a:solidFill>
          <a:ln>
            <a:noFill/>
          </a:ln>
        </p:spPr>
      </p:sp>
      <p:sp>
        <p:nvSpPr>
          <p:cNvPr id="28" name="TextBox 28"/>
          <p:cNvSpPr txBox="1"/>
          <p:nvPr/>
        </p:nvSpPr>
        <p:spPr>
          <a:xfrm>
            <a:off x="1973961" y="387524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休憩</a:t>
            </a:r>
          </a:p>
        </p:txBody>
      </p:sp>
      <p:sp>
        <p:nvSpPr>
          <p:cNvPr id="29" name="TextBox 29"/>
          <p:cNvSpPr txBox="1"/>
          <p:nvPr/>
        </p:nvSpPr>
        <p:spPr>
          <a:xfrm>
            <a:off x="10109644" y="3875246"/>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[10min]</a:t>
            </a:r>
          </a:p>
        </p:txBody>
      </p:sp>
      <p:sp>
        <p:nvSpPr>
          <p:cNvPr id="30" name="Rectangle 30"/>
          <p:cNvSpPr/>
          <p:nvPr/>
        </p:nvSpPr>
        <p:spPr>
          <a:xfrm>
            <a:off x="609600" y="4171950"/>
            <a:ext cx="10629900" cy="400050"/>
          </a:xfrm>
          <a:prstGeom prst="rect">
            <a:avLst/>
          </a:prstGeom>
          <a:solidFill>
            <a:srgbClr val="FFFFFF"/>
          </a:solidFill>
          <a:ln>
            <a:noFill/>
          </a:ln>
        </p:spPr>
      </p:sp>
      <p:sp>
        <p:nvSpPr>
          <p:cNvPr id="31" name="TextBox 31"/>
          <p:cNvSpPr txBox="1"/>
          <p:nvPr/>
        </p:nvSpPr>
        <p:spPr>
          <a:xfrm>
            <a:off x="830961" y="427529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後半</a:t>
            </a:r>
          </a:p>
        </p:txBody>
      </p:sp>
      <p:sp>
        <p:nvSpPr>
          <p:cNvPr id="32" name="TextBox 32"/>
          <p:cNvSpPr txBox="1"/>
          <p:nvPr/>
        </p:nvSpPr>
        <p:spPr>
          <a:xfrm>
            <a:off x="1973961" y="4275296"/>
            <a:ext cx="599751"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D2-3</a:t>
            </a:r>
          </a:p>
        </p:txBody>
      </p:sp>
      <p:sp>
        <p:nvSpPr>
          <p:cNvPr id="33" name="TextBox 33"/>
          <p:cNvSpPr txBox="1"/>
          <p:nvPr/>
        </p:nvSpPr>
        <p:spPr>
          <a:xfrm>
            <a:off x="3402711" y="4275296"/>
            <a:ext cx="418166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LegacyReportService の段階的な整理</a:t>
            </a:r>
          </a:p>
        </p:txBody>
      </p:sp>
      <p:sp>
        <p:nvSpPr>
          <p:cNvPr id="34" name="TextBox 34"/>
          <p:cNvSpPr txBox="1"/>
          <p:nvPr/>
        </p:nvSpPr>
        <p:spPr>
          <a:xfrm>
            <a:off x="10109644" y="4275296"/>
            <a:ext cx="908495" cy="278702"/>
          </a:xfrm>
          <a:prstGeom prst="rect">
            <a:avLst/>
          </a:prstGeom>
          <a:noFill/>
          <a:ln>
            <a:noFill/>
          </a:ln>
        </p:spPr>
        <p:txBody>
          <a:bodyPr wrap="none" lIns="0" tIns="0" rIns="0" bIns="0" anchor="t" anchorCtr="0">
            <a:spAutoFit/>
          </a:bodyPr>
          <a:lstStyle/>
          <a:p>
            <a:pPr algn="r"/>
            <a:r>
              <a:rPr lang="en-US" sz="1420" dirty="0">
                <a:solidFill>
                  <a:srgbClr val="000000"/>
                </a:solidFill>
                <a:latin typeface="Zen Kaku Gothic New"/>
                <a:ea typeface="Zen Kaku Gothic New"/>
                <a:cs typeface="Zen Kaku Gothic New"/>
              </a:rPr>
              <a:t>[45min]</a:t>
            </a:r>
          </a:p>
        </p:txBody>
      </p:sp>
      <p:sp>
        <p:nvSpPr>
          <p:cNvPr id="35" name="Rectangle 35"/>
          <p:cNvSpPr/>
          <p:nvPr/>
        </p:nvSpPr>
        <p:spPr>
          <a:xfrm>
            <a:off x="609600" y="4572000"/>
            <a:ext cx="10629900" cy="400050"/>
          </a:xfrm>
          <a:prstGeom prst="rect">
            <a:avLst/>
          </a:prstGeom>
          <a:solidFill>
            <a:srgbClr val="F7F9FA"/>
          </a:solidFill>
          <a:ln>
            <a:noFill/>
          </a:ln>
        </p:spPr>
      </p:sp>
      <p:sp>
        <p:nvSpPr>
          <p:cNvPr id="36" name="TextBox 36"/>
          <p:cNvSpPr txBox="1"/>
          <p:nvPr/>
        </p:nvSpPr>
        <p:spPr>
          <a:xfrm>
            <a:off x="830961" y="467534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後半</a:t>
            </a:r>
          </a:p>
        </p:txBody>
      </p:sp>
      <p:sp>
        <p:nvSpPr>
          <p:cNvPr id="37" name="TextBox 37"/>
          <p:cNvSpPr txBox="1"/>
          <p:nvPr/>
        </p:nvSpPr>
        <p:spPr>
          <a:xfrm>
            <a:off x="1973961" y="4675346"/>
            <a:ext cx="75557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発展枠</a:t>
            </a:r>
          </a:p>
        </p:txBody>
      </p:sp>
      <p:sp>
        <p:nvSpPr>
          <p:cNvPr id="38" name="TextBox 38"/>
          <p:cNvSpPr txBox="1"/>
          <p:nvPr/>
        </p:nvSpPr>
        <p:spPr>
          <a:xfrm>
            <a:off x="3402711" y="4675346"/>
            <a:ext cx="372627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D2-2+ / D2-3+、または追いつき</a:t>
            </a:r>
          </a:p>
        </p:txBody>
      </p:sp>
      <p:sp>
        <p:nvSpPr>
          <p:cNvPr id="39" name="TextBox 39"/>
          <p:cNvSpPr txBox="1"/>
          <p:nvPr/>
        </p:nvSpPr>
        <p:spPr>
          <a:xfrm>
            <a:off x="10109644" y="4675346"/>
            <a:ext cx="908495" cy="278702"/>
          </a:xfrm>
          <a:prstGeom prst="rect">
            <a:avLst/>
          </a:prstGeom>
          <a:noFill/>
          <a:ln>
            <a:noFill/>
          </a:ln>
        </p:spPr>
        <p:txBody>
          <a:bodyPr wrap="none" lIns="0" tIns="0" rIns="0" bIns="0" anchor="t" anchorCtr="0">
            <a:spAutoFit/>
          </a:bodyPr>
          <a:lstStyle/>
          <a:p>
            <a:pPr algn="r"/>
            <a:r>
              <a:rPr lang="en-US" sz="1420" dirty="0">
                <a:solidFill>
                  <a:srgbClr val="000000"/>
                </a:solidFill>
                <a:latin typeface="Zen Kaku Gothic New"/>
                <a:ea typeface="Zen Kaku Gothic New"/>
                <a:cs typeface="Zen Kaku Gothic New"/>
              </a:rPr>
              <a:t>[15min]</a:t>
            </a:r>
          </a:p>
        </p:txBody>
      </p:sp>
      <p:sp>
        <p:nvSpPr>
          <p:cNvPr id="40" name="Rectangle 40"/>
          <p:cNvSpPr/>
          <p:nvPr/>
        </p:nvSpPr>
        <p:spPr>
          <a:xfrm>
            <a:off x="609600" y="4972050"/>
            <a:ext cx="10629900" cy="400050"/>
          </a:xfrm>
          <a:prstGeom prst="rect">
            <a:avLst/>
          </a:prstGeom>
          <a:solidFill>
            <a:srgbClr val="FFFFFF"/>
          </a:solidFill>
          <a:ln>
            <a:noFill/>
          </a:ln>
        </p:spPr>
      </p:sp>
      <p:sp>
        <p:nvSpPr>
          <p:cNvPr id="41" name="TextBox 41"/>
          <p:cNvSpPr txBox="1"/>
          <p:nvPr/>
        </p:nvSpPr>
        <p:spPr>
          <a:xfrm>
            <a:off x="830961" y="507539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後半</a:t>
            </a:r>
          </a:p>
        </p:txBody>
      </p:sp>
      <p:sp>
        <p:nvSpPr>
          <p:cNvPr id="42" name="TextBox 42"/>
          <p:cNvSpPr txBox="1"/>
          <p:nvPr/>
        </p:nvSpPr>
        <p:spPr>
          <a:xfrm>
            <a:off x="1973961" y="5075396"/>
            <a:ext cx="75557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まとめ</a:t>
            </a:r>
          </a:p>
        </p:txBody>
      </p:sp>
      <p:sp>
        <p:nvSpPr>
          <p:cNvPr id="43" name="TextBox 43"/>
          <p:cNvSpPr txBox="1"/>
          <p:nvPr/>
        </p:nvSpPr>
        <p:spPr>
          <a:xfrm>
            <a:off x="3402711" y="5075396"/>
            <a:ext cx="283768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生成テストのレビュー観点</a:t>
            </a:r>
          </a:p>
        </p:txBody>
      </p:sp>
      <p:sp>
        <p:nvSpPr>
          <p:cNvPr id="44" name="TextBox 44"/>
          <p:cNvSpPr txBox="1"/>
          <p:nvPr/>
        </p:nvSpPr>
        <p:spPr>
          <a:xfrm>
            <a:off x="10109644" y="5075396"/>
            <a:ext cx="908495" cy="278702"/>
          </a:xfrm>
          <a:prstGeom prst="rect">
            <a:avLst/>
          </a:prstGeom>
          <a:noFill/>
          <a:ln>
            <a:noFill/>
          </a:ln>
        </p:spPr>
        <p:txBody>
          <a:bodyPr wrap="none" lIns="0" tIns="0" rIns="0" bIns="0" anchor="t" anchorCtr="0">
            <a:spAutoFit/>
          </a:bodyPr>
          <a:lstStyle/>
          <a:p>
            <a:pPr algn="r"/>
            <a:r>
              <a:rPr lang="en-US" sz="1420" dirty="0">
                <a:solidFill>
                  <a:srgbClr val="000000"/>
                </a:solidFill>
                <a:latin typeface="Zen Kaku Gothic New"/>
                <a:ea typeface="Zen Kaku Gothic New"/>
                <a:cs typeface="Zen Kaku Gothic New"/>
              </a:rPr>
              <a:t>[15min]</a:t>
            </a:r>
          </a:p>
        </p:txBody>
      </p:sp>
      <p:sp>
        <p:nvSpPr>
          <p:cNvPr id="45" name="Rectangle 45"/>
          <p:cNvSpPr/>
          <p:nvPr/>
        </p:nvSpPr>
        <p:spPr>
          <a:xfrm>
            <a:off x="609600" y="5372100"/>
            <a:ext cx="10629900" cy="400050"/>
          </a:xfrm>
          <a:prstGeom prst="rect">
            <a:avLst/>
          </a:prstGeom>
          <a:solidFill>
            <a:srgbClr val="F3F3F3"/>
          </a:solidFill>
          <a:ln>
            <a:noFill/>
          </a:ln>
        </p:spPr>
      </p:sp>
      <p:sp>
        <p:nvSpPr>
          <p:cNvPr id="46" name="TextBox 46"/>
          <p:cNvSpPr txBox="1"/>
          <p:nvPr/>
        </p:nvSpPr>
        <p:spPr>
          <a:xfrm>
            <a:off x="1973961" y="547544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質疑</a:t>
            </a:r>
          </a:p>
        </p:txBody>
      </p:sp>
      <p:sp>
        <p:nvSpPr>
          <p:cNvPr id="47" name="TextBox 47"/>
          <p:cNvSpPr txBox="1"/>
          <p:nvPr/>
        </p:nvSpPr>
        <p:spPr>
          <a:xfrm>
            <a:off x="3402711" y="5475446"/>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質疑応答・アンケート</a:t>
            </a:r>
          </a:p>
        </p:txBody>
      </p:sp>
      <p:sp>
        <p:nvSpPr>
          <p:cNvPr id="48" name="TextBox 48"/>
          <p:cNvSpPr txBox="1"/>
          <p:nvPr/>
        </p:nvSpPr>
        <p:spPr>
          <a:xfrm>
            <a:off x="10109644" y="5475446"/>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[15min]</a:t>
            </a:r>
          </a:p>
        </p:txBody>
      </p:sp>
      <p:sp>
        <p:nvSpPr>
          <p:cNvPr id="49" name="Rectangle 49"/>
          <p:cNvSpPr/>
          <p:nvPr/>
        </p:nvSpPr>
        <p:spPr>
          <a:xfrm>
            <a:off x="609600" y="5810250"/>
            <a:ext cx="10629900" cy="400050"/>
          </a:xfrm>
          <a:prstGeom prst="rect">
            <a:avLst/>
          </a:prstGeom>
          <a:solidFill>
            <a:srgbClr val="EEF6F7"/>
          </a:solidFill>
          <a:ln>
            <a:noFill/>
          </a:ln>
        </p:spPr>
      </p:sp>
      <p:sp>
        <p:nvSpPr>
          <p:cNvPr id="50" name="TextBox 50"/>
          <p:cNvSpPr txBox="1"/>
          <p:nvPr/>
        </p:nvSpPr>
        <p:spPr>
          <a:xfrm>
            <a:off x="830961" y="5913596"/>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合計</a:t>
            </a:r>
          </a:p>
        </p:txBody>
      </p:sp>
      <p:sp>
        <p:nvSpPr>
          <p:cNvPr id="51" name="TextBox 51"/>
          <p:cNvSpPr txBox="1"/>
          <p:nvPr/>
        </p:nvSpPr>
        <p:spPr>
          <a:xfrm>
            <a:off x="9929077" y="5913596"/>
            <a:ext cx="1089062" cy="278702"/>
          </a:xfrm>
          <a:prstGeom prst="rect">
            <a:avLst/>
          </a:prstGeom>
          <a:noFill/>
          <a:ln>
            <a:noFill/>
          </a:ln>
        </p:spPr>
        <p:txBody>
          <a:bodyPr wrap="none" lIns="0" tIns="0" rIns="0" bIns="0" anchor="t" anchorCtr="0">
            <a:spAutoFit/>
          </a:bodyPr>
          <a:lstStyle/>
          <a:p>
            <a:pPr algn="r"/>
            <a:r>
              <a:rPr lang="en-US" sz="1420" b="1" dirty="0">
                <a:solidFill>
                  <a:srgbClr val="000000"/>
                </a:solidFill>
                <a:latin typeface="Zen Kaku Gothic New"/>
                <a:ea typeface="Zen Kaku Gothic New"/>
                <a:cs typeface="Zen Kaku Gothic New"/>
              </a:rPr>
              <a:t>[180min]</a:t>
            </a:r>
          </a:p>
        </p:txBody>
      </p:sp>
      <p:pic>
        <p:nvPicPr>
          <p:cNvPr id="52" name="Image 52"/>
          <p:cNvPicPr>
            <a:picLocks noChangeAspect="1"/>
          </p:cNvPicPr>
          <p:nvPr/>
        </p:nvPicPr>
        <p:blipFill>
          <a:blip r:embed="rId2"/>
          <a:stretch>
            <a:fillRect/>
          </a:stretch>
        </p:blipFill>
        <p:spPr>
          <a:xfrm>
            <a:off x="232094" y="6496050"/>
            <a:ext cx="793112" cy="205740"/>
          </a:xfrm>
          <a:prstGeom prst="rect">
            <a:avLst/>
          </a:prstGeom>
        </p:spPr>
      </p:pic>
      <p:sp>
        <p:nvSpPr>
          <p:cNvPr id="53" name="TextBox 53"/>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54" name="TextBox 54"/>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55" name="TextBox 55"/>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a:t>
            </a:r>
          </a:p>
        </p:txBody>
      </p:sp>
    </p:spTree>
  </p:cSld>
  <p:clrMapOvr>
    <a:masterClrMapping/>
  </p:clrMapOvr>
  <p:transition xmlns:p14="http://schemas.microsoft.com/office/powerpoint/2010/main" p14:dur="400">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4131580" y="2857500"/>
            <a:ext cx="3928840" cy="1019175"/>
          </a:xfrm>
          <a:prstGeom prst="rect">
            <a:avLst/>
          </a:prstGeom>
        </p:spPr>
      </p:pic>
      <p:sp>
        <p:nvSpPr>
          <p:cNvPr id="4" name="TextBox 4"/>
          <p:cNvSpPr txBox="1"/>
          <p:nvPr/>
        </p:nvSpPr>
        <p:spPr>
          <a:xfrm>
            <a:off x="4264181" y="4322921"/>
            <a:ext cx="366363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株式会社ギブリー (Givery, Inc.)</a:t>
            </a:r>
          </a:p>
        </p:txBody>
      </p:sp>
      <p:sp>
        <p:nvSpPr>
          <p:cNvPr id="5" name="TextBox 5"/>
          <p:cNvSpPr txBox="1"/>
          <p:nvPr/>
        </p:nvSpPr>
        <p:spPr>
          <a:xfrm>
            <a:off x="2814018" y="4627721"/>
            <a:ext cx="6563963"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〒150-0036 東京都渋谷区南平台町15-13 帝都渋谷ビル8F</a:t>
            </a:r>
          </a:p>
        </p:txBody>
      </p:sp>
      <p:sp>
        <p:nvSpPr>
          <p:cNvPr id="6" name="TextBox 6"/>
          <p:cNvSpPr txBox="1"/>
          <p:nvPr/>
        </p:nvSpPr>
        <p:spPr>
          <a:xfrm>
            <a:off x="242888" y="6568916"/>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7" name="TextBox 7"/>
          <p:cNvSpPr txBox="1"/>
          <p:nvPr/>
        </p:nvSpPr>
        <p:spPr>
          <a:xfrm>
            <a:off x="8321753" y="6568916"/>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Tree>
  </p:cSld>
  <p:clrMapOvr>
    <a:masterClrMapping/>
  </p:clrMapOvr>
  <p:transition xmlns:p14="http://schemas.microsoft.com/office/powerpoint/2010/main" p14:dur="4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99994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3つの演習と見える成功</a:t>
            </a:r>
          </a:p>
        </p:txBody>
      </p:sp>
      <p:sp>
        <p:nvSpPr>
          <p:cNvPr id="5" name="Rectangle 5"/>
          <p:cNvSpPr/>
          <p:nvPr/>
        </p:nvSpPr>
        <p:spPr>
          <a:xfrm>
            <a:off x="609600" y="1028700"/>
            <a:ext cx="10972800" cy="19050"/>
          </a:xfrm>
          <a:prstGeom prst="rect">
            <a:avLst/>
          </a:prstGeom>
          <a:solidFill>
            <a:srgbClr val="A3DDE3"/>
          </a:solidFill>
          <a:ln>
            <a:noFill/>
          </a:ln>
        </p:spPr>
      </p:sp>
      <p:sp>
        <p:nvSpPr>
          <p:cNvPr id="6" name="Rectangle 6"/>
          <p:cNvSpPr/>
          <p:nvPr/>
        </p:nvSpPr>
        <p:spPr>
          <a:xfrm>
            <a:off x="609600" y="1428750"/>
            <a:ext cx="1714500" cy="381000"/>
          </a:xfrm>
          <a:prstGeom prst="roundRect">
            <a:avLst>
              <a:gd name="adj" fmla="val 15000"/>
            </a:avLst>
          </a:prstGeom>
          <a:solidFill>
            <a:srgbClr val="F3F3F3"/>
          </a:solidFill>
          <a:ln>
            <a:noFill/>
          </a:ln>
        </p:spPr>
      </p:sp>
      <p:sp>
        <p:nvSpPr>
          <p:cNvPr id="7" name="TextBox 7"/>
          <p:cNvSpPr txBox="1"/>
          <p:nvPr/>
        </p:nvSpPr>
        <p:spPr>
          <a:xfrm>
            <a:off x="989076" y="1532096"/>
            <a:ext cx="95554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振り返り</a:t>
            </a:r>
          </a:p>
        </p:txBody>
      </p:sp>
      <p:sp>
        <p:nvSpPr>
          <p:cNvPr id="8" name="Rectangle 8"/>
          <p:cNvSpPr/>
          <p:nvPr/>
        </p:nvSpPr>
        <p:spPr>
          <a:xfrm>
            <a:off x="2381250" y="1609725"/>
            <a:ext cx="171450" cy="19050"/>
          </a:xfrm>
          <a:prstGeom prst="rect">
            <a:avLst/>
          </a:prstGeom>
          <a:solidFill>
            <a:srgbClr val="A3DDE3"/>
          </a:solidFill>
          <a:ln>
            <a:noFill/>
          </a:ln>
        </p:spPr>
      </p:sp>
      <p:sp>
        <p:nvSpPr>
          <p:cNvPr id="9" name="Rectangle 9"/>
          <p:cNvSpPr/>
          <p:nvPr/>
        </p:nvSpPr>
        <p:spPr>
          <a:xfrm>
            <a:off x="2609850" y="1428750"/>
            <a:ext cx="1714500" cy="381000"/>
          </a:xfrm>
          <a:prstGeom prst="roundRect">
            <a:avLst>
              <a:gd name="adj" fmla="val 15000"/>
            </a:avLst>
          </a:prstGeom>
          <a:solidFill>
            <a:srgbClr val="47BCC6"/>
          </a:solidFill>
          <a:ln>
            <a:noFill/>
          </a:ln>
        </p:spPr>
      </p:sp>
      <p:sp>
        <p:nvSpPr>
          <p:cNvPr id="10" name="TextBox 10"/>
          <p:cNvSpPr txBox="1"/>
          <p:nvPr/>
        </p:nvSpPr>
        <p:spPr>
          <a:xfrm>
            <a:off x="3181160" y="1532096"/>
            <a:ext cx="571881" cy="278702"/>
          </a:xfrm>
          <a:prstGeom prst="rect">
            <a:avLst/>
          </a:prstGeom>
          <a:noFill/>
          <a:ln>
            <a:noFill/>
          </a:ln>
        </p:spPr>
        <p:txBody>
          <a:bodyPr wrap="none" lIns="0" tIns="0" rIns="0" bIns="0" anchor="t" anchorCtr="0">
            <a:spAutoFit/>
          </a:bodyPr>
          <a:lstStyle/>
          <a:p>
            <a:pPr algn="ctr"/>
            <a:r>
              <a:rPr lang="en-US" sz="1420" dirty="0">
                <a:solidFill>
                  <a:srgbClr val="FFFFFF"/>
                </a:solidFill>
                <a:latin typeface="Zen Kaku Gothic New"/>
                <a:ea typeface="Zen Kaku Gothic New"/>
                <a:cs typeface="Zen Kaku Gothic New"/>
              </a:rPr>
              <a:t>D2-1</a:t>
            </a:r>
          </a:p>
        </p:txBody>
      </p:sp>
      <p:sp>
        <p:nvSpPr>
          <p:cNvPr id="11" name="Rectangle 11"/>
          <p:cNvSpPr/>
          <p:nvPr/>
        </p:nvSpPr>
        <p:spPr>
          <a:xfrm>
            <a:off x="4381500" y="1609725"/>
            <a:ext cx="171450" cy="19050"/>
          </a:xfrm>
          <a:prstGeom prst="rect">
            <a:avLst/>
          </a:prstGeom>
          <a:solidFill>
            <a:srgbClr val="A3DDE3"/>
          </a:solidFill>
          <a:ln>
            <a:noFill/>
          </a:ln>
        </p:spPr>
      </p:sp>
      <p:sp>
        <p:nvSpPr>
          <p:cNvPr id="12" name="Rectangle 12"/>
          <p:cNvSpPr/>
          <p:nvPr/>
        </p:nvSpPr>
        <p:spPr>
          <a:xfrm>
            <a:off x="4610100" y="1428750"/>
            <a:ext cx="1714500" cy="381000"/>
          </a:xfrm>
          <a:prstGeom prst="roundRect">
            <a:avLst>
              <a:gd name="adj" fmla="val 15000"/>
            </a:avLst>
          </a:prstGeom>
          <a:solidFill>
            <a:srgbClr val="47BCC6"/>
          </a:solidFill>
          <a:ln>
            <a:noFill/>
          </a:ln>
        </p:spPr>
      </p:sp>
      <p:sp>
        <p:nvSpPr>
          <p:cNvPr id="13" name="TextBox 13"/>
          <p:cNvSpPr txBox="1"/>
          <p:nvPr/>
        </p:nvSpPr>
        <p:spPr>
          <a:xfrm>
            <a:off x="5181410" y="1532096"/>
            <a:ext cx="571881" cy="278702"/>
          </a:xfrm>
          <a:prstGeom prst="rect">
            <a:avLst/>
          </a:prstGeom>
          <a:noFill/>
          <a:ln>
            <a:noFill/>
          </a:ln>
        </p:spPr>
        <p:txBody>
          <a:bodyPr wrap="none" lIns="0" tIns="0" rIns="0" bIns="0" anchor="t" anchorCtr="0">
            <a:spAutoFit/>
          </a:bodyPr>
          <a:lstStyle/>
          <a:p>
            <a:pPr algn="ctr"/>
            <a:r>
              <a:rPr lang="en-US" sz="1420" dirty="0">
                <a:solidFill>
                  <a:srgbClr val="FFFFFF"/>
                </a:solidFill>
                <a:latin typeface="Zen Kaku Gothic New"/>
                <a:ea typeface="Zen Kaku Gothic New"/>
                <a:cs typeface="Zen Kaku Gothic New"/>
              </a:rPr>
              <a:t>D2-2</a:t>
            </a:r>
          </a:p>
        </p:txBody>
      </p:sp>
      <p:sp>
        <p:nvSpPr>
          <p:cNvPr id="14" name="Rectangle 14"/>
          <p:cNvSpPr/>
          <p:nvPr/>
        </p:nvSpPr>
        <p:spPr>
          <a:xfrm>
            <a:off x="6381750" y="1609725"/>
            <a:ext cx="171450" cy="19050"/>
          </a:xfrm>
          <a:prstGeom prst="rect">
            <a:avLst/>
          </a:prstGeom>
          <a:solidFill>
            <a:srgbClr val="A3DDE3"/>
          </a:solidFill>
          <a:ln>
            <a:noFill/>
          </a:ln>
        </p:spPr>
      </p:sp>
      <p:sp>
        <p:nvSpPr>
          <p:cNvPr id="15" name="Rectangle 15"/>
          <p:cNvSpPr/>
          <p:nvPr/>
        </p:nvSpPr>
        <p:spPr>
          <a:xfrm>
            <a:off x="6610350" y="1428750"/>
            <a:ext cx="1714500" cy="381000"/>
          </a:xfrm>
          <a:prstGeom prst="roundRect">
            <a:avLst>
              <a:gd name="adj" fmla="val 15000"/>
            </a:avLst>
          </a:prstGeom>
          <a:solidFill>
            <a:srgbClr val="47BCC6"/>
          </a:solidFill>
          <a:ln>
            <a:noFill/>
          </a:ln>
        </p:spPr>
      </p:sp>
      <p:sp>
        <p:nvSpPr>
          <p:cNvPr id="16" name="TextBox 16"/>
          <p:cNvSpPr txBox="1"/>
          <p:nvPr/>
        </p:nvSpPr>
        <p:spPr>
          <a:xfrm>
            <a:off x="7181660" y="1532096"/>
            <a:ext cx="571881" cy="278702"/>
          </a:xfrm>
          <a:prstGeom prst="rect">
            <a:avLst/>
          </a:prstGeom>
          <a:noFill/>
          <a:ln>
            <a:noFill/>
          </a:ln>
        </p:spPr>
        <p:txBody>
          <a:bodyPr wrap="none" lIns="0" tIns="0" rIns="0" bIns="0" anchor="t" anchorCtr="0">
            <a:spAutoFit/>
          </a:bodyPr>
          <a:lstStyle/>
          <a:p>
            <a:pPr algn="ctr"/>
            <a:r>
              <a:rPr lang="en-US" sz="1420" dirty="0">
                <a:solidFill>
                  <a:srgbClr val="FFFFFF"/>
                </a:solidFill>
                <a:latin typeface="Zen Kaku Gothic New"/>
                <a:ea typeface="Zen Kaku Gothic New"/>
                <a:cs typeface="Zen Kaku Gothic New"/>
              </a:rPr>
              <a:t>D2-3</a:t>
            </a:r>
          </a:p>
        </p:txBody>
      </p:sp>
      <p:sp>
        <p:nvSpPr>
          <p:cNvPr id="17" name="Rectangle 17"/>
          <p:cNvSpPr/>
          <p:nvPr/>
        </p:nvSpPr>
        <p:spPr>
          <a:xfrm>
            <a:off x="8382000" y="1609725"/>
            <a:ext cx="171450" cy="19050"/>
          </a:xfrm>
          <a:prstGeom prst="rect">
            <a:avLst/>
          </a:prstGeom>
          <a:solidFill>
            <a:srgbClr val="A3DDE3"/>
          </a:solidFill>
          <a:ln>
            <a:noFill/>
          </a:ln>
        </p:spPr>
      </p:sp>
      <p:sp>
        <p:nvSpPr>
          <p:cNvPr id="18" name="Rectangle 18"/>
          <p:cNvSpPr/>
          <p:nvPr/>
        </p:nvSpPr>
        <p:spPr>
          <a:xfrm>
            <a:off x="8610600" y="1428750"/>
            <a:ext cx="1714500" cy="381000"/>
          </a:xfrm>
          <a:prstGeom prst="roundRect">
            <a:avLst>
              <a:gd name="adj" fmla="val 15000"/>
            </a:avLst>
          </a:prstGeom>
          <a:solidFill>
            <a:srgbClr val="F3F3F3"/>
          </a:solidFill>
          <a:ln>
            <a:noFill/>
          </a:ln>
        </p:spPr>
      </p:sp>
      <p:sp>
        <p:nvSpPr>
          <p:cNvPr id="19" name="TextBox 19"/>
          <p:cNvSpPr txBox="1"/>
          <p:nvPr/>
        </p:nvSpPr>
        <p:spPr>
          <a:xfrm>
            <a:off x="9107710" y="1532096"/>
            <a:ext cx="72028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まとめ</a:t>
            </a:r>
          </a:p>
        </p:txBody>
      </p:sp>
      <p:sp>
        <p:nvSpPr>
          <p:cNvPr id="20" name="TextBox 20"/>
          <p:cNvSpPr txBox="1"/>
          <p:nvPr/>
        </p:nvSpPr>
        <p:spPr>
          <a:xfrm>
            <a:off x="602361" y="1922621"/>
            <a:ext cx="756475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濃い3つが本日の演習です。発展枠は D2-2+ と D2-3+ の2つです。</a:t>
            </a:r>
          </a:p>
        </p:txBody>
      </p:sp>
      <p:sp>
        <p:nvSpPr>
          <p:cNvPr id="21" name="Rectangle 21"/>
          <p:cNvSpPr/>
          <p:nvPr/>
        </p:nvSpPr>
        <p:spPr>
          <a:xfrm>
            <a:off x="609600" y="2381250"/>
            <a:ext cx="10629900" cy="361950"/>
          </a:xfrm>
          <a:prstGeom prst="rect">
            <a:avLst/>
          </a:prstGeom>
          <a:solidFill>
            <a:srgbClr val="0B2E33"/>
          </a:solidFill>
          <a:ln>
            <a:noFill/>
          </a:ln>
        </p:spPr>
      </p:sp>
      <p:sp>
        <p:nvSpPr>
          <p:cNvPr id="22" name="TextBox 22"/>
          <p:cNvSpPr txBox="1"/>
          <p:nvPr/>
        </p:nvSpPr>
        <p:spPr>
          <a:xfrm>
            <a:off x="830961" y="247507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番号</a:t>
            </a:r>
          </a:p>
        </p:txBody>
      </p:sp>
      <p:sp>
        <p:nvSpPr>
          <p:cNvPr id="23" name="TextBox 23"/>
          <p:cNvSpPr txBox="1"/>
          <p:nvPr/>
        </p:nvSpPr>
        <p:spPr>
          <a:xfrm>
            <a:off x="1840611" y="2475071"/>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触るファイル</a:t>
            </a:r>
          </a:p>
        </p:txBody>
      </p:sp>
      <p:sp>
        <p:nvSpPr>
          <p:cNvPr id="24" name="TextBox 24"/>
          <p:cNvSpPr txBox="1"/>
          <p:nvPr/>
        </p:nvSpPr>
        <p:spPr>
          <a:xfrm>
            <a:off x="5669661" y="2475071"/>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やること</a:t>
            </a:r>
          </a:p>
        </p:txBody>
      </p:sp>
      <p:sp>
        <p:nvSpPr>
          <p:cNvPr id="25" name="TextBox 25"/>
          <p:cNvSpPr txBox="1"/>
          <p:nvPr/>
        </p:nvSpPr>
        <p:spPr>
          <a:xfrm>
            <a:off x="8470011" y="2475071"/>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できたら</a:t>
            </a:r>
          </a:p>
        </p:txBody>
      </p:sp>
      <p:sp>
        <p:nvSpPr>
          <p:cNvPr id="26" name="Rectangle 26"/>
          <p:cNvSpPr/>
          <p:nvPr/>
        </p:nvSpPr>
        <p:spPr>
          <a:xfrm>
            <a:off x="609600" y="2743200"/>
            <a:ext cx="10629900" cy="1123950"/>
          </a:xfrm>
          <a:prstGeom prst="rect">
            <a:avLst/>
          </a:prstGeom>
          <a:solidFill>
            <a:srgbClr val="FFFFFF"/>
          </a:solidFill>
          <a:ln>
            <a:noFill/>
          </a:ln>
        </p:spPr>
      </p:sp>
      <p:sp>
        <p:nvSpPr>
          <p:cNvPr id="27" name="Rectangle 27"/>
          <p:cNvSpPr/>
          <p:nvPr/>
        </p:nvSpPr>
        <p:spPr>
          <a:xfrm>
            <a:off x="723900" y="2895600"/>
            <a:ext cx="800100" cy="323850"/>
          </a:xfrm>
          <a:prstGeom prst="roundRect">
            <a:avLst>
              <a:gd name="adj" fmla="val 17647"/>
            </a:avLst>
          </a:prstGeom>
          <a:solidFill>
            <a:srgbClr val="47BCC6"/>
          </a:solidFill>
          <a:ln>
            <a:noFill/>
          </a:ln>
        </p:spPr>
      </p:sp>
      <p:sp>
        <p:nvSpPr>
          <p:cNvPr id="28" name="TextBox 28"/>
          <p:cNvSpPr txBox="1"/>
          <p:nvPr/>
        </p:nvSpPr>
        <p:spPr>
          <a:xfrm>
            <a:off x="824074" y="297037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D2-1</a:t>
            </a:r>
          </a:p>
        </p:txBody>
      </p:sp>
      <p:sp>
        <p:nvSpPr>
          <p:cNvPr id="29" name="TextBox 29"/>
          <p:cNvSpPr txBox="1"/>
          <p:nvPr/>
        </p:nvSpPr>
        <p:spPr>
          <a:xfrm>
            <a:off x="1840725" y="2953750"/>
            <a:ext cx="3302298" cy="731501"/>
          </a:xfrm>
          <a:prstGeom prst="rect">
            <a:avLst/>
          </a:prstGeom>
          <a:noFill/>
          <a:ln>
            <a:noFill/>
          </a:ln>
        </p:spPr>
        <p:txBody>
          <a:bodyPr wrap="square" lIns="0" tIns="0" rIns="0" bIns="0" anchor="t" anchorCtr="0"/>
          <a:lstStyle/>
          <a:p>
            <a:pPr algn="l">
              <a:lnSpc>
                <a:spcPts val="1800"/>
              </a:lnSpc>
            </a:pPr>
            <a:r>
              <a:rPr lang="en-US" sz="1400" dirty="0">
                <a:solidFill>
                  <a:srgbClr val="484848"/>
                </a:solidFill>
                <a:latin typeface="Source Code Pro"/>
                <a:ea typeface="Source Code Pro"/>
                <a:cs typeface="Source Code Pro"/>
              </a:rPr>
              <a:t>src/test/java/com/example/</a:t>
            </a:r>
          </a:p>
          <a:p>
            <a:pPr algn="l">
              <a:lnSpc>
                <a:spcPts val="1800"/>
              </a:lnSpc>
            </a:pPr>
            <a:r>
              <a:rPr lang="en-US" sz="1400" dirty="0">
                <a:solidFill>
                  <a:srgbClr val="484848"/>
                </a:solidFill>
                <a:latin typeface="Source Code Pro"/>
                <a:ea typeface="Source Code Pro"/>
                <a:cs typeface="Source Code Pro"/>
              </a:rPr>
              <a:t>order/service/</a:t>
            </a:r>
          </a:p>
          <a:p>
            <a:pPr algn="l">
              <a:lnSpc>
                <a:spcPts val="1800"/>
              </a:lnSpc>
            </a:pPr>
            <a:r>
              <a:rPr lang="en-US" sz="1400" dirty="0">
                <a:solidFill>
                  <a:srgbClr val="484848"/>
                </a:solidFill>
                <a:latin typeface="Source Code Pro"/>
                <a:ea typeface="Source Code Pro"/>
                <a:cs typeface="Source Code Pro"/>
              </a:rPr>
              <a:t>OrderServiceImplTest.java</a:t>
            </a:r>
          </a:p>
        </p:txBody>
      </p:sp>
      <p:sp>
        <p:nvSpPr>
          <p:cNvPr id="30" name="TextBox 30"/>
          <p:cNvSpPr txBox="1"/>
          <p:nvPr/>
        </p:nvSpPr>
        <p:spPr>
          <a:xfrm>
            <a:off x="5669661" y="2951321"/>
            <a:ext cx="3225879" cy="535876"/>
          </a:xfrm>
          <a:prstGeom prst="rect">
            <a:avLst/>
          </a:prstGeom>
          <a:noFill/>
          <a:ln>
            <a:noFill/>
          </a:ln>
        </p:spPr>
        <p:txBody>
          <a:bodyPr wrap="square" lIns="0" tIns="0" rIns="0" bIns="0" anchor="t" anchorCtr="0"/>
          <a:lstStyle/>
          <a:p>
            <a:pPr algn="l">
              <a:lnSpc>
                <a:spcPts val="2025"/>
              </a:lnSpc>
            </a:pPr>
            <a:r>
              <a:rPr lang="zh-CN" sz="1420" dirty="0">
                <a:solidFill>
                  <a:srgbClr val="000000"/>
                </a:solidFill>
                <a:latin typeface="Zen Kaku Gothic New"/>
                <a:ea typeface="Zen Kaku Gothic New"/>
                <a:cs typeface="Zen Kaku Gothic New"/>
              </a:rPr>
              <a:t>changeStatus の TODO 4件を</a:t>
            </a:r>
          </a:p>
          <a:p>
            <a:pPr algn="l">
              <a:lnSpc>
                <a:spcPts val="2025"/>
              </a:lnSpc>
            </a:pPr>
            <a:r>
              <a:rPr lang="zh-CN" sz="1420" dirty="0">
                <a:solidFill>
                  <a:srgbClr val="000000"/>
                </a:solidFill>
                <a:latin typeface="Zen Kaku Gothic New"/>
                <a:ea typeface="Zen Kaku Gothic New"/>
                <a:cs typeface="Zen Kaku Gothic New"/>
              </a:rPr>
              <a:t>埋め、抜けた観点を足す</a:t>
            </a:r>
          </a:p>
        </p:txBody>
      </p:sp>
      <p:sp>
        <p:nvSpPr>
          <p:cNvPr id="31" name="Rectangle 31"/>
          <p:cNvSpPr/>
          <p:nvPr/>
        </p:nvSpPr>
        <p:spPr>
          <a:xfrm>
            <a:off x="8343900" y="2933700"/>
            <a:ext cx="47625" cy="742950"/>
          </a:xfrm>
          <a:prstGeom prst="rect">
            <a:avLst/>
          </a:prstGeom>
          <a:solidFill>
            <a:srgbClr val="47BCC6"/>
          </a:solidFill>
          <a:ln>
            <a:noFill/>
          </a:ln>
        </p:spPr>
      </p:sp>
      <p:sp>
        <p:nvSpPr>
          <p:cNvPr id="32" name="TextBox 32"/>
          <p:cNvSpPr txBox="1"/>
          <p:nvPr/>
        </p:nvSpPr>
        <p:spPr>
          <a:xfrm>
            <a:off x="8470011" y="2951321"/>
            <a:ext cx="2731818" cy="535876"/>
          </a:xfrm>
          <a:prstGeom prst="rect">
            <a:avLst/>
          </a:prstGeom>
          <a:noFill/>
          <a:ln>
            <a:noFill/>
          </a:ln>
        </p:spPr>
        <p:txBody>
          <a:bodyPr wrap="square" lIns="0" tIns="0" rIns="0" bIns="0" anchor="t" anchorCtr="0"/>
          <a:lstStyle/>
          <a:p>
            <a:pPr algn="l">
              <a:lnSpc>
                <a:spcPts val="2025"/>
              </a:lnSpc>
            </a:pPr>
            <a:r>
              <a:rPr lang="zh-CN" sz="1420" dirty="0">
                <a:solidFill>
                  <a:srgbClr val="000000"/>
                </a:solidFill>
                <a:latin typeface="Zen Kaku Gothic New"/>
                <a:ea typeface="Zen Kaku Gothic New"/>
                <a:cs typeface="Zen Kaku Gothic New"/>
              </a:rPr>
              <a:t>異常系のテストが4件以上</a:t>
            </a:r>
          </a:p>
          <a:p>
            <a:pPr algn="l">
              <a:lnSpc>
                <a:spcPts val="2025"/>
              </a:lnSpc>
            </a:pPr>
            <a:r>
              <a:rPr lang="zh-CN" sz="1420" dirty="0">
                <a:solidFill>
                  <a:srgbClr val="000000"/>
                </a:solidFill>
                <a:latin typeface="Zen Kaku Gothic New"/>
                <a:ea typeface="Zen Kaku Gothic New"/>
                <a:cs typeface="Zen Kaku Gothic New"/>
              </a:rPr>
              <a:t>自分が書いたテストが緑</a:t>
            </a:r>
          </a:p>
        </p:txBody>
      </p:sp>
      <p:sp>
        <p:nvSpPr>
          <p:cNvPr id="33" name="Rectangle 33"/>
          <p:cNvSpPr/>
          <p:nvPr/>
        </p:nvSpPr>
        <p:spPr>
          <a:xfrm>
            <a:off x="609600" y="3867150"/>
            <a:ext cx="10629900" cy="1123950"/>
          </a:xfrm>
          <a:prstGeom prst="rect">
            <a:avLst/>
          </a:prstGeom>
          <a:solidFill>
            <a:srgbClr val="F7F9FA"/>
          </a:solidFill>
          <a:ln>
            <a:noFill/>
          </a:ln>
        </p:spPr>
      </p:sp>
      <p:sp>
        <p:nvSpPr>
          <p:cNvPr id="34" name="Rectangle 34"/>
          <p:cNvSpPr/>
          <p:nvPr/>
        </p:nvSpPr>
        <p:spPr>
          <a:xfrm>
            <a:off x="723900" y="4019550"/>
            <a:ext cx="800100" cy="323850"/>
          </a:xfrm>
          <a:prstGeom prst="roundRect">
            <a:avLst>
              <a:gd name="adj" fmla="val 17647"/>
            </a:avLst>
          </a:prstGeom>
          <a:solidFill>
            <a:srgbClr val="47BCC6"/>
          </a:solidFill>
          <a:ln>
            <a:noFill/>
          </a:ln>
        </p:spPr>
      </p:sp>
      <p:sp>
        <p:nvSpPr>
          <p:cNvPr id="35" name="TextBox 35"/>
          <p:cNvSpPr txBox="1"/>
          <p:nvPr/>
        </p:nvSpPr>
        <p:spPr>
          <a:xfrm>
            <a:off x="824074" y="40943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D2-2</a:t>
            </a:r>
          </a:p>
        </p:txBody>
      </p:sp>
      <p:sp>
        <p:nvSpPr>
          <p:cNvPr id="36" name="TextBox 36"/>
          <p:cNvSpPr txBox="1"/>
          <p:nvPr/>
        </p:nvSpPr>
        <p:spPr>
          <a:xfrm>
            <a:off x="1840725" y="4077700"/>
            <a:ext cx="3070746" cy="502901"/>
          </a:xfrm>
          <a:prstGeom prst="rect">
            <a:avLst/>
          </a:prstGeom>
          <a:noFill/>
          <a:ln>
            <a:noFill/>
          </a:ln>
        </p:spPr>
        <p:txBody>
          <a:bodyPr wrap="square" lIns="0" tIns="0" rIns="0" bIns="0" anchor="t" anchorCtr="0"/>
          <a:lstStyle/>
          <a:p>
            <a:pPr algn="l">
              <a:lnSpc>
                <a:spcPts val="1800"/>
              </a:lnSpc>
            </a:pPr>
            <a:r>
              <a:rPr lang="en-US" sz="1400" dirty="0">
                <a:solidFill>
                  <a:srgbClr val="484848"/>
                </a:solidFill>
                <a:latin typeface="Source Code Pro"/>
                <a:ea typeface="Source Code Pro"/>
                <a:cs typeface="Source Code Pro"/>
              </a:rPr>
              <a:t>exercises/day2/</a:t>
            </a:r>
          </a:p>
          <a:p>
            <a:pPr algn="l">
              <a:lnSpc>
                <a:spcPts val="1800"/>
              </a:lnSpc>
            </a:pPr>
            <a:r>
              <a:rPr lang="en-US" sz="1400" dirty="0">
                <a:solidFill>
                  <a:srgbClr val="484848"/>
                </a:solidFill>
                <a:latin typeface="Source Code Pro"/>
                <a:ea typeface="Source Code Pro"/>
                <a:cs typeface="Source Code Pro"/>
              </a:rPr>
              <a:t>BuggyOrderCalculator.java</a:t>
            </a:r>
          </a:p>
        </p:txBody>
      </p:sp>
      <p:sp>
        <p:nvSpPr>
          <p:cNvPr id="37" name="TextBox 37"/>
          <p:cNvSpPr txBox="1"/>
          <p:nvPr/>
        </p:nvSpPr>
        <p:spPr>
          <a:xfrm>
            <a:off x="5669661" y="4075271"/>
            <a:ext cx="2602420" cy="535876"/>
          </a:xfrm>
          <a:prstGeom prst="rect">
            <a:avLst/>
          </a:prstGeom>
          <a:noFill/>
          <a:ln>
            <a:noFill/>
          </a:ln>
        </p:spPr>
        <p:txBody>
          <a:bodyPr wrap="square" lIns="0" tIns="0" rIns="0" bIns="0" anchor="t" anchorCtr="0"/>
          <a:lstStyle/>
          <a:p>
            <a:pPr algn="l">
              <a:lnSpc>
                <a:spcPts val="2025"/>
              </a:lnSpc>
            </a:pPr>
            <a:r>
              <a:rPr lang="zh-CN" sz="1420" dirty="0">
                <a:solidFill>
                  <a:srgbClr val="000000"/>
                </a:solidFill>
                <a:latin typeface="Zen Kaku Gothic New"/>
                <a:ea typeface="Zen Kaku Gothic New"/>
                <a:cs typeface="Zen Kaku Gothic New"/>
              </a:rPr>
              <a:t>テストを先に書いて赤を</a:t>
            </a:r>
          </a:p>
          <a:p>
            <a:pPr algn="l">
              <a:lnSpc>
                <a:spcPts val="2025"/>
              </a:lnSpc>
            </a:pPr>
            <a:r>
              <a:rPr lang="zh-CN" sz="1420" dirty="0">
                <a:solidFill>
                  <a:srgbClr val="000000"/>
                </a:solidFill>
                <a:latin typeface="Zen Kaku Gothic New"/>
                <a:ea typeface="Zen Kaku Gothic New"/>
                <a:cs typeface="Zen Kaku Gothic New"/>
              </a:rPr>
              <a:t>出してから直す</a:t>
            </a:r>
          </a:p>
        </p:txBody>
      </p:sp>
      <p:sp>
        <p:nvSpPr>
          <p:cNvPr id="38" name="Rectangle 38"/>
          <p:cNvSpPr/>
          <p:nvPr/>
        </p:nvSpPr>
        <p:spPr>
          <a:xfrm>
            <a:off x="8343900" y="4057650"/>
            <a:ext cx="47625" cy="742950"/>
          </a:xfrm>
          <a:prstGeom prst="rect">
            <a:avLst/>
          </a:prstGeom>
          <a:solidFill>
            <a:srgbClr val="47BCC6"/>
          </a:solidFill>
          <a:ln>
            <a:noFill/>
          </a:ln>
        </p:spPr>
      </p:sp>
      <p:sp>
        <p:nvSpPr>
          <p:cNvPr id="39" name="TextBox 39"/>
          <p:cNvSpPr txBox="1"/>
          <p:nvPr/>
        </p:nvSpPr>
        <p:spPr>
          <a:xfrm>
            <a:off x="8470011" y="4075271"/>
            <a:ext cx="273181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赤3件が出て、修正後に緑</a:t>
            </a:r>
          </a:p>
        </p:txBody>
      </p:sp>
      <p:sp>
        <p:nvSpPr>
          <p:cNvPr id="40" name="Rectangle 40"/>
          <p:cNvSpPr/>
          <p:nvPr/>
        </p:nvSpPr>
        <p:spPr>
          <a:xfrm>
            <a:off x="609600" y="4991100"/>
            <a:ext cx="10629900" cy="1123950"/>
          </a:xfrm>
          <a:prstGeom prst="rect">
            <a:avLst/>
          </a:prstGeom>
          <a:solidFill>
            <a:srgbClr val="FFFFFF"/>
          </a:solidFill>
          <a:ln>
            <a:noFill/>
          </a:ln>
        </p:spPr>
      </p:sp>
      <p:sp>
        <p:nvSpPr>
          <p:cNvPr id="41" name="Rectangle 41"/>
          <p:cNvSpPr/>
          <p:nvPr/>
        </p:nvSpPr>
        <p:spPr>
          <a:xfrm>
            <a:off x="723900" y="5143500"/>
            <a:ext cx="800100" cy="323850"/>
          </a:xfrm>
          <a:prstGeom prst="roundRect">
            <a:avLst>
              <a:gd name="adj" fmla="val 17647"/>
            </a:avLst>
          </a:prstGeom>
          <a:solidFill>
            <a:srgbClr val="47BCC6"/>
          </a:solidFill>
          <a:ln>
            <a:noFill/>
          </a:ln>
        </p:spPr>
      </p:sp>
      <p:sp>
        <p:nvSpPr>
          <p:cNvPr id="42" name="TextBox 42"/>
          <p:cNvSpPr txBox="1"/>
          <p:nvPr/>
        </p:nvSpPr>
        <p:spPr>
          <a:xfrm>
            <a:off x="824074" y="521827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D2-3</a:t>
            </a:r>
          </a:p>
        </p:txBody>
      </p:sp>
      <p:sp>
        <p:nvSpPr>
          <p:cNvPr id="43" name="TextBox 43"/>
          <p:cNvSpPr txBox="1"/>
          <p:nvPr/>
        </p:nvSpPr>
        <p:spPr>
          <a:xfrm>
            <a:off x="1840725" y="5201650"/>
            <a:ext cx="2954969" cy="502901"/>
          </a:xfrm>
          <a:prstGeom prst="rect">
            <a:avLst/>
          </a:prstGeom>
          <a:noFill/>
          <a:ln>
            <a:noFill/>
          </a:ln>
        </p:spPr>
        <p:txBody>
          <a:bodyPr wrap="square" lIns="0" tIns="0" rIns="0" bIns="0" anchor="t" anchorCtr="0"/>
          <a:lstStyle/>
          <a:p>
            <a:pPr algn="l">
              <a:lnSpc>
                <a:spcPts val="1800"/>
              </a:lnSpc>
            </a:pPr>
            <a:r>
              <a:rPr lang="en-US" sz="1400" dirty="0">
                <a:solidFill>
                  <a:srgbClr val="484848"/>
                </a:solidFill>
                <a:latin typeface="Source Code Pro"/>
                <a:ea typeface="Source Code Pro"/>
                <a:cs typeface="Source Code Pro"/>
              </a:rPr>
              <a:t>exercises/day2/</a:t>
            </a:r>
          </a:p>
          <a:p>
            <a:pPr algn="l">
              <a:lnSpc>
                <a:spcPts val="1800"/>
              </a:lnSpc>
            </a:pPr>
            <a:r>
              <a:rPr lang="en-US" sz="1400" dirty="0">
                <a:solidFill>
                  <a:srgbClr val="484848"/>
                </a:solidFill>
                <a:latin typeface="Source Code Pro"/>
                <a:ea typeface="Source Code Pro"/>
                <a:cs typeface="Source Code Pro"/>
              </a:rPr>
              <a:t>LegacyReportService.java</a:t>
            </a:r>
          </a:p>
        </p:txBody>
      </p:sp>
      <p:sp>
        <p:nvSpPr>
          <p:cNvPr id="44" name="TextBox 44"/>
          <p:cNvSpPr txBox="1"/>
          <p:nvPr/>
        </p:nvSpPr>
        <p:spPr>
          <a:xfrm>
            <a:off x="5669661" y="5199221"/>
            <a:ext cx="2367153" cy="535876"/>
          </a:xfrm>
          <a:prstGeom prst="rect">
            <a:avLst/>
          </a:prstGeom>
          <a:noFill/>
          <a:ln>
            <a:noFill/>
          </a:ln>
        </p:spPr>
        <p:txBody>
          <a:bodyPr wrap="square" lIns="0" tIns="0" rIns="0" bIns="0" anchor="t" anchorCtr="0"/>
          <a:lstStyle/>
          <a:p>
            <a:pPr algn="l">
              <a:lnSpc>
                <a:spcPts val="2025"/>
              </a:lnSpc>
            </a:pPr>
            <a:r>
              <a:rPr lang="zh-CN" sz="1420" dirty="0">
                <a:solidFill>
                  <a:srgbClr val="000000"/>
                </a:solidFill>
                <a:latin typeface="Zen Kaku Gothic New"/>
                <a:ea typeface="Zen Kaku Gothic New"/>
                <a:cs typeface="Zen Kaku Gothic New"/>
              </a:rPr>
              <a:t>出力を変えずに段階を</a:t>
            </a:r>
          </a:p>
          <a:p>
            <a:pPr algn="l">
              <a:lnSpc>
                <a:spcPts val="2025"/>
              </a:lnSpc>
            </a:pPr>
            <a:r>
              <a:rPr lang="zh-CN" sz="1420" dirty="0">
                <a:solidFill>
                  <a:srgbClr val="000000"/>
                </a:solidFill>
                <a:latin typeface="Zen Kaku Gothic New"/>
                <a:ea typeface="Zen Kaku Gothic New"/>
                <a:cs typeface="Zen Kaku Gothic New"/>
              </a:rPr>
              <a:t>区切って整理</a:t>
            </a:r>
          </a:p>
        </p:txBody>
      </p:sp>
      <p:sp>
        <p:nvSpPr>
          <p:cNvPr id="45" name="Rectangle 45"/>
          <p:cNvSpPr/>
          <p:nvPr/>
        </p:nvSpPr>
        <p:spPr>
          <a:xfrm>
            <a:off x="8343900" y="5181600"/>
            <a:ext cx="47625" cy="742950"/>
          </a:xfrm>
          <a:prstGeom prst="rect">
            <a:avLst/>
          </a:prstGeom>
          <a:solidFill>
            <a:srgbClr val="47BCC6"/>
          </a:solidFill>
          <a:ln>
            <a:noFill/>
          </a:ln>
        </p:spPr>
      </p:sp>
      <p:sp>
        <p:nvSpPr>
          <p:cNvPr id="46" name="TextBox 46"/>
          <p:cNvSpPr txBox="1"/>
          <p:nvPr/>
        </p:nvSpPr>
        <p:spPr>
          <a:xfrm>
            <a:off x="8470011" y="5199221"/>
            <a:ext cx="3072956" cy="535876"/>
          </a:xfrm>
          <a:prstGeom prst="rect">
            <a:avLst/>
          </a:prstGeom>
          <a:noFill/>
          <a:ln>
            <a:noFill/>
          </a:ln>
        </p:spPr>
        <p:txBody>
          <a:bodyPr wrap="square" lIns="0" tIns="0" rIns="0" bIns="0" anchor="t" anchorCtr="0"/>
          <a:lstStyle/>
          <a:p>
            <a:pPr algn="l">
              <a:lnSpc>
                <a:spcPts val="2025"/>
              </a:lnSpc>
            </a:pPr>
            <a:r>
              <a:rPr lang="zh-CN" sz="1420" dirty="0">
                <a:solidFill>
                  <a:srgbClr val="000000"/>
                </a:solidFill>
                <a:latin typeface="Zen Kaku Gothic New"/>
                <a:ea typeface="Zen Kaku Gothic New"/>
                <a:cs typeface="Zen Kaku Gothic New"/>
              </a:rPr>
              <a:t>出力比較が出力日の行以外で</a:t>
            </a:r>
          </a:p>
          <a:p>
            <a:pPr algn="l">
              <a:lnSpc>
                <a:spcPts val="2025"/>
              </a:lnSpc>
            </a:pPr>
            <a:r>
              <a:rPr lang="zh-CN" sz="1420" dirty="0">
                <a:solidFill>
                  <a:srgbClr val="000000"/>
                </a:solidFill>
                <a:latin typeface="Zen Kaku Gothic New"/>
                <a:ea typeface="Zen Kaku Gothic New"/>
                <a:cs typeface="Zen Kaku Gothic New"/>
              </a:rPr>
              <a:t>差分なし</a:t>
            </a:r>
          </a:p>
        </p:txBody>
      </p:sp>
      <p:pic>
        <p:nvPicPr>
          <p:cNvPr id="47" name="Image 47"/>
          <p:cNvPicPr>
            <a:picLocks noChangeAspect="1"/>
          </p:cNvPicPr>
          <p:nvPr/>
        </p:nvPicPr>
        <p:blipFill>
          <a:blip r:embed="rId2"/>
          <a:stretch>
            <a:fillRect/>
          </a:stretch>
        </p:blipFill>
        <p:spPr>
          <a:xfrm>
            <a:off x="232094" y="6496050"/>
            <a:ext cx="793112" cy="205740"/>
          </a:xfrm>
          <a:prstGeom prst="rect">
            <a:avLst/>
          </a:prstGeom>
        </p:spPr>
      </p:pic>
      <p:sp>
        <p:nvSpPr>
          <p:cNvPr id="48" name="TextBox 48"/>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49" name="TextBox 49"/>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50" name="TextBox 50"/>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a:t>
            </a:r>
          </a:p>
        </p:txBody>
      </p:sp>
    </p:spTree>
  </p:cSld>
  <p:clrMapOvr>
    <a:masterClrMapping/>
  </p:clrMapOvr>
  <p:transition xmlns:p14="http://schemas.microsoft.com/office/powerpoint/2010/main" p14:dur="4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演習の共通フロー</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466374"/>
            <a:ext cx="774811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任せるのは下書き・</a:t>
            </a:r>
            <a:r>
              <a:rPr lang="zh-CN" sz="2480" b="1" dirty="0">
                <a:solidFill>
                  <a:srgbClr val="264DBF"/>
                </a:solidFill>
                <a:latin typeface="Zen Kaku Gothic New"/>
                <a:ea typeface="Zen Kaku Gothic New"/>
                <a:cs typeface="Zen Kaku Gothic New"/>
              </a:rPr>
              <a:t>採否の判断</a:t>
            </a:r>
            <a:r>
              <a:rPr lang="zh-CN" sz="2480" b="1" dirty="0">
                <a:solidFill>
                  <a:srgbClr val="000000"/>
                </a:solidFill>
                <a:latin typeface="Zen Kaku Gothic New"/>
                <a:ea typeface="Zen Kaku Gothic New"/>
                <a:cs typeface="Zen Kaku Gothic New"/>
              </a:rPr>
              <a:t>は人の側</a:t>
            </a:r>
          </a:p>
        </p:txBody>
      </p:sp>
      <p:sp>
        <p:nvSpPr>
          <p:cNvPr id="9" name="Polygon 9"/>
          <p:cNvSpPr/>
          <p:nvPr/>
        </p:nvSpPr>
        <p:spPr>
          <a:xfrm>
            <a:off x="609600" y="2457450"/>
            <a:ext cx="2514600" cy="800100"/>
          </a:xfrm>
          <a:custGeom>
            <a:avLst/>
            <a:gdLst/>
            <a:ahLst/>
            <a:cxnLst/>
            <a:rect l="l" t="t" r="r" b="b"/>
            <a:pathLst>
              <a:path w="2514600" h="800100">
                <a:moveTo>
                  <a:pt x="0" y="0"/>
                </a:moveTo>
                <a:lnTo>
                  <a:pt x="2228850" y="0"/>
                </a:lnTo>
                <a:lnTo>
                  <a:pt x="2514600" y="400050"/>
                </a:lnTo>
                <a:lnTo>
                  <a:pt x="2228850" y="800100"/>
                </a:lnTo>
                <a:lnTo>
                  <a:pt x="0" y="800100"/>
                </a:lnTo>
                <a:lnTo>
                  <a:pt x="285750" y="400050"/>
                </a:lnTo>
                <a:close/>
              </a:path>
            </a:pathLst>
          </a:custGeom>
          <a:solidFill>
            <a:srgbClr val="FFFFFF"/>
          </a:solidFill>
          <a:ln w="19050">
            <a:solidFill>
              <a:srgbClr val="47BCC6"/>
            </a:solidFill>
          </a:ln>
        </p:spPr>
      </p:sp>
      <p:sp>
        <p:nvSpPr>
          <p:cNvPr id="10" name="TextBox 10"/>
          <p:cNvSpPr txBox="1"/>
          <p:nvPr/>
        </p:nvSpPr>
        <p:spPr>
          <a:xfrm>
            <a:off x="1771945" y="2586990"/>
            <a:ext cx="189909" cy="352044"/>
          </a:xfrm>
          <a:prstGeom prst="rect">
            <a:avLst/>
          </a:prstGeom>
          <a:noFill/>
          <a:ln>
            <a:noFill/>
          </a:ln>
        </p:spPr>
        <p:txBody>
          <a:bodyPr wrap="none" lIns="0" tIns="0" rIns="0" bIns="0" anchor="t" anchorCtr="0">
            <a:spAutoFit/>
          </a:bodyPr>
          <a:lstStyle/>
          <a:p>
            <a:pPr algn="ctr"/>
            <a:r>
              <a:rPr lang="en-US" sz="1800" b="1" dirty="0">
                <a:solidFill>
                  <a:srgbClr val="000000"/>
                </a:solidFill>
                <a:latin typeface="Zen Kaku Gothic New"/>
                <a:ea typeface="Zen Kaku Gothic New"/>
                <a:cs typeface="Zen Kaku Gothic New"/>
              </a:rPr>
              <a:t>1</a:t>
            </a:r>
          </a:p>
        </p:txBody>
      </p:sp>
      <p:sp>
        <p:nvSpPr>
          <p:cNvPr id="11" name="TextBox 11"/>
          <p:cNvSpPr txBox="1"/>
          <p:nvPr/>
        </p:nvSpPr>
        <p:spPr>
          <a:xfrm>
            <a:off x="1153858" y="2894171"/>
            <a:ext cx="1426083"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自分で考える</a:t>
            </a:r>
          </a:p>
        </p:txBody>
      </p:sp>
      <p:sp>
        <p:nvSpPr>
          <p:cNvPr id="12" name="Polygon 12"/>
          <p:cNvSpPr/>
          <p:nvPr/>
        </p:nvSpPr>
        <p:spPr>
          <a:xfrm>
            <a:off x="3314700" y="2457450"/>
            <a:ext cx="2514600" cy="800100"/>
          </a:xfrm>
          <a:custGeom>
            <a:avLst/>
            <a:gdLst/>
            <a:ahLst/>
            <a:cxnLst/>
            <a:rect l="l" t="t" r="r" b="b"/>
            <a:pathLst>
              <a:path w="2514600" h="800100">
                <a:moveTo>
                  <a:pt x="0" y="0"/>
                </a:moveTo>
                <a:lnTo>
                  <a:pt x="2228850" y="0"/>
                </a:lnTo>
                <a:lnTo>
                  <a:pt x="2514600" y="400050"/>
                </a:lnTo>
                <a:lnTo>
                  <a:pt x="2228850" y="800100"/>
                </a:lnTo>
                <a:lnTo>
                  <a:pt x="0" y="800100"/>
                </a:lnTo>
                <a:lnTo>
                  <a:pt x="285750" y="400050"/>
                </a:lnTo>
                <a:close/>
              </a:path>
            </a:pathLst>
          </a:custGeom>
          <a:solidFill>
            <a:srgbClr val="A3DDE3"/>
          </a:solidFill>
          <a:ln>
            <a:noFill/>
          </a:ln>
        </p:spPr>
      </p:sp>
      <p:sp>
        <p:nvSpPr>
          <p:cNvPr id="13" name="TextBox 13"/>
          <p:cNvSpPr txBox="1"/>
          <p:nvPr/>
        </p:nvSpPr>
        <p:spPr>
          <a:xfrm>
            <a:off x="4477045" y="2586990"/>
            <a:ext cx="189909" cy="352044"/>
          </a:xfrm>
          <a:prstGeom prst="rect">
            <a:avLst/>
          </a:prstGeom>
          <a:noFill/>
          <a:ln>
            <a:noFill/>
          </a:ln>
        </p:spPr>
        <p:txBody>
          <a:bodyPr wrap="none" lIns="0" tIns="0" rIns="0" bIns="0" anchor="t" anchorCtr="0">
            <a:spAutoFit/>
          </a:bodyPr>
          <a:lstStyle/>
          <a:p>
            <a:pPr algn="ctr"/>
            <a:r>
              <a:rPr lang="en-US" sz="1800" b="1" dirty="0">
                <a:solidFill>
                  <a:srgbClr val="000000"/>
                </a:solidFill>
                <a:latin typeface="Zen Kaku Gothic New"/>
                <a:ea typeface="Zen Kaku Gothic New"/>
                <a:cs typeface="Zen Kaku Gothic New"/>
              </a:rPr>
              <a:t>2</a:t>
            </a:r>
          </a:p>
        </p:txBody>
      </p:sp>
      <p:sp>
        <p:nvSpPr>
          <p:cNvPr id="14" name="TextBox 14"/>
          <p:cNvSpPr txBox="1"/>
          <p:nvPr/>
        </p:nvSpPr>
        <p:spPr>
          <a:xfrm>
            <a:off x="3858958" y="2894171"/>
            <a:ext cx="1426083"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下書きを生成</a:t>
            </a:r>
          </a:p>
        </p:txBody>
      </p:sp>
      <p:sp>
        <p:nvSpPr>
          <p:cNvPr id="15" name="Polygon 15"/>
          <p:cNvSpPr/>
          <p:nvPr/>
        </p:nvSpPr>
        <p:spPr>
          <a:xfrm>
            <a:off x="6019800" y="2457450"/>
            <a:ext cx="2514600" cy="800100"/>
          </a:xfrm>
          <a:custGeom>
            <a:avLst/>
            <a:gdLst/>
            <a:ahLst/>
            <a:cxnLst/>
            <a:rect l="l" t="t" r="r" b="b"/>
            <a:pathLst>
              <a:path w="2514600" h="800100">
                <a:moveTo>
                  <a:pt x="0" y="0"/>
                </a:moveTo>
                <a:lnTo>
                  <a:pt x="2228850" y="0"/>
                </a:lnTo>
                <a:lnTo>
                  <a:pt x="2514600" y="400050"/>
                </a:lnTo>
                <a:lnTo>
                  <a:pt x="2228850" y="800100"/>
                </a:lnTo>
                <a:lnTo>
                  <a:pt x="0" y="800100"/>
                </a:lnTo>
                <a:lnTo>
                  <a:pt x="285750" y="400050"/>
                </a:lnTo>
                <a:close/>
              </a:path>
            </a:pathLst>
          </a:custGeom>
          <a:solidFill>
            <a:srgbClr val="FFFFFF"/>
          </a:solidFill>
          <a:ln w="19050">
            <a:solidFill>
              <a:srgbClr val="47BCC6"/>
            </a:solidFill>
          </a:ln>
        </p:spPr>
      </p:sp>
      <p:sp>
        <p:nvSpPr>
          <p:cNvPr id="16" name="TextBox 16"/>
          <p:cNvSpPr txBox="1"/>
          <p:nvPr/>
        </p:nvSpPr>
        <p:spPr>
          <a:xfrm>
            <a:off x="7182145" y="2586990"/>
            <a:ext cx="189909" cy="352044"/>
          </a:xfrm>
          <a:prstGeom prst="rect">
            <a:avLst/>
          </a:prstGeom>
          <a:noFill/>
          <a:ln>
            <a:noFill/>
          </a:ln>
        </p:spPr>
        <p:txBody>
          <a:bodyPr wrap="none" lIns="0" tIns="0" rIns="0" bIns="0" anchor="t" anchorCtr="0">
            <a:spAutoFit/>
          </a:bodyPr>
          <a:lstStyle/>
          <a:p>
            <a:pPr algn="ctr"/>
            <a:r>
              <a:rPr lang="en-US" sz="1800" b="1" dirty="0">
                <a:solidFill>
                  <a:srgbClr val="000000"/>
                </a:solidFill>
                <a:latin typeface="Zen Kaku Gothic New"/>
                <a:ea typeface="Zen Kaku Gothic New"/>
                <a:cs typeface="Zen Kaku Gothic New"/>
              </a:rPr>
              <a:t>3</a:t>
            </a:r>
          </a:p>
        </p:txBody>
      </p:sp>
      <p:sp>
        <p:nvSpPr>
          <p:cNvPr id="17" name="TextBox 17"/>
          <p:cNvSpPr txBox="1"/>
          <p:nvPr/>
        </p:nvSpPr>
        <p:spPr>
          <a:xfrm>
            <a:off x="6681692" y="2894171"/>
            <a:ext cx="1190816"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差分と結果</a:t>
            </a:r>
          </a:p>
        </p:txBody>
      </p:sp>
      <p:sp>
        <p:nvSpPr>
          <p:cNvPr id="18" name="Polygon 18"/>
          <p:cNvSpPr/>
          <p:nvPr/>
        </p:nvSpPr>
        <p:spPr>
          <a:xfrm>
            <a:off x="8724900" y="2457450"/>
            <a:ext cx="2514600" cy="800100"/>
          </a:xfrm>
          <a:custGeom>
            <a:avLst/>
            <a:gdLst/>
            <a:ahLst/>
            <a:cxnLst/>
            <a:rect l="l" t="t" r="r" b="b"/>
            <a:pathLst>
              <a:path w="2514600" h="800100">
                <a:moveTo>
                  <a:pt x="0" y="0"/>
                </a:moveTo>
                <a:lnTo>
                  <a:pt x="2228850" y="0"/>
                </a:lnTo>
                <a:lnTo>
                  <a:pt x="2514600" y="400050"/>
                </a:lnTo>
                <a:lnTo>
                  <a:pt x="2228850" y="800100"/>
                </a:lnTo>
                <a:lnTo>
                  <a:pt x="0" y="800100"/>
                </a:lnTo>
                <a:lnTo>
                  <a:pt x="285750" y="400050"/>
                </a:lnTo>
                <a:close/>
              </a:path>
            </a:pathLst>
          </a:custGeom>
          <a:solidFill>
            <a:srgbClr val="FFFFFF"/>
          </a:solidFill>
          <a:ln w="19050">
            <a:solidFill>
              <a:srgbClr val="47BCC6"/>
            </a:solidFill>
          </a:ln>
        </p:spPr>
      </p:sp>
      <p:sp>
        <p:nvSpPr>
          <p:cNvPr id="19" name="TextBox 19"/>
          <p:cNvSpPr txBox="1"/>
          <p:nvPr/>
        </p:nvSpPr>
        <p:spPr>
          <a:xfrm>
            <a:off x="9887245" y="2586990"/>
            <a:ext cx="189909" cy="352044"/>
          </a:xfrm>
          <a:prstGeom prst="rect">
            <a:avLst/>
          </a:prstGeom>
          <a:noFill/>
          <a:ln>
            <a:noFill/>
          </a:ln>
        </p:spPr>
        <p:txBody>
          <a:bodyPr wrap="none" lIns="0" tIns="0" rIns="0" bIns="0" anchor="t" anchorCtr="0">
            <a:spAutoFit/>
          </a:bodyPr>
          <a:lstStyle/>
          <a:p>
            <a:pPr algn="ctr"/>
            <a:r>
              <a:rPr lang="en-US" sz="1800" b="1" dirty="0">
                <a:solidFill>
                  <a:srgbClr val="000000"/>
                </a:solidFill>
                <a:latin typeface="Zen Kaku Gothic New"/>
                <a:ea typeface="Zen Kaku Gothic New"/>
                <a:cs typeface="Zen Kaku Gothic New"/>
              </a:rPr>
              <a:t>4</a:t>
            </a:r>
          </a:p>
        </p:txBody>
      </p:sp>
      <p:sp>
        <p:nvSpPr>
          <p:cNvPr id="20" name="TextBox 20"/>
          <p:cNvSpPr txBox="1"/>
          <p:nvPr/>
        </p:nvSpPr>
        <p:spPr>
          <a:xfrm>
            <a:off x="9386792" y="2894171"/>
            <a:ext cx="1190816"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基準で採否</a:t>
            </a:r>
          </a:p>
        </p:txBody>
      </p:sp>
      <p:sp>
        <p:nvSpPr>
          <p:cNvPr id="21" name="TextBox 21"/>
          <p:cNvSpPr txBox="1"/>
          <p:nvPr/>
        </p:nvSpPr>
        <p:spPr>
          <a:xfrm>
            <a:off x="716661" y="3579971"/>
            <a:ext cx="2367153" cy="793052"/>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何を確かめたいか、</a:t>
            </a:r>
          </a:p>
          <a:p>
            <a:pPr algn="l">
              <a:lnSpc>
                <a:spcPts val="2025"/>
              </a:lnSpc>
            </a:pPr>
            <a:r>
              <a:rPr lang="zh-CN" sz="1420" dirty="0">
                <a:solidFill>
                  <a:srgbClr val="484848"/>
                </a:solidFill>
                <a:latin typeface="Zen Kaku Gothic New"/>
                <a:ea typeface="Zen Kaku Gothic New"/>
                <a:cs typeface="Zen Kaku Gothic New"/>
              </a:rPr>
              <a:t>期待値をどこから取る</a:t>
            </a:r>
          </a:p>
          <a:p>
            <a:pPr algn="l">
              <a:lnSpc>
                <a:spcPts val="2025"/>
              </a:lnSpc>
            </a:pPr>
            <a:r>
              <a:rPr lang="zh-CN" sz="1420" dirty="0">
                <a:solidFill>
                  <a:srgbClr val="484848"/>
                </a:solidFill>
                <a:latin typeface="Zen Kaku Gothic New"/>
                <a:ea typeface="Zen Kaku Gothic New"/>
                <a:cs typeface="Zen Kaku Gothic New"/>
              </a:rPr>
              <a:t>かを先に決める</a:t>
            </a:r>
          </a:p>
        </p:txBody>
      </p:sp>
      <p:sp>
        <p:nvSpPr>
          <p:cNvPr id="22" name="TextBox 22"/>
          <p:cNvSpPr txBox="1"/>
          <p:nvPr/>
        </p:nvSpPr>
        <p:spPr>
          <a:xfrm>
            <a:off x="3421761" y="3579971"/>
            <a:ext cx="1626060"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Claude Code に</a:t>
            </a:r>
          </a:p>
          <a:p>
            <a:pPr algn="l">
              <a:lnSpc>
                <a:spcPts val="2025"/>
              </a:lnSpc>
            </a:pPr>
            <a:r>
              <a:rPr lang="zh-CN" sz="1420" dirty="0">
                <a:solidFill>
                  <a:srgbClr val="484848"/>
                </a:solidFill>
                <a:latin typeface="Zen Kaku Gothic New"/>
                <a:ea typeface="Zen Kaku Gothic New"/>
                <a:cs typeface="Zen Kaku Gothic New"/>
              </a:rPr>
              <a:t>下書きさせる</a:t>
            </a:r>
          </a:p>
        </p:txBody>
      </p:sp>
      <p:sp>
        <p:nvSpPr>
          <p:cNvPr id="23" name="TextBox 23"/>
          <p:cNvSpPr txBox="1"/>
          <p:nvPr/>
        </p:nvSpPr>
        <p:spPr>
          <a:xfrm>
            <a:off x="6126861" y="3579971"/>
            <a:ext cx="1896618"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差分と実行結果を</a:t>
            </a:r>
          </a:p>
          <a:p>
            <a:pPr algn="l">
              <a:lnSpc>
                <a:spcPts val="2025"/>
              </a:lnSpc>
            </a:pPr>
            <a:r>
              <a:rPr lang="zh-CN" sz="1420" dirty="0">
                <a:solidFill>
                  <a:srgbClr val="484848"/>
                </a:solidFill>
                <a:latin typeface="Zen Kaku Gothic New"/>
                <a:ea typeface="Zen Kaku Gothic New"/>
                <a:cs typeface="Zen Kaku Gothic New"/>
              </a:rPr>
              <a:t>目で見る</a:t>
            </a:r>
          </a:p>
        </p:txBody>
      </p:sp>
      <p:sp>
        <p:nvSpPr>
          <p:cNvPr id="24" name="TextBox 24"/>
          <p:cNvSpPr txBox="1"/>
          <p:nvPr/>
        </p:nvSpPr>
        <p:spPr>
          <a:xfrm>
            <a:off x="8831961" y="3579971"/>
            <a:ext cx="2602420"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生成物チェックリストの</a:t>
            </a:r>
          </a:p>
          <a:p>
            <a:pPr algn="l">
              <a:lnSpc>
                <a:spcPts val="2025"/>
              </a:lnSpc>
            </a:pPr>
            <a:r>
              <a:rPr lang="zh-CN" sz="1420" dirty="0">
                <a:solidFill>
                  <a:srgbClr val="484848"/>
                </a:solidFill>
                <a:latin typeface="Zen Kaku Gothic New"/>
                <a:ea typeface="Zen Kaku Gothic New"/>
                <a:cs typeface="Zen Kaku Gothic New"/>
              </a:rPr>
              <a:t>基準で採否を決める</a:t>
            </a:r>
          </a:p>
        </p:txBody>
      </p:sp>
      <p:sp>
        <p:nvSpPr>
          <p:cNvPr id="25" name="Rectangle 25"/>
          <p:cNvSpPr/>
          <p:nvPr/>
        </p:nvSpPr>
        <p:spPr>
          <a:xfrm>
            <a:off x="609600" y="4762500"/>
            <a:ext cx="10629900" cy="609600"/>
          </a:xfrm>
          <a:prstGeom prst="rect">
            <a:avLst/>
          </a:prstGeom>
          <a:solidFill>
            <a:srgbClr val="EEF6F7"/>
          </a:solidFill>
          <a:ln>
            <a:noFill/>
          </a:ln>
        </p:spPr>
      </p:sp>
      <p:sp>
        <p:nvSpPr>
          <p:cNvPr id="26" name="Rectangle 26"/>
          <p:cNvSpPr/>
          <p:nvPr/>
        </p:nvSpPr>
        <p:spPr>
          <a:xfrm>
            <a:off x="609600" y="4762500"/>
            <a:ext cx="57150" cy="609600"/>
          </a:xfrm>
          <a:prstGeom prst="rect">
            <a:avLst/>
          </a:prstGeom>
          <a:solidFill>
            <a:srgbClr val="47BCC6"/>
          </a:solidFill>
          <a:ln>
            <a:noFill/>
          </a:ln>
        </p:spPr>
      </p:sp>
      <p:sp>
        <p:nvSpPr>
          <p:cNvPr id="27" name="TextBox 27"/>
          <p:cNvSpPr txBox="1"/>
          <p:nvPr/>
        </p:nvSpPr>
        <p:spPr>
          <a:xfrm>
            <a:off x="830961" y="4980146"/>
            <a:ext cx="942517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同じ指示でも出力は毎回ぶれます。生成させて終わりにしないところが本日の中身です。</a:t>
            </a:r>
          </a:p>
        </p:txBody>
      </p:sp>
      <p:sp>
        <p:nvSpPr>
          <p:cNvPr id="28" name="TextBox 28"/>
          <p:cNvSpPr txBox="1"/>
          <p:nvPr/>
        </p:nvSpPr>
        <p:spPr>
          <a:xfrm>
            <a:off x="3202400" y="5713571"/>
            <a:ext cx="8044339" cy="278702"/>
          </a:xfrm>
          <a:prstGeom prst="rect">
            <a:avLst/>
          </a:prstGeom>
          <a:noFill/>
          <a:ln>
            <a:noFill/>
          </a:ln>
        </p:spPr>
        <p:txBody>
          <a:bodyPr wrap="none" lIns="0" tIns="0" rIns="0" bIns="0" anchor="t" anchorCtr="0">
            <a:spAutoFit/>
          </a:bodyPr>
          <a:lstStyle/>
          <a:p>
            <a:pPr algn="r"/>
            <a:r>
              <a:rPr lang="zh-CN" sz="1420" dirty="0">
                <a:solidFill>
                  <a:srgbClr val="484848"/>
                </a:solidFill>
                <a:latin typeface="Zen Kaku Gothic New"/>
                <a:ea typeface="Zen Kaku Gothic New"/>
                <a:cs typeface="Zen Kaku Gothic New"/>
              </a:rPr>
              <a:t>手順とプロンプト例は教材サイト idunder02.give-app.net の Day2 ページ</a:t>
            </a:r>
          </a:p>
        </p:txBody>
      </p:sp>
      <p:pic>
        <p:nvPicPr>
          <p:cNvPr id="29" name="Image 29"/>
          <p:cNvPicPr>
            <a:picLocks noChangeAspect="1"/>
          </p:cNvPicPr>
          <p:nvPr/>
        </p:nvPicPr>
        <p:blipFill>
          <a:blip r:embed="rId2"/>
          <a:stretch>
            <a:fillRect/>
          </a:stretch>
        </p:blipFill>
        <p:spPr>
          <a:xfrm>
            <a:off x="232094" y="6496050"/>
            <a:ext cx="793112" cy="205740"/>
          </a:xfrm>
          <a:prstGeom prst="rect">
            <a:avLst/>
          </a:prstGeom>
        </p:spPr>
      </p:pic>
      <p:sp>
        <p:nvSpPr>
          <p:cNvPr id="30" name="TextBox 30"/>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31" name="TextBox 31"/>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a:t>
            </a:r>
          </a:p>
        </p:txBody>
      </p:sp>
    </p:spTree>
  </p:cSld>
  <p:clrMapOvr>
    <a:masterClrMapping/>
  </p:clrMapOvr>
  <p:transition xmlns:p14="http://schemas.microsoft.com/office/powerpoint/2010/main" p14:dur="4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123950" y="192881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01</a:t>
            </a:r>
          </a:p>
        </p:txBody>
      </p:sp>
      <p:sp>
        <p:nvSpPr>
          <p:cNvPr id="6" name="TextBox 6"/>
          <p:cNvSpPr txBox="1"/>
          <p:nvPr/>
        </p:nvSpPr>
        <p:spPr>
          <a:xfrm>
            <a:off x="1125474" y="3628072"/>
            <a:ext cx="2427351"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振り返り</a:t>
            </a:r>
          </a:p>
        </p:txBody>
      </p:sp>
      <p:sp>
        <p:nvSpPr>
          <p:cNvPr id="7" name="Rectangle 7"/>
          <p:cNvSpPr/>
          <p:nvPr/>
        </p:nvSpPr>
        <p:spPr>
          <a:xfrm>
            <a:off x="1162050" y="4248150"/>
            <a:ext cx="3429000" cy="28575"/>
          </a:xfrm>
          <a:prstGeom prst="rect">
            <a:avLst/>
          </a:prstGeom>
          <a:solidFill>
            <a:srgbClr val="47BCC6"/>
          </a:solidFill>
          <a:ln>
            <a:noFill/>
          </a:ln>
        </p:spPr>
      </p:sp>
      <p:sp>
        <p:nvSpPr>
          <p:cNvPr id="8" name="TextBox 8"/>
          <p:cNvSpPr txBox="1"/>
          <p:nvPr/>
        </p:nvSpPr>
        <p:spPr>
          <a:xfrm>
            <a:off x="1154811" y="4532471"/>
            <a:ext cx="6613731"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Day1 で書いた5つが、どの層のどこに入ったかを確かめます。</a:t>
            </a:r>
          </a:p>
          <a:p>
            <a:pPr algn="l">
              <a:lnSpc>
                <a:spcPts val="2400"/>
              </a:lnSpc>
            </a:pPr>
            <a:r>
              <a:rPr lang="zh-CN" sz="1420" dirty="0">
                <a:solidFill>
                  <a:srgbClr val="484848"/>
                </a:solidFill>
                <a:latin typeface="Zen Kaku Gothic New"/>
                <a:ea typeface="Zen Kaku Gothic New"/>
                <a:cs typeface="Zen Kaku Gothic New"/>
              </a:rPr>
              <a:t>今日はそのコードを、画面ではない手段で確かめにいきます。</a:t>
            </a:r>
          </a:p>
          <a:p>
            <a:pPr algn="l">
              <a:lnSpc>
                <a:spcPts val="2400"/>
              </a:lnSpc>
            </a:pPr>
            <a:r>
              <a:rPr lang="en-US" sz="1420" b="1" dirty="0">
                <a:solidFill>
                  <a:srgbClr val="2E9AA4"/>
                </a:solidFill>
                <a:latin typeface="Zen Kaku Gothic New"/>
                <a:ea typeface="Zen Kaku Gothic New"/>
                <a:cs typeface="Zen Kaku Gothic New"/>
              </a:rPr>
              <a:t>[10min]</a:t>
            </a:r>
          </a:p>
        </p:txBody>
      </p:sp>
      <p:sp>
        <p:nvSpPr>
          <p:cNvPr id="9" name="Rectangle 9"/>
          <p:cNvSpPr/>
          <p:nvPr/>
        </p:nvSpPr>
        <p:spPr>
          <a:xfrm>
            <a:off x="609600" y="5676900"/>
            <a:ext cx="2066925" cy="457200"/>
          </a:xfrm>
          <a:prstGeom prst="roundRect">
            <a:avLst>
              <a:gd name="adj" fmla="val 16667"/>
            </a:avLst>
          </a:prstGeom>
          <a:solidFill>
            <a:srgbClr val="47BCC6"/>
          </a:solidFill>
          <a:ln>
            <a:noFill/>
          </a:ln>
        </p:spPr>
      </p:sp>
      <p:sp>
        <p:nvSpPr>
          <p:cNvPr id="10" name="TextBox 10"/>
          <p:cNvSpPr txBox="1"/>
          <p:nvPr/>
        </p:nvSpPr>
        <p:spPr>
          <a:xfrm>
            <a:off x="1136999" y="5818346"/>
            <a:ext cx="100260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振り返り</a:t>
            </a:r>
          </a:p>
        </p:txBody>
      </p:sp>
      <p:sp>
        <p:nvSpPr>
          <p:cNvPr id="11" name="Rectangle 11"/>
          <p:cNvSpPr/>
          <p:nvPr/>
        </p:nvSpPr>
        <p:spPr>
          <a:xfrm>
            <a:off x="2828925" y="5676900"/>
            <a:ext cx="2066925" cy="457200"/>
          </a:xfrm>
          <a:prstGeom prst="roundRect">
            <a:avLst>
              <a:gd name="adj" fmla="val 16667"/>
            </a:avLst>
          </a:prstGeom>
          <a:solidFill>
            <a:srgbClr val="F3F3F3"/>
          </a:solidFill>
          <a:ln>
            <a:noFill/>
          </a:ln>
        </p:spPr>
      </p:sp>
      <p:sp>
        <p:nvSpPr>
          <p:cNvPr id="12" name="TextBox 12"/>
          <p:cNvSpPr txBox="1"/>
          <p:nvPr/>
        </p:nvSpPr>
        <p:spPr>
          <a:xfrm>
            <a:off x="3571684"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D2-1</a:t>
            </a:r>
          </a:p>
        </p:txBody>
      </p:sp>
      <p:sp>
        <p:nvSpPr>
          <p:cNvPr id="13" name="Rectangle 13"/>
          <p:cNvSpPr/>
          <p:nvPr/>
        </p:nvSpPr>
        <p:spPr>
          <a:xfrm>
            <a:off x="5048250" y="5676900"/>
            <a:ext cx="2066925" cy="457200"/>
          </a:xfrm>
          <a:prstGeom prst="roundRect">
            <a:avLst>
              <a:gd name="adj" fmla="val 16667"/>
            </a:avLst>
          </a:prstGeom>
          <a:solidFill>
            <a:srgbClr val="F3F3F3"/>
          </a:solidFill>
          <a:ln>
            <a:noFill/>
          </a:ln>
        </p:spPr>
      </p:sp>
      <p:sp>
        <p:nvSpPr>
          <p:cNvPr id="14" name="TextBox 14"/>
          <p:cNvSpPr txBox="1"/>
          <p:nvPr/>
        </p:nvSpPr>
        <p:spPr>
          <a:xfrm>
            <a:off x="5791010"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D2-2</a:t>
            </a:r>
          </a:p>
        </p:txBody>
      </p:sp>
      <p:sp>
        <p:nvSpPr>
          <p:cNvPr id="15" name="Rectangle 15"/>
          <p:cNvSpPr/>
          <p:nvPr/>
        </p:nvSpPr>
        <p:spPr>
          <a:xfrm>
            <a:off x="7267575" y="5676900"/>
            <a:ext cx="2066925" cy="457200"/>
          </a:xfrm>
          <a:prstGeom prst="roundRect">
            <a:avLst>
              <a:gd name="adj" fmla="val 16667"/>
            </a:avLst>
          </a:prstGeom>
          <a:solidFill>
            <a:srgbClr val="F3F3F3"/>
          </a:solidFill>
          <a:ln>
            <a:noFill/>
          </a:ln>
        </p:spPr>
      </p:sp>
      <p:sp>
        <p:nvSpPr>
          <p:cNvPr id="16" name="TextBox 16"/>
          <p:cNvSpPr txBox="1"/>
          <p:nvPr/>
        </p:nvSpPr>
        <p:spPr>
          <a:xfrm>
            <a:off x="8010334" y="5818346"/>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D2-3</a:t>
            </a:r>
          </a:p>
        </p:txBody>
      </p:sp>
      <p:sp>
        <p:nvSpPr>
          <p:cNvPr id="17" name="Rectangle 17"/>
          <p:cNvSpPr/>
          <p:nvPr/>
        </p:nvSpPr>
        <p:spPr>
          <a:xfrm>
            <a:off x="9486900" y="5676900"/>
            <a:ext cx="2066925" cy="457200"/>
          </a:xfrm>
          <a:prstGeom prst="roundRect">
            <a:avLst>
              <a:gd name="adj" fmla="val 16667"/>
            </a:avLst>
          </a:prstGeom>
          <a:solidFill>
            <a:srgbClr val="F3F3F3"/>
          </a:solidFill>
          <a:ln>
            <a:noFill/>
          </a:ln>
        </p:spPr>
      </p:sp>
      <p:sp>
        <p:nvSpPr>
          <p:cNvPr id="18" name="TextBox 18"/>
          <p:cNvSpPr txBox="1"/>
          <p:nvPr/>
        </p:nvSpPr>
        <p:spPr>
          <a:xfrm>
            <a:off x="10155460" y="5818346"/>
            <a:ext cx="72028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まとめ</a:t>
            </a:r>
          </a:p>
        </p:txBody>
      </p:sp>
      <p:pic>
        <p:nvPicPr>
          <p:cNvPr id="19" name="Image 19"/>
          <p:cNvPicPr>
            <a:picLocks noChangeAspect="1"/>
          </p:cNvPicPr>
          <p:nvPr/>
        </p:nvPicPr>
        <p:blipFill>
          <a:blip r:embed="rId2"/>
          <a:stretch>
            <a:fillRect/>
          </a:stretch>
        </p:blipFill>
        <p:spPr>
          <a:xfrm>
            <a:off x="232094" y="6496050"/>
            <a:ext cx="793112" cy="205740"/>
          </a:xfrm>
          <a:prstGeom prst="rect">
            <a:avLst/>
          </a:prstGeom>
        </p:spPr>
      </p:pic>
      <p:sp>
        <p:nvSpPr>
          <p:cNvPr id="20" name="TextBox 20"/>
          <p:cNvSpPr txBox="1"/>
          <p:nvPr/>
        </p:nvSpPr>
        <p:spPr>
          <a:xfrm>
            <a:off x="1119188" y="6578441"/>
            <a:ext cx="14763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Day2 テストで裏を取る</a:t>
            </a:r>
          </a:p>
        </p:txBody>
      </p:sp>
      <p:sp>
        <p:nvSpPr>
          <p:cNvPr id="21" name="TextBox 21"/>
          <p:cNvSpPr txBox="1"/>
          <p:nvPr/>
        </p:nvSpPr>
        <p:spPr>
          <a:xfrm>
            <a:off x="803600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a:t>
            </a:r>
          </a:p>
        </p:txBody>
      </p:sp>
    </p:spTree>
  </p:cSld>
  <p:clrMapOvr>
    <a:masterClrMapping/>
  </p:clrMapOvr>
  <p:transition xmlns:p14="http://schemas.microsoft.com/office/powerpoint/2010/main" p14:dur="400">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Office PowerPoint</Application>
  <PresentationFormat>On-screen Show (16:9)</PresentationFormat>
  <Paragraphs>0</Paragraphs>
  <Slides>60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dc:language/>
  <cp:lastModifiedBy/>
  <cp:revision>1</cp:revision>
  <dcterms:created xsi:type="dcterms:W3CDTF">2026-08-16T03:43:48Z</dcterms:created>
  <dcterms:modified xsi:type="dcterms:W3CDTF">2026-08-16T03:43:48Z</dcterms:modified>
  <cp:category/>
  <cp:contentStatus/>
</cp:coreProperties>
</file>