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3d6523b62ba32ba2.png"/>
  <Relationship Id="rId3" Type="http://schemas.openxmlformats.org/officeDocument/2006/relationships/image" Target="../media/image_6722fc794f1d57de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556f7e3fa77750a.jpg"/>
  <Relationship Id="rId3" Type="http://schemas.openxmlformats.org/officeDocument/2006/relationships/image" Target="../media/image_6722fc794f1d57de.png"/>
</Relationships>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722fc794f1d57de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3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2E33">
              <a:alpha val="52000"/>
            </a:srgbClr>
          </a:solidFill>
          <a:ln>
            <a:noFill/>
          </a:ln>
        </p:spPr>
      </p:sp>
      <p:sp>
        <p:nvSpPr>
          <p:cNvPr id="5" name="Rectangle 5"/>
          <p:cNvSpPr/>
          <p:nvPr/>
        </p:nvSpPr>
        <p:spPr>
          <a:xfrm>
            <a:off x="762000" y="1428750"/>
            <a:ext cx="1428750" cy="285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907161" y="1493996"/>
            <a:ext cx="11453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spc="75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TRAINING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2950" y="2461260"/>
            <a:ext cx="7209796" cy="15049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5400"/>
              </a:lnSpc>
            </a:pPr>
            <a:r>
              <a:rPr lang="zh-CN" sz="42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下流工程担当向け</a:t>
            </a:r>
          </a:p>
          <a:p>
            <a:pPr algn="l">
              <a:lnSpc>
                <a:spcPts val="5400"/>
              </a:lnSpc>
            </a:pPr>
            <a:r>
              <a:rPr lang="zh-CN" sz="42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Claude Code 活用研修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9046" y="3972878"/>
            <a:ext cx="8349102" cy="49872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550" b="1" dirty="0">
                <a:solidFill>
                  <a:srgbClr val="A3DDE3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9" name="Rectangle 9"/>
          <p:cNvSpPr/>
          <p:nvPr/>
        </p:nvSpPr>
        <p:spPr>
          <a:xfrm>
            <a:off x="762000" y="4514850"/>
            <a:ext cx="5334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0" y="5753100"/>
            <a:ext cx="12192000" cy="11049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11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35" y="5867400"/>
            <a:ext cx="1982779" cy="51435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705761" y="5999321"/>
            <a:ext cx="5731478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r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2026年9月3日</a:t>
            </a:r>
          </a:p>
          <a:p>
            <a:pPr algn="r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株式会社インフォメーション・ディベロプメント 御中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7238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16961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受注から納品までの流れ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993628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取り消せるのは 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PENDING と CONFIRMED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 の2状態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2361" y="1998821"/>
            <a:ext cx="7307770" cy="5549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法人向けにIT機器を売っている会社の受注を管理します。</a:t>
            </a:r>
          </a:p>
          <a:p>
            <a:pPr algn="l">
              <a:lnSpc>
                <a:spcPts val="21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画面はありません。他のシステムから呼ばれる API だけの構成です。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2857500"/>
            <a:ext cx="1905000" cy="990600"/>
          </a:xfrm>
          <a:prstGeom prst="roundRect">
            <a:avLst>
              <a:gd name="adj" fmla="val 9615"/>
            </a:avLst>
          </a:prstGeom>
          <a:solidFill>
            <a:srgbClr val="F3F3F3"/>
          </a:solidFill>
          <a:ln w="14288">
            <a:solidFill>
              <a:srgbClr val="C9C4BE"/>
            </a:solidFill>
          </a:ln>
        </p:spPr>
      </p:sp>
      <p:sp>
        <p:nvSpPr>
          <p:cNvPr id="23" name="TextBox 23"/>
          <p:cNvSpPr txBox="1"/>
          <p:nvPr/>
        </p:nvSpPr>
        <p:spPr>
          <a:xfrm>
            <a:off x="1307830" y="313229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営業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11530" y="3438525"/>
            <a:ext cx="15011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注文を受ける</a:t>
            </a:r>
          </a:p>
        </p:txBody>
      </p:sp>
      <p:sp>
        <p:nvSpPr>
          <p:cNvPr id="25" name="Line 25"/>
          <p:cNvSpPr/>
          <p:nvPr/>
        </p:nvSpPr>
        <p:spPr>
          <a:xfrm>
            <a:off x="2552700" y="3352800"/>
            <a:ext cx="180975" cy="9525"/>
          </a:xfrm>
          <a:custGeom>
            <a:avLst/>
            <a:gdLst/>
            <a:ahLst/>
            <a:cxnLst/>
            <a:rect l="l" t="t" r="r" b="b"/>
            <a:pathLst>
              <a:path w="180975" h="9525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26" name="Polygon 26"/>
          <p:cNvSpPr/>
          <p:nvPr/>
        </p:nvSpPr>
        <p:spPr>
          <a:xfrm>
            <a:off x="2724150" y="3276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7" name="Rectangle 27"/>
          <p:cNvSpPr/>
          <p:nvPr/>
        </p:nvSpPr>
        <p:spPr>
          <a:xfrm>
            <a:off x="2876550" y="2857500"/>
            <a:ext cx="1905000" cy="990600"/>
          </a:xfrm>
          <a:prstGeom prst="roundRect">
            <a:avLst>
              <a:gd name="adj" fmla="val 9615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28" name="TextBox 28"/>
          <p:cNvSpPr txBox="1"/>
          <p:nvPr/>
        </p:nvSpPr>
        <p:spPr>
          <a:xfrm>
            <a:off x="3342951" y="313229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202305" y="3438525"/>
            <a:ext cx="12534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受注を登録</a:t>
            </a:r>
          </a:p>
        </p:txBody>
      </p:sp>
      <p:sp>
        <p:nvSpPr>
          <p:cNvPr id="30" name="Line 30"/>
          <p:cNvSpPr/>
          <p:nvPr/>
        </p:nvSpPr>
        <p:spPr>
          <a:xfrm>
            <a:off x="4819650" y="3352800"/>
            <a:ext cx="180975" cy="9525"/>
          </a:xfrm>
          <a:custGeom>
            <a:avLst/>
            <a:gdLst/>
            <a:ahLst/>
            <a:cxnLst/>
            <a:rect l="l" t="t" r="r" b="b"/>
            <a:pathLst>
              <a:path w="180975" h="9525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1" name="Polygon 31"/>
          <p:cNvSpPr/>
          <p:nvPr/>
        </p:nvSpPr>
        <p:spPr>
          <a:xfrm>
            <a:off x="4991100" y="3276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5143500" y="2857500"/>
            <a:ext cx="1905000" cy="990600"/>
          </a:xfrm>
          <a:prstGeom prst="roundRect">
            <a:avLst>
              <a:gd name="adj" fmla="val 9615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3" name="TextBox 33"/>
          <p:cNvSpPr txBox="1"/>
          <p:nvPr/>
        </p:nvSpPr>
        <p:spPr>
          <a:xfrm>
            <a:off x="5410376" y="3132296"/>
            <a:ext cx="13712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CONFIRMED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469255" y="3438525"/>
            <a:ext cx="12534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内容を確認</a:t>
            </a:r>
          </a:p>
        </p:txBody>
      </p:sp>
      <p:sp>
        <p:nvSpPr>
          <p:cNvPr id="35" name="Line 35"/>
          <p:cNvSpPr/>
          <p:nvPr/>
        </p:nvSpPr>
        <p:spPr>
          <a:xfrm>
            <a:off x="7086600" y="3352800"/>
            <a:ext cx="180975" cy="9525"/>
          </a:xfrm>
          <a:custGeom>
            <a:avLst/>
            <a:gdLst/>
            <a:ahLst/>
            <a:cxnLst/>
            <a:rect l="l" t="t" r="r" b="b"/>
            <a:pathLst>
              <a:path w="180975" h="9525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6" name="Polygon 36"/>
          <p:cNvSpPr/>
          <p:nvPr/>
        </p:nvSpPr>
        <p:spPr>
          <a:xfrm>
            <a:off x="7258050" y="3276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7" name="Rectangle 37"/>
          <p:cNvSpPr/>
          <p:nvPr/>
        </p:nvSpPr>
        <p:spPr>
          <a:xfrm>
            <a:off x="7410450" y="2857500"/>
            <a:ext cx="1905000" cy="990600"/>
          </a:xfrm>
          <a:prstGeom prst="roundRect">
            <a:avLst>
              <a:gd name="adj" fmla="val 9615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8" name="TextBox 38"/>
          <p:cNvSpPr txBox="1"/>
          <p:nvPr/>
        </p:nvSpPr>
        <p:spPr>
          <a:xfrm>
            <a:off x="7876851" y="313229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SHIPPED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107680" y="3438525"/>
            <a:ext cx="5105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出荷</a:t>
            </a:r>
          </a:p>
        </p:txBody>
      </p:sp>
      <p:sp>
        <p:nvSpPr>
          <p:cNvPr id="40" name="Line 40"/>
          <p:cNvSpPr/>
          <p:nvPr/>
        </p:nvSpPr>
        <p:spPr>
          <a:xfrm>
            <a:off x="9353550" y="3352800"/>
            <a:ext cx="180975" cy="9525"/>
          </a:xfrm>
          <a:custGeom>
            <a:avLst/>
            <a:gdLst/>
            <a:ahLst/>
            <a:cxnLst/>
            <a:rect l="l" t="t" r="r" b="b"/>
            <a:pathLst>
              <a:path w="180975" h="9525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41" name="Polygon 41"/>
          <p:cNvSpPr/>
          <p:nvPr/>
        </p:nvSpPr>
        <p:spPr>
          <a:xfrm>
            <a:off x="9525000" y="3276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2" name="Rectangle 42"/>
          <p:cNvSpPr/>
          <p:nvPr/>
        </p:nvSpPr>
        <p:spPr>
          <a:xfrm>
            <a:off x="9677400" y="2857500"/>
            <a:ext cx="1905000" cy="990600"/>
          </a:xfrm>
          <a:prstGeom prst="roundRect">
            <a:avLst>
              <a:gd name="adj" fmla="val 9615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43" name="TextBox 43"/>
          <p:cNvSpPr txBox="1"/>
          <p:nvPr/>
        </p:nvSpPr>
        <p:spPr>
          <a:xfrm>
            <a:off x="9997483" y="3132296"/>
            <a:ext cx="12648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DELIVERED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126980" y="3438525"/>
            <a:ext cx="10058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納品完了</a:t>
            </a:r>
          </a:p>
        </p:txBody>
      </p:sp>
      <p:sp>
        <p:nvSpPr>
          <p:cNvPr id="45" name="Rectangle 45"/>
          <p:cNvSpPr/>
          <p:nvPr/>
        </p:nvSpPr>
        <p:spPr>
          <a:xfrm>
            <a:off x="4010025" y="4724400"/>
            <a:ext cx="1905000" cy="857250"/>
          </a:xfrm>
          <a:prstGeom prst="roundRect">
            <a:avLst>
              <a:gd name="adj" fmla="val 11111"/>
            </a:avLst>
          </a:prstGeom>
          <a:solidFill>
            <a:srgbClr val="F7F9FA"/>
          </a:solidFill>
          <a:ln w="14288">
            <a:solidFill>
              <a:srgbClr val="47BCC6"/>
            </a:solidFill>
          </a:ln>
        </p:spPr>
      </p:sp>
      <p:sp>
        <p:nvSpPr>
          <p:cNvPr id="46" name="TextBox 46"/>
          <p:cNvSpPr txBox="1"/>
          <p:nvPr/>
        </p:nvSpPr>
        <p:spPr>
          <a:xfrm>
            <a:off x="4296854" y="4932521"/>
            <a:ext cx="13313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CANCELLED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459605" y="5229225"/>
            <a:ext cx="10058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取り消し</a:t>
            </a:r>
          </a:p>
        </p:txBody>
      </p:sp>
      <p:sp>
        <p:nvSpPr>
          <p:cNvPr id="48" name="Polyline 48"/>
          <p:cNvSpPr/>
          <p:nvPr/>
        </p:nvSpPr>
        <p:spPr>
          <a:xfrm>
            <a:off x="3829050" y="3848100"/>
            <a:ext cx="647700" cy="800100"/>
          </a:xfrm>
          <a:custGeom>
            <a:avLst/>
            <a:gdLst/>
            <a:ahLst/>
            <a:cxnLst/>
            <a:rect l="l" t="t" r="r" b="b"/>
            <a:pathLst>
              <a:path w="647700" h="800100">
                <a:moveTo>
                  <a:pt x="0" y="0"/>
                </a:moveTo>
                <a:lnTo>
                  <a:pt x="0" y="438150"/>
                </a:lnTo>
                <a:lnTo>
                  <a:pt x="647700" y="438150"/>
                </a:lnTo>
                <a:lnTo>
                  <a:pt x="647700" y="800100"/>
                </a:lnTo>
              </a:path>
            </a:pathLst>
          </a:custGeom>
          <a:noFill/>
          <a:ln w="23812">
            <a:solidFill>
              <a:srgbClr val="47BCC6"/>
            </a:solidFill>
            <a:round/>
          </a:ln>
        </p:spPr>
      </p:sp>
      <p:sp>
        <p:nvSpPr>
          <p:cNvPr id="49" name="Polygon 49"/>
          <p:cNvSpPr/>
          <p:nvPr/>
        </p:nvSpPr>
        <p:spPr>
          <a:xfrm>
            <a:off x="4400550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76200" y="762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50" name="Polyline 50"/>
          <p:cNvSpPr/>
          <p:nvPr/>
        </p:nvSpPr>
        <p:spPr>
          <a:xfrm>
            <a:off x="5448300" y="3848100"/>
            <a:ext cx="647700" cy="800100"/>
          </a:xfrm>
          <a:custGeom>
            <a:avLst/>
            <a:gdLst/>
            <a:ahLst/>
            <a:cxnLst/>
            <a:rect l="l" t="t" r="r" b="b"/>
            <a:pathLst>
              <a:path w="647700" h="800100">
                <a:moveTo>
                  <a:pt x="647700" y="0"/>
                </a:moveTo>
                <a:lnTo>
                  <a:pt x="647700" y="438150"/>
                </a:lnTo>
                <a:lnTo>
                  <a:pt x="0" y="438150"/>
                </a:lnTo>
                <a:lnTo>
                  <a:pt x="0" y="800100"/>
                </a:lnTo>
              </a:path>
            </a:pathLst>
          </a:custGeom>
          <a:noFill/>
          <a:ln w="23812">
            <a:solidFill>
              <a:srgbClr val="47BCC6"/>
            </a:solidFill>
            <a:round/>
          </a:ln>
        </p:spPr>
      </p:sp>
      <p:sp>
        <p:nvSpPr>
          <p:cNvPr id="51" name="Polygon 51"/>
          <p:cNvSpPr/>
          <p:nvPr/>
        </p:nvSpPr>
        <p:spPr>
          <a:xfrm>
            <a:off x="5372100" y="46482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76200" y="762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52" name="TextBox 52"/>
          <p:cNvSpPr txBox="1"/>
          <p:nvPr/>
        </p:nvSpPr>
        <p:spPr>
          <a:xfrm>
            <a:off x="6279261" y="4999196"/>
            <a:ext cx="424929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出荷後の取り消しは業務上できません。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02361" y="5865971"/>
            <a:ext cx="686076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配布データは、この流れの途中の状態を10件ぶん持っています。</a:t>
            </a:r>
          </a:p>
        </p:txBody>
      </p:sp>
      <p:pic>
        <p:nvPicPr>
          <p:cNvPr id="54" name="Imag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55" name="Line 55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56" name="TextBox 56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626222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扱うデータ3テーブルと金額の決まり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864912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受注1件に明細が複数ぶら下がる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1対多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の構造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152650"/>
            <a:ext cx="49530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22" name="Rectangle 22"/>
          <p:cNvSpPr/>
          <p:nvPr/>
        </p:nvSpPr>
        <p:spPr>
          <a:xfrm>
            <a:off x="609600" y="2152650"/>
            <a:ext cx="57150" cy="9525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830199" y="2325529"/>
            <a:ext cx="1422128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customers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05763" y="2341721"/>
            <a:ext cx="39737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5件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0961" y="2703671"/>
            <a:ext cx="448456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顧客コード・会社名・住所・電話・メール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3571875"/>
            <a:ext cx="4953000" cy="1181100"/>
          </a:xfrm>
          <a:prstGeom prst="roundRect">
            <a:avLst>
              <a:gd name="adj" fmla="val 6452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27" name="Rectangle 27"/>
          <p:cNvSpPr/>
          <p:nvPr/>
        </p:nvSpPr>
        <p:spPr>
          <a:xfrm>
            <a:off x="609600" y="3571875"/>
            <a:ext cx="57150" cy="11811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830199" y="3744754"/>
            <a:ext cx="91701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orders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69896" y="3760946"/>
            <a:ext cx="5332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10件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30961" y="4122896"/>
            <a:ext cx="4249293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受注番号・顧客名・商品名・数量・単価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合計金額・ステータス・受注日・納品日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5219700"/>
            <a:ext cx="49530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32" name="Rectangle 32"/>
          <p:cNvSpPr/>
          <p:nvPr/>
        </p:nvSpPr>
        <p:spPr>
          <a:xfrm>
            <a:off x="609600" y="5219700"/>
            <a:ext cx="57150" cy="9525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830199" y="539257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order_items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69896" y="5408771"/>
            <a:ext cx="5332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13件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30961" y="5770721"/>
            <a:ext cx="555050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受注ID・商品コード・商品名・数量・単価・小計</a:t>
            </a:r>
          </a:p>
        </p:txBody>
      </p:sp>
      <p:sp>
        <p:nvSpPr>
          <p:cNvPr id="36" name="Line 36"/>
          <p:cNvSpPr/>
          <p:nvPr/>
        </p:nvSpPr>
        <p:spPr>
          <a:xfrm>
            <a:off x="3086100" y="3143250"/>
            <a:ext cx="9525" cy="285750"/>
          </a:xfrm>
          <a:custGeom>
            <a:avLst/>
            <a:gdLst/>
            <a:ahLst/>
            <a:cxnLst/>
            <a:rect l="l" t="t" r="r" b="b"/>
            <a:pathLst>
              <a:path w="9525" h="285750">
                <a:moveTo>
                  <a:pt x="0" y="0"/>
                </a:moveTo>
                <a:lnTo>
                  <a:pt x="0" y="28575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7" name="Polygon 37"/>
          <p:cNvSpPr/>
          <p:nvPr/>
        </p:nvSpPr>
        <p:spPr>
          <a:xfrm>
            <a:off x="3009900" y="3419475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52400" h="114300">
                <a:moveTo>
                  <a:pt x="0" y="0"/>
                </a:moveTo>
                <a:lnTo>
                  <a:pt x="76200" y="1143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8" name="TextBox 38"/>
          <p:cNvSpPr txBox="1"/>
          <p:nvPr/>
        </p:nvSpPr>
        <p:spPr>
          <a:xfrm>
            <a:off x="3269361" y="3246596"/>
            <a:ext cx="61441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1対多</a:t>
            </a:r>
          </a:p>
        </p:txBody>
      </p:sp>
      <p:sp>
        <p:nvSpPr>
          <p:cNvPr id="39" name="Line 39"/>
          <p:cNvSpPr/>
          <p:nvPr/>
        </p:nvSpPr>
        <p:spPr>
          <a:xfrm>
            <a:off x="3086100" y="4791075"/>
            <a:ext cx="9525" cy="285750"/>
          </a:xfrm>
          <a:custGeom>
            <a:avLst/>
            <a:gdLst/>
            <a:ahLst/>
            <a:cxnLst/>
            <a:rect l="l" t="t" r="r" b="b"/>
            <a:pathLst>
              <a:path w="9525" h="285750">
                <a:moveTo>
                  <a:pt x="0" y="0"/>
                </a:moveTo>
                <a:lnTo>
                  <a:pt x="0" y="28575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40" name="Polygon 40"/>
          <p:cNvSpPr/>
          <p:nvPr/>
        </p:nvSpPr>
        <p:spPr>
          <a:xfrm>
            <a:off x="3009900" y="5067300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52400" h="114300">
                <a:moveTo>
                  <a:pt x="0" y="0"/>
                </a:moveTo>
                <a:lnTo>
                  <a:pt x="76200" y="1143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3269361" y="4894421"/>
            <a:ext cx="61441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1対多</a:t>
            </a:r>
          </a:p>
        </p:txBody>
      </p:sp>
      <p:sp>
        <p:nvSpPr>
          <p:cNvPr id="42" name="Rectangle 42"/>
          <p:cNvSpPr/>
          <p:nvPr/>
        </p:nvSpPr>
        <p:spPr>
          <a:xfrm>
            <a:off x="5943600" y="2152650"/>
            <a:ext cx="5638800" cy="1619250"/>
          </a:xfrm>
          <a:prstGeom prst="roundRect">
            <a:avLst>
              <a:gd name="adj" fmla="val 4706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43" name="Rectangle 43"/>
          <p:cNvSpPr/>
          <p:nvPr/>
        </p:nvSpPr>
        <p:spPr>
          <a:xfrm>
            <a:off x="5943600" y="2152650"/>
            <a:ext cx="47625" cy="16192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4" name="TextBox 44"/>
          <p:cNvSpPr txBox="1"/>
          <p:nvPr/>
        </p:nvSpPr>
        <p:spPr>
          <a:xfrm>
            <a:off x="6202299" y="238267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金額の決まり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202299" y="2782729"/>
            <a:ext cx="304538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税込 = 数量 × 単価 × 1.10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203061" y="3160871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端数は int で切り捨てます。</a:t>
            </a:r>
          </a:p>
        </p:txBody>
      </p:sp>
      <p:sp>
        <p:nvSpPr>
          <p:cNvPr id="47" name="Rectangle 47"/>
          <p:cNvSpPr/>
          <p:nvPr/>
        </p:nvSpPr>
        <p:spPr>
          <a:xfrm>
            <a:off x="5943600" y="4000500"/>
            <a:ext cx="5638800" cy="2171700"/>
          </a:xfrm>
          <a:prstGeom prst="roundRect">
            <a:avLst>
              <a:gd name="adj" fmla="val 3509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48" name="Rectangle 48"/>
          <p:cNvSpPr/>
          <p:nvPr/>
        </p:nvSpPr>
        <p:spPr>
          <a:xfrm>
            <a:off x="5943600" y="4000500"/>
            <a:ext cx="47625" cy="21717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9" name="TextBox 49"/>
          <p:cNvSpPr txBox="1"/>
          <p:nvPr/>
        </p:nvSpPr>
        <p:spPr>
          <a:xfrm>
            <a:off x="6202299" y="423052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受注番号の形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02299" y="4611529"/>
            <a:ext cx="269533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ORD-yyyyMMdd-XXX</a:t>
            </a:r>
          </a:p>
        </p:txBody>
      </p:sp>
      <p:sp>
        <p:nvSpPr>
          <p:cNvPr id="51" name="Rectangle 51"/>
          <p:cNvSpPr/>
          <p:nvPr/>
        </p:nvSpPr>
        <p:spPr>
          <a:xfrm>
            <a:off x="6210300" y="5086350"/>
            <a:ext cx="838200" cy="419100"/>
          </a:xfrm>
          <a:prstGeom prst="roundRect">
            <a:avLst>
              <a:gd name="adj" fmla="val 1363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52" name="TextBox 52"/>
          <p:cNvSpPr txBox="1"/>
          <p:nvPr/>
        </p:nvSpPr>
        <p:spPr>
          <a:xfrm>
            <a:off x="6376080" y="5208746"/>
            <a:ext cx="5066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ORD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386894" y="56183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固定</a:t>
            </a:r>
          </a:p>
        </p:txBody>
      </p:sp>
      <p:sp>
        <p:nvSpPr>
          <p:cNvPr id="54" name="Rectangle 54"/>
          <p:cNvSpPr/>
          <p:nvPr/>
        </p:nvSpPr>
        <p:spPr>
          <a:xfrm>
            <a:off x="7124700" y="5086350"/>
            <a:ext cx="1866900" cy="419100"/>
          </a:xfrm>
          <a:prstGeom prst="roundRect">
            <a:avLst>
              <a:gd name="adj" fmla="val 13636"/>
            </a:avLst>
          </a:prstGeom>
          <a:solidFill>
            <a:srgbClr val="A3DDE3"/>
          </a:solidFill>
          <a:ln>
            <a:noFill/>
          </a:ln>
        </p:spPr>
      </p:sp>
      <p:sp>
        <p:nvSpPr>
          <p:cNvPr id="55" name="TextBox 55"/>
          <p:cNvSpPr txBox="1"/>
          <p:nvPr/>
        </p:nvSpPr>
        <p:spPr>
          <a:xfrm>
            <a:off x="7507443" y="5208746"/>
            <a:ext cx="110141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20260401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698010" y="561832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受注日</a:t>
            </a:r>
          </a:p>
        </p:txBody>
      </p:sp>
      <p:sp>
        <p:nvSpPr>
          <p:cNvPr id="57" name="Rectangle 57"/>
          <p:cNvSpPr/>
          <p:nvPr/>
        </p:nvSpPr>
        <p:spPr>
          <a:xfrm>
            <a:off x="9067800" y="5086350"/>
            <a:ext cx="1066800" cy="419100"/>
          </a:xfrm>
          <a:prstGeom prst="roundRect">
            <a:avLst>
              <a:gd name="adj" fmla="val 13636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58" name="TextBox 58"/>
          <p:cNvSpPr txBox="1"/>
          <p:nvPr/>
        </p:nvSpPr>
        <p:spPr>
          <a:xfrm>
            <a:off x="9390161" y="5208746"/>
            <a:ext cx="42207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001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9358694" y="56183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連番</a:t>
            </a:r>
          </a:p>
        </p:txBody>
      </p:sp>
      <p:pic>
        <p:nvPicPr>
          <p:cNvPr id="60" name="Imag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61" name="Line 61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62" name="TextBox 62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83027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配布データの受注10件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779101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演習の期待値の出どころになる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受注10件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114550"/>
            <a:ext cx="10972800" cy="3238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755997" y="2189321"/>
            <a:ext cx="24060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ID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50061" y="2189321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受注番号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97961" y="21893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顧客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128099" y="21893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数量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740176" y="218932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合計（税込）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450961" y="2189321"/>
            <a:ext cx="12496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ステータス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490240" y="2189321"/>
            <a:ext cx="75557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受注日</a:t>
            </a:r>
          </a:p>
        </p:txBody>
      </p:sp>
      <p:sp>
        <p:nvSpPr>
          <p:cNvPr id="29" name="Rectangle 29"/>
          <p:cNvSpPr/>
          <p:nvPr/>
        </p:nvSpPr>
        <p:spPr>
          <a:xfrm>
            <a:off x="609600" y="2438400"/>
            <a:ext cx="10972800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804362" y="24845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50061" y="248459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ORD-20260401-001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497961" y="2484596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東京電機工業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492764" y="24845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316581" y="248459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594,000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450961" y="2484596"/>
            <a:ext cx="9265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537293" y="248459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04-01</a:t>
            </a:r>
          </a:p>
        </p:txBody>
      </p:sp>
      <p:sp>
        <p:nvSpPr>
          <p:cNvPr id="37" name="Rectangle 37"/>
          <p:cNvSpPr/>
          <p:nvPr/>
        </p:nvSpPr>
        <p:spPr>
          <a:xfrm>
            <a:off x="609600" y="2724150"/>
            <a:ext cx="10972800" cy="2857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8" name="TextBox 38"/>
          <p:cNvSpPr txBox="1"/>
          <p:nvPr/>
        </p:nvSpPr>
        <p:spPr>
          <a:xfrm>
            <a:off x="804362" y="27703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50061" y="277034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ORD-20260401-002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497961" y="2770346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大阪精密機械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363367" y="27703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10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316581" y="277034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935,000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450961" y="2770346"/>
            <a:ext cx="13066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CONFIRMED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537293" y="277034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04-01</a:t>
            </a:r>
          </a:p>
        </p:txBody>
      </p:sp>
      <p:sp>
        <p:nvSpPr>
          <p:cNvPr id="45" name="Rectangle 45"/>
          <p:cNvSpPr/>
          <p:nvPr/>
        </p:nvSpPr>
        <p:spPr>
          <a:xfrm>
            <a:off x="609600" y="3009900"/>
            <a:ext cx="10972800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6" name="TextBox 46"/>
          <p:cNvSpPr txBox="1"/>
          <p:nvPr/>
        </p:nvSpPr>
        <p:spPr>
          <a:xfrm>
            <a:off x="804362" y="30560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50061" y="305609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ORD-20260402-003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497961" y="3056096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名古屋システムサービス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492764" y="30560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5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316581" y="305609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660,000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450961" y="3056096"/>
            <a:ext cx="13066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CONFIRMED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0537293" y="305609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04-02</a:t>
            </a:r>
          </a:p>
        </p:txBody>
      </p:sp>
      <p:sp>
        <p:nvSpPr>
          <p:cNvPr id="53" name="Rectangle 53"/>
          <p:cNvSpPr/>
          <p:nvPr/>
        </p:nvSpPr>
        <p:spPr>
          <a:xfrm>
            <a:off x="609600" y="3295650"/>
            <a:ext cx="10972800" cy="2857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54" name="TextBox 54"/>
          <p:cNvSpPr txBox="1"/>
          <p:nvPr/>
        </p:nvSpPr>
        <p:spPr>
          <a:xfrm>
            <a:off x="80436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50061" y="334184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ORD-20260403-004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497961" y="3341846"/>
            <a:ext cx="23671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福岡ソリューションズ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363367" y="33418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057787" y="3341846"/>
            <a:ext cx="117905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3,190,000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450961" y="3341846"/>
            <a:ext cx="9265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SHIPPED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537293" y="334184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04-03</a:t>
            </a:r>
          </a:p>
        </p:txBody>
      </p:sp>
      <p:sp>
        <p:nvSpPr>
          <p:cNvPr id="61" name="Rectangle 61"/>
          <p:cNvSpPr/>
          <p:nvPr/>
        </p:nvSpPr>
        <p:spPr>
          <a:xfrm>
            <a:off x="609600" y="3581400"/>
            <a:ext cx="10972800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62" name="TextBox 62"/>
          <p:cNvSpPr txBox="1"/>
          <p:nvPr/>
        </p:nvSpPr>
        <p:spPr>
          <a:xfrm>
            <a:off x="804362" y="36275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5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250061" y="362759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ORD-20260403-005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497961" y="3627596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東京電機工業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363367" y="362759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316581" y="362759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990,000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8450961" y="3627596"/>
            <a:ext cx="9265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537293" y="362759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04-03</a:t>
            </a:r>
          </a:p>
        </p:txBody>
      </p:sp>
      <p:sp>
        <p:nvSpPr>
          <p:cNvPr id="69" name="Rectangle 69"/>
          <p:cNvSpPr/>
          <p:nvPr/>
        </p:nvSpPr>
        <p:spPr>
          <a:xfrm>
            <a:off x="609600" y="3867150"/>
            <a:ext cx="10972800" cy="2857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70" name="TextBox 70"/>
          <p:cNvSpPr txBox="1"/>
          <p:nvPr/>
        </p:nvSpPr>
        <p:spPr>
          <a:xfrm>
            <a:off x="804362" y="39133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6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250061" y="391334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ORD-20260404-006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3497961" y="3913346"/>
            <a:ext cx="213188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北海道テクノロジー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363367" y="39133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15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057787" y="3913346"/>
            <a:ext cx="117905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2,772,000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8450961" y="3913346"/>
            <a:ext cx="12052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DELIVERED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537293" y="391334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04-04</a:t>
            </a:r>
          </a:p>
        </p:txBody>
      </p:sp>
      <p:sp>
        <p:nvSpPr>
          <p:cNvPr id="77" name="Rectangle 77"/>
          <p:cNvSpPr/>
          <p:nvPr/>
        </p:nvSpPr>
        <p:spPr>
          <a:xfrm>
            <a:off x="609600" y="4152900"/>
            <a:ext cx="10972800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78" name="TextBox 78"/>
          <p:cNvSpPr txBox="1"/>
          <p:nvPr/>
        </p:nvSpPr>
        <p:spPr>
          <a:xfrm>
            <a:off x="804362" y="41990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7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250061" y="419909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ORD-20260405-007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497961" y="4199096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大阪精密機械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492764" y="41990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316581" y="419909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770,000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8450961" y="4199096"/>
            <a:ext cx="9265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0537293" y="419909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04-05</a:t>
            </a:r>
          </a:p>
        </p:txBody>
      </p:sp>
      <p:sp>
        <p:nvSpPr>
          <p:cNvPr id="85" name="Rectangle 85"/>
          <p:cNvSpPr/>
          <p:nvPr/>
        </p:nvSpPr>
        <p:spPr>
          <a:xfrm>
            <a:off x="609600" y="4438650"/>
            <a:ext cx="10972800" cy="2857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86" name="TextBox 86"/>
          <p:cNvSpPr txBox="1"/>
          <p:nvPr/>
        </p:nvSpPr>
        <p:spPr>
          <a:xfrm>
            <a:off x="804362" y="4484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8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250061" y="448484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ORD-20260406-008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497961" y="4484846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名古屋システムサービス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6363367" y="44848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50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7316581" y="448484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660,000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8450961" y="4484846"/>
            <a:ext cx="13066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CONFIRMED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0537293" y="448484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04-06</a:t>
            </a:r>
          </a:p>
        </p:txBody>
      </p:sp>
      <p:sp>
        <p:nvSpPr>
          <p:cNvPr id="93" name="Rectangle 93"/>
          <p:cNvSpPr/>
          <p:nvPr/>
        </p:nvSpPr>
        <p:spPr>
          <a:xfrm>
            <a:off x="609600" y="4724400"/>
            <a:ext cx="10972800" cy="2857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94" name="TextBox 94"/>
          <p:cNvSpPr txBox="1"/>
          <p:nvPr/>
        </p:nvSpPr>
        <p:spPr>
          <a:xfrm>
            <a:off x="804362" y="477059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9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250061" y="477059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ORD-20260407-009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497961" y="4770596"/>
            <a:ext cx="23671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福岡ソリューションズ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6363367" y="477059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30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7316581" y="477059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280,500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8450961" y="4770596"/>
            <a:ext cx="126863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CANCELLED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10537293" y="477059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04-07</a:t>
            </a:r>
          </a:p>
        </p:txBody>
      </p:sp>
      <p:sp>
        <p:nvSpPr>
          <p:cNvPr id="101" name="Rectangle 101"/>
          <p:cNvSpPr/>
          <p:nvPr/>
        </p:nvSpPr>
        <p:spPr>
          <a:xfrm>
            <a:off x="609600" y="5010150"/>
            <a:ext cx="10972800" cy="2857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02" name="TextBox 102"/>
          <p:cNvSpPr txBox="1"/>
          <p:nvPr/>
        </p:nvSpPr>
        <p:spPr>
          <a:xfrm>
            <a:off x="739664" y="50563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10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1250061" y="5056346"/>
            <a:ext cx="22947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ORD-20260408-010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3497961" y="5056346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東京電機工業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6363367" y="5056346"/>
            <a:ext cx="2732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25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7316581" y="5056346"/>
            <a:ext cx="9202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187,000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8450961" y="5056346"/>
            <a:ext cx="9265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537293" y="5056346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04-08</a:t>
            </a:r>
          </a:p>
        </p:txBody>
      </p:sp>
      <p:sp>
        <p:nvSpPr>
          <p:cNvPr id="109" name="Line 109"/>
          <p:cNvSpPr/>
          <p:nvPr/>
        </p:nvSpPr>
        <p:spPr>
          <a:xfrm>
            <a:off x="609600" y="243840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0" name="Line 110"/>
          <p:cNvSpPr/>
          <p:nvPr/>
        </p:nvSpPr>
        <p:spPr>
          <a:xfrm>
            <a:off x="609600" y="529590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1" name="Line 111"/>
          <p:cNvSpPr/>
          <p:nvPr/>
        </p:nvSpPr>
        <p:spPr>
          <a:xfrm>
            <a:off x="114300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2" name="Line 112"/>
          <p:cNvSpPr/>
          <p:nvPr/>
        </p:nvSpPr>
        <p:spPr>
          <a:xfrm>
            <a:off x="339090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3" name="Line 113"/>
          <p:cNvSpPr/>
          <p:nvPr/>
        </p:nvSpPr>
        <p:spPr>
          <a:xfrm>
            <a:off x="594360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4" name="Line 114"/>
          <p:cNvSpPr/>
          <p:nvPr/>
        </p:nvSpPr>
        <p:spPr>
          <a:xfrm>
            <a:off x="674370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5" name="Line 115"/>
          <p:cNvSpPr/>
          <p:nvPr/>
        </p:nvSpPr>
        <p:spPr>
          <a:xfrm>
            <a:off x="834390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6" name="Line 116"/>
          <p:cNvSpPr/>
          <p:nvPr/>
        </p:nvSpPr>
        <p:spPr>
          <a:xfrm>
            <a:off x="10153650" y="2114550"/>
            <a:ext cx="9525" cy="3181350"/>
          </a:xfrm>
          <a:custGeom>
            <a:avLst/>
            <a:gdLst/>
            <a:ahLst/>
            <a:cxnLst/>
            <a:rect l="l" t="t" r="r" b="b"/>
            <a:pathLst>
              <a:path w="9525" h="3181350">
                <a:moveTo>
                  <a:pt x="0" y="0"/>
                </a:moveTo>
                <a:lnTo>
                  <a:pt x="0" y="318135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17" name="TextBox 117"/>
          <p:cNvSpPr txBox="1"/>
          <p:nvPr/>
        </p:nvSpPr>
        <p:spPr>
          <a:xfrm>
            <a:off x="602361" y="5446871"/>
            <a:ext cx="9213437" cy="99307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受注日は 2026-04-01 から 2026-04-08 に分布します。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内訳は PENDING 4件・CONFIRMED 3件・SHIPPED / DELIVERED / CANCELLED 各1件です。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SQL で直接のぞくときは http://localhost:8080/h2-console を開きます。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JDBC URL は jdbc:h2:mem:orderdb、ユーザー sa、パスワードなし。</a:t>
            </a:r>
          </a:p>
        </p:txBody>
      </p:sp>
      <p:pic>
        <p:nvPicPr>
          <p:cNvPr id="118" name="Image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119" name="Line 119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120" name="TextBox 120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ステータス遷移の許可と禁止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817716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出荷後の取り消しを塞ぐ理由は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帳簿の整合</a:t>
            </a:r>
          </a:p>
        </p:txBody>
      </p:sp>
      <p:sp>
        <p:nvSpPr>
          <p:cNvPr id="21" name="Line 21"/>
          <p:cNvSpPr/>
          <p:nvPr/>
        </p:nvSpPr>
        <p:spPr>
          <a:xfrm>
            <a:off x="6667500" y="2114550"/>
            <a:ext cx="381000" cy="9525"/>
          </a:xfrm>
          <a:custGeom>
            <a:avLst/>
            <a:gdLst/>
            <a:ahLst/>
            <a:cxnLst/>
            <a:rect l="l" t="t" r="r" b="b"/>
            <a:pathLst>
              <a:path w="381000" h="9525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28575">
            <a:solidFill>
              <a:srgbClr val="47BCC6"/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136511" y="20273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許可</a:t>
            </a:r>
          </a:p>
        </p:txBody>
      </p:sp>
      <p:sp>
        <p:nvSpPr>
          <p:cNvPr id="23" name="Line 23"/>
          <p:cNvSpPr/>
          <p:nvPr/>
        </p:nvSpPr>
        <p:spPr>
          <a:xfrm>
            <a:off x="8096250" y="2114550"/>
            <a:ext cx="381000" cy="9525"/>
          </a:xfrm>
          <a:custGeom>
            <a:avLst/>
            <a:gdLst/>
            <a:ahLst/>
            <a:cxnLst/>
            <a:rect l="l" t="t" r="r" b="b"/>
            <a:pathLst>
              <a:path w="381000" h="9525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28575">
            <a:solidFill>
              <a:srgbClr val="C9C4BE"/>
            </a:solidFill>
            <a:custDash>
              <a:ds d="233333" sp="166666"/>
            </a:custDash>
          </a:ln>
        </p:spPr>
      </p:sp>
      <p:sp>
        <p:nvSpPr>
          <p:cNvPr id="24" name="TextBox 24"/>
          <p:cNvSpPr txBox="1"/>
          <p:nvPr/>
        </p:nvSpPr>
        <p:spPr>
          <a:xfrm>
            <a:off x="8565261" y="2027396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業務上できません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2438400"/>
            <a:ext cx="2400300" cy="7620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26" name="TextBox 26"/>
          <p:cNvSpPr txBox="1"/>
          <p:nvPr/>
        </p:nvSpPr>
        <p:spPr>
          <a:xfrm>
            <a:off x="1246899" y="2727008"/>
            <a:ext cx="112570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PENDING</a:t>
            </a:r>
          </a:p>
        </p:txBody>
      </p:sp>
      <p:sp>
        <p:nvSpPr>
          <p:cNvPr id="27" name="Line 27"/>
          <p:cNvSpPr/>
          <p:nvPr/>
        </p:nvSpPr>
        <p:spPr>
          <a:xfrm>
            <a:off x="3067050" y="2819400"/>
            <a:ext cx="238125" cy="9525"/>
          </a:xfrm>
          <a:custGeom>
            <a:avLst/>
            <a:gdLst/>
            <a:ahLst/>
            <a:cxnLst/>
            <a:rect l="l" t="t" r="r" b="b"/>
            <a:pathLst>
              <a:path w="238125" h="9525">
                <a:moveTo>
                  <a:pt x="0" y="0"/>
                </a:moveTo>
                <a:lnTo>
                  <a:pt x="23812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28" name="Polygon 28"/>
          <p:cNvSpPr/>
          <p:nvPr/>
        </p:nvSpPr>
        <p:spPr>
          <a:xfrm>
            <a:off x="3295650" y="27432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9" name="Rectangle 29"/>
          <p:cNvSpPr/>
          <p:nvPr/>
        </p:nvSpPr>
        <p:spPr>
          <a:xfrm>
            <a:off x="3467100" y="2438400"/>
            <a:ext cx="2400300" cy="7620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0" name="TextBox 30"/>
          <p:cNvSpPr txBox="1"/>
          <p:nvPr/>
        </p:nvSpPr>
        <p:spPr>
          <a:xfrm>
            <a:off x="3873370" y="2727008"/>
            <a:ext cx="158776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CONFIRMED</a:t>
            </a:r>
          </a:p>
        </p:txBody>
      </p:sp>
      <p:sp>
        <p:nvSpPr>
          <p:cNvPr id="31" name="Line 31"/>
          <p:cNvSpPr/>
          <p:nvPr/>
        </p:nvSpPr>
        <p:spPr>
          <a:xfrm>
            <a:off x="5924550" y="2819400"/>
            <a:ext cx="238125" cy="9525"/>
          </a:xfrm>
          <a:custGeom>
            <a:avLst/>
            <a:gdLst/>
            <a:ahLst/>
            <a:cxnLst/>
            <a:rect l="l" t="t" r="r" b="b"/>
            <a:pathLst>
              <a:path w="238125" h="9525">
                <a:moveTo>
                  <a:pt x="0" y="0"/>
                </a:moveTo>
                <a:lnTo>
                  <a:pt x="23812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2" name="Polygon 32"/>
          <p:cNvSpPr/>
          <p:nvPr/>
        </p:nvSpPr>
        <p:spPr>
          <a:xfrm>
            <a:off x="6153150" y="27432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3" name="Rectangle 33"/>
          <p:cNvSpPr/>
          <p:nvPr/>
        </p:nvSpPr>
        <p:spPr>
          <a:xfrm>
            <a:off x="6324600" y="2438400"/>
            <a:ext cx="2400300" cy="7620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4" name="TextBox 34"/>
          <p:cNvSpPr txBox="1"/>
          <p:nvPr/>
        </p:nvSpPr>
        <p:spPr>
          <a:xfrm>
            <a:off x="6961899" y="2727008"/>
            <a:ext cx="112570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SHIPPED</a:t>
            </a:r>
          </a:p>
        </p:txBody>
      </p:sp>
      <p:sp>
        <p:nvSpPr>
          <p:cNvPr id="35" name="Line 35"/>
          <p:cNvSpPr/>
          <p:nvPr/>
        </p:nvSpPr>
        <p:spPr>
          <a:xfrm>
            <a:off x="8782050" y="2819400"/>
            <a:ext cx="238125" cy="9525"/>
          </a:xfrm>
          <a:custGeom>
            <a:avLst/>
            <a:gdLst/>
            <a:ahLst/>
            <a:cxnLst/>
            <a:rect l="l" t="t" r="r" b="b"/>
            <a:pathLst>
              <a:path w="238125" h="9525">
                <a:moveTo>
                  <a:pt x="0" y="0"/>
                </a:moveTo>
                <a:lnTo>
                  <a:pt x="238125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6" name="Polygon 36"/>
          <p:cNvSpPr/>
          <p:nvPr/>
        </p:nvSpPr>
        <p:spPr>
          <a:xfrm>
            <a:off x="9010650" y="27432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7" name="Rectangle 37"/>
          <p:cNvSpPr/>
          <p:nvPr/>
        </p:nvSpPr>
        <p:spPr>
          <a:xfrm>
            <a:off x="9182100" y="2438400"/>
            <a:ext cx="2400300" cy="7620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8" name="TextBox 38"/>
          <p:cNvSpPr txBox="1"/>
          <p:nvPr/>
        </p:nvSpPr>
        <p:spPr>
          <a:xfrm>
            <a:off x="9649978" y="2727008"/>
            <a:ext cx="146454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DELIVERED</a:t>
            </a:r>
          </a:p>
        </p:txBody>
      </p:sp>
      <p:sp>
        <p:nvSpPr>
          <p:cNvPr id="39" name="Rectangle 39"/>
          <p:cNvSpPr/>
          <p:nvPr/>
        </p:nvSpPr>
        <p:spPr>
          <a:xfrm>
            <a:off x="3467100" y="4267200"/>
            <a:ext cx="2400300" cy="762000"/>
          </a:xfrm>
          <a:prstGeom prst="roundRect">
            <a:avLst>
              <a:gd name="adj" fmla="val 12500"/>
            </a:avLst>
          </a:prstGeom>
          <a:solidFill>
            <a:srgbClr val="F7F9FA"/>
          </a:solidFill>
          <a:ln w="14288">
            <a:solidFill>
              <a:srgbClr val="47BCC6"/>
            </a:solidFill>
          </a:ln>
        </p:spPr>
      </p:sp>
      <p:sp>
        <p:nvSpPr>
          <p:cNvPr id="40" name="TextBox 40"/>
          <p:cNvSpPr txBox="1"/>
          <p:nvPr/>
        </p:nvSpPr>
        <p:spPr>
          <a:xfrm>
            <a:off x="3896473" y="4555808"/>
            <a:ext cx="154155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CANCELLED</a:t>
            </a:r>
          </a:p>
        </p:txBody>
      </p:sp>
      <p:sp>
        <p:nvSpPr>
          <p:cNvPr id="41" name="Polyline 41"/>
          <p:cNvSpPr/>
          <p:nvPr/>
        </p:nvSpPr>
        <p:spPr>
          <a:xfrm>
            <a:off x="1809750" y="3200400"/>
            <a:ext cx="2190750" cy="990600"/>
          </a:xfrm>
          <a:custGeom>
            <a:avLst/>
            <a:gdLst/>
            <a:ahLst/>
            <a:cxnLst/>
            <a:rect l="l" t="t" r="r" b="b"/>
            <a:pathLst>
              <a:path w="2190750" h="990600">
                <a:moveTo>
                  <a:pt x="0" y="0"/>
                </a:moveTo>
                <a:lnTo>
                  <a:pt x="0" y="609600"/>
                </a:lnTo>
                <a:lnTo>
                  <a:pt x="2190750" y="609600"/>
                </a:lnTo>
                <a:lnTo>
                  <a:pt x="2190750" y="990600"/>
                </a:lnTo>
              </a:path>
            </a:pathLst>
          </a:custGeom>
          <a:noFill/>
          <a:ln w="23812">
            <a:solidFill>
              <a:srgbClr val="47BCC6"/>
            </a:solidFill>
            <a:round/>
          </a:ln>
        </p:spPr>
      </p:sp>
      <p:sp>
        <p:nvSpPr>
          <p:cNvPr id="42" name="Polygon 42"/>
          <p:cNvSpPr/>
          <p:nvPr/>
        </p:nvSpPr>
        <p:spPr>
          <a:xfrm>
            <a:off x="3924300" y="4191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76200" y="762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3" name="Polyline 43"/>
          <p:cNvSpPr/>
          <p:nvPr/>
        </p:nvSpPr>
        <p:spPr>
          <a:xfrm>
            <a:off x="4667250" y="3200400"/>
            <a:ext cx="9525" cy="990600"/>
          </a:xfrm>
          <a:custGeom>
            <a:avLst/>
            <a:gdLst/>
            <a:ahLst/>
            <a:cxnLst/>
            <a:rect l="l" t="t" r="r" b="b"/>
            <a:pathLst>
              <a:path w="9525" h="990600">
                <a:moveTo>
                  <a:pt x="0" y="0"/>
                </a:moveTo>
                <a:lnTo>
                  <a:pt x="0" y="990600"/>
                </a:lnTo>
              </a:path>
            </a:pathLst>
          </a:custGeom>
          <a:noFill/>
          <a:ln w="23812">
            <a:solidFill>
              <a:srgbClr val="47BCC6"/>
            </a:solidFill>
            <a:round/>
          </a:ln>
        </p:spPr>
      </p:sp>
      <p:sp>
        <p:nvSpPr>
          <p:cNvPr id="44" name="Polygon 44"/>
          <p:cNvSpPr/>
          <p:nvPr/>
        </p:nvSpPr>
        <p:spPr>
          <a:xfrm>
            <a:off x="4591050" y="41910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76200" y="76200"/>
                </a:lnTo>
                <a:lnTo>
                  <a:pt x="152400" y="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5" name="Polyline 45"/>
          <p:cNvSpPr/>
          <p:nvPr/>
        </p:nvSpPr>
        <p:spPr>
          <a:xfrm>
            <a:off x="6324600" y="3200400"/>
            <a:ext cx="1200150" cy="1276350"/>
          </a:xfrm>
          <a:custGeom>
            <a:avLst/>
            <a:gdLst/>
            <a:ahLst/>
            <a:cxnLst/>
            <a:rect l="l" t="t" r="r" b="b"/>
            <a:pathLst>
              <a:path w="1200150" h="1276350">
                <a:moveTo>
                  <a:pt x="1200150" y="0"/>
                </a:moveTo>
                <a:lnTo>
                  <a:pt x="1200150" y="1276350"/>
                </a:lnTo>
                <a:lnTo>
                  <a:pt x="0" y="1276350"/>
                </a:lnTo>
              </a:path>
            </a:pathLst>
          </a:custGeom>
          <a:noFill/>
          <a:ln w="23812">
            <a:solidFill>
              <a:srgbClr val="C9C4BE"/>
            </a:solidFill>
            <a:custDash>
              <a:ds d="280000" sp="200000"/>
            </a:custDash>
            <a:round/>
          </a:ln>
        </p:spPr>
      </p:sp>
      <p:sp>
        <p:nvSpPr>
          <p:cNvPr id="46" name="Line 46"/>
          <p:cNvSpPr/>
          <p:nvPr/>
        </p:nvSpPr>
        <p:spPr>
          <a:xfrm>
            <a:off x="6086475" y="437197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0"/>
                </a:moveTo>
                <a:lnTo>
                  <a:pt x="209550" y="209550"/>
                </a:lnTo>
              </a:path>
            </a:pathLst>
          </a:custGeom>
          <a:noFill/>
          <a:ln w="33338">
            <a:solidFill>
              <a:srgbClr val="9C948C"/>
            </a:solidFill>
          </a:ln>
        </p:spPr>
      </p:sp>
      <p:sp>
        <p:nvSpPr>
          <p:cNvPr id="47" name="Line 47"/>
          <p:cNvSpPr/>
          <p:nvPr/>
        </p:nvSpPr>
        <p:spPr>
          <a:xfrm>
            <a:off x="6086475" y="437197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209550"/>
                </a:moveTo>
                <a:lnTo>
                  <a:pt x="209550" y="0"/>
                </a:lnTo>
              </a:path>
            </a:pathLst>
          </a:custGeom>
          <a:noFill/>
          <a:ln w="33338">
            <a:solidFill>
              <a:srgbClr val="9C948C"/>
            </a:solidFill>
          </a:ln>
        </p:spPr>
      </p:sp>
      <p:sp>
        <p:nvSpPr>
          <p:cNvPr id="48" name="Polyline 48"/>
          <p:cNvSpPr/>
          <p:nvPr/>
        </p:nvSpPr>
        <p:spPr>
          <a:xfrm>
            <a:off x="6324600" y="3200400"/>
            <a:ext cx="4057650" cy="1676400"/>
          </a:xfrm>
          <a:custGeom>
            <a:avLst/>
            <a:gdLst/>
            <a:ahLst/>
            <a:cxnLst/>
            <a:rect l="l" t="t" r="r" b="b"/>
            <a:pathLst>
              <a:path w="4057650" h="1676400">
                <a:moveTo>
                  <a:pt x="4057650" y="0"/>
                </a:moveTo>
                <a:lnTo>
                  <a:pt x="4057650" y="1676400"/>
                </a:lnTo>
                <a:lnTo>
                  <a:pt x="0" y="1676400"/>
                </a:lnTo>
              </a:path>
            </a:pathLst>
          </a:custGeom>
          <a:noFill/>
          <a:ln w="23812">
            <a:solidFill>
              <a:srgbClr val="C9C4BE"/>
            </a:solidFill>
            <a:custDash>
              <a:ds d="280000" sp="200000"/>
            </a:custDash>
            <a:round/>
          </a:ln>
        </p:spPr>
      </p:sp>
      <p:sp>
        <p:nvSpPr>
          <p:cNvPr id="49" name="Line 49"/>
          <p:cNvSpPr/>
          <p:nvPr/>
        </p:nvSpPr>
        <p:spPr>
          <a:xfrm>
            <a:off x="6086475" y="477202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0"/>
                </a:moveTo>
                <a:lnTo>
                  <a:pt x="209550" y="209550"/>
                </a:lnTo>
              </a:path>
            </a:pathLst>
          </a:custGeom>
          <a:noFill/>
          <a:ln w="33338">
            <a:solidFill>
              <a:srgbClr val="9C948C"/>
            </a:solidFill>
          </a:ln>
        </p:spPr>
      </p:sp>
      <p:sp>
        <p:nvSpPr>
          <p:cNvPr id="50" name="Line 50"/>
          <p:cNvSpPr/>
          <p:nvPr/>
        </p:nvSpPr>
        <p:spPr>
          <a:xfrm>
            <a:off x="6086475" y="4772025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209550"/>
                </a:moveTo>
                <a:lnTo>
                  <a:pt x="209550" y="0"/>
                </a:lnTo>
              </a:path>
            </a:pathLst>
          </a:custGeom>
          <a:noFill/>
          <a:ln w="33338">
            <a:solidFill>
              <a:srgbClr val="9C948C"/>
            </a:solidFill>
          </a:ln>
        </p:spPr>
      </p:sp>
      <p:sp>
        <p:nvSpPr>
          <p:cNvPr id="51" name="TextBox 51"/>
          <p:cNvSpPr txBox="1"/>
          <p:nvPr/>
        </p:nvSpPr>
        <p:spPr>
          <a:xfrm>
            <a:off x="602361" y="5523071"/>
            <a:ext cx="82488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出荷済みを取り消せると、モノは動いたのに帳簿だけ消える状態になります。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02361" y="5885021"/>
            <a:ext cx="6990159" cy="526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950"/>
              </a:lnSpc>
            </a:pPr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Order.STATUS_PENDING / STATUS_CONFIRMED / STATUS_SHIPPED</a:t>
            </a:r>
          </a:p>
          <a:p>
            <a:pPr algn="l">
              <a:lnSpc>
                <a:spcPts val="1950"/>
              </a:lnSpc>
            </a:pPr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STATUS_DELIVERED / STATUS_CANCELLED</a:t>
            </a:r>
          </a:p>
        </p:txBody>
      </p:sp>
      <p:pic>
        <p:nvPicPr>
          <p:cNvPr id="53" name="Imag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54" name="Line 54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55" name="TextBox 55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EDD9F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B558C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クイズ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ステータス遷移の可否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EDD9F0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00456" y="1539240"/>
            <a:ext cx="10973257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Q. 次のうち、業務上認められていないステータス変更はどれでしょうか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203835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203835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25" name="Ellipse 25"/>
          <p:cNvSpPr/>
          <p:nvPr/>
        </p:nvSpPr>
        <p:spPr>
          <a:xfrm>
            <a:off x="914400" y="224790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1030857" y="235553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35430" y="2371725"/>
            <a:ext cx="298894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PENDING から CANCELLED</a:t>
            </a:r>
          </a:p>
        </p:txBody>
      </p:sp>
      <p:sp>
        <p:nvSpPr>
          <p:cNvPr id="28" name="Rectangle 28"/>
          <p:cNvSpPr/>
          <p:nvPr/>
        </p:nvSpPr>
        <p:spPr>
          <a:xfrm>
            <a:off x="609600" y="300990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9" name="Rectangle 29"/>
          <p:cNvSpPr/>
          <p:nvPr/>
        </p:nvSpPr>
        <p:spPr>
          <a:xfrm>
            <a:off x="609600" y="300990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30" name="Ellipse 30"/>
          <p:cNvSpPr/>
          <p:nvPr/>
        </p:nvSpPr>
        <p:spPr>
          <a:xfrm>
            <a:off x="914400" y="321945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1" name="TextBox 31"/>
          <p:cNvSpPr txBox="1"/>
          <p:nvPr/>
        </p:nvSpPr>
        <p:spPr>
          <a:xfrm>
            <a:off x="1030857" y="332708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B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35430" y="3343275"/>
            <a:ext cx="302895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CONFIRMED から SHIPPED</a:t>
            </a:r>
          </a:p>
        </p:txBody>
      </p:sp>
      <p:sp>
        <p:nvSpPr>
          <p:cNvPr id="33" name="Rectangle 33"/>
          <p:cNvSpPr/>
          <p:nvPr/>
        </p:nvSpPr>
        <p:spPr>
          <a:xfrm>
            <a:off x="609600" y="398145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4" name="Rectangle 34"/>
          <p:cNvSpPr/>
          <p:nvPr/>
        </p:nvSpPr>
        <p:spPr>
          <a:xfrm>
            <a:off x="609600" y="398145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35" name="Ellipse 35"/>
          <p:cNvSpPr/>
          <p:nvPr/>
        </p:nvSpPr>
        <p:spPr>
          <a:xfrm>
            <a:off x="914400" y="419100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1030857" y="429863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35430" y="4314825"/>
            <a:ext cx="298894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SHIPPED から CANCELLED</a:t>
            </a:r>
          </a:p>
        </p:txBody>
      </p:sp>
      <p:sp>
        <p:nvSpPr>
          <p:cNvPr id="38" name="Rectangle 38"/>
          <p:cNvSpPr/>
          <p:nvPr/>
        </p:nvSpPr>
        <p:spPr>
          <a:xfrm>
            <a:off x="609600" y="495300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9" name="Rectangle 39"/>
          <p:cNvSpPr/>
          <p:nvPr/>
        </p:nvSpPr>
        <p:spPr>
          <a:xfrm>
            <a:off x="609600" y="495300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40" name="Ellipse 40"/>
          <p:cNvSpPr/>
          <p:nvPr/>
        </p:nvSpPr>
        <p:spPr>
          <a:xfrm>
            <a:off x="914400" y="516255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1030857" y="527018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D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35430" y="5286375"/>
            <a:ext cx="302895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PENDING から CONFIRMED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2361" y="6037421"/>
            <a:ext cx="707250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8A9499"/>
                </a:solidFill>
                <a:latin typeface="Zen Kaku Gothic New"/>
                <a:ea typeface="Zen Kaku Gothic New"/>
                <a:cs typeface="Zen Kaku Gothic New"/>
              </a:rPr>
              <a:t>正解は次のページで確認します。まず自分で考えてみてください。</a:t>
            </a:r>
          </a:p>
        </p:txBody>
      </p:sp>
      <p:pic>
        <p:nvPicPr>
          <p:cNvPr id="44" name="Imag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45" name="Line 45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46" name="TextBox 46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>
            <a:noFill/>
          </a:ln>
        </p:spPr>
      </p:sp>
      <p:sp>
        <p:nvSpPr>
          <p:cNvPr id="5" name="Rectangle 5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noFill/>
          <a:ln w="14288">
            <a:solidFill>
              <a:srgbClr val="FFFFFF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8920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遷移可否の答え合わせ</a:t>
            </a:r>
          </a:p>
        </p:txBody>
      </p:sp>
      <p:sp>
        <p:nvSpPr>
          <p:cNvPr id="8" name="Rectangle 8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1" name="Rectangle 11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3" name="Rectangle 13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5" name="Rectangle 15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9" name="Rectangle 19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1" name="Rectangle 21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8170" y="1528762"/>
            <a:ext cx="7940850" cy="4400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正解は </a:t>
            </a:r>
            <a:r>
              <a:rPr lang="en-US" sz="225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C</a:t>
            </a:r>
            <a:r>
              <a:rPr lang="zh-CN" sz="22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、出荷後の取り消しは業務上不可</a:t>
            </a:r>
          </a:p>
        </p:txBody>
      </p:sp>
      <p:sp>
        <p:nvSpPr>
          <p:cNvPr id="24" name="Rectangle 24"/>
          <p:cNvSpPr/>
          <p:nvPr/>
        </p:nvSpPr>
        <p:spPr>
          <a:xfrm>
            <a:off x="609600" y="2038350"/>
            <a:ext cx="10972800" cy="857250"/>
          </a:xfrm>
          <a:prstGeom prst="roundRect">
            <a:avLst>
              <a:gd name="adj" fmla="val 1111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5" name="Rectangle 25"/>
          <p:cNvSpPr/>
          <p:nvPr/>
        </p:nvSpPr>
        <p:spPr>
          <a:xfrm>
            <a:off x="609600" y="2038350"/>
            <a:ext cx="76200" cy="85725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6" name="Ellipse 26"/>
          <p:cNvSpPr/>
          <p:nvPr/>
        </p:nvSpPr>
        <p:spPr>
          <a:xfrm>
            <a:off x="876300" y="2238375"/>
            <a:ext cx="457200" cy="4572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1011807" y="2365058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97330" y="2238375"/>
            <a:ext cx="313763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SHIPPED から CANCELLED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97711" y="2532221"/>
            <a:ext cx="730777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出荷したものを取り消せると、モノは動いたのに帳簿だけ消えます。</a:t>
            </a:r>
          </a:p>
        </p:txBody>
      </p:sp>
      <p:sp>
        <p:nvSpPr>
          <p:cNvPr id="30" name="Rectangle 30"/>
          <p:cNvSpPr/>
          <p:nvPr/>
        </p:nvSpPr>
        <p:spPr>
          <a:xfrm>
            <a:off x="609600" y="3048000"/>
            <a:ext cx="10972800" cy="647700"/>
          </a:xfrm>
          <a:prstGeom prst="roundRect">
            <a:avLst>
              <a:gd name="adj" fmla="val 11765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1" name="Ellipse 31"/>
          <p:cNvSpPr/>
          <p:nvPr/>
        </p:nvSpPr>
        <p:spPr>
          <a:xfrm>
            <a:off x="828675" y="3190875"/>
            <a:ext cx="361950" cy="36195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929252" y="3284696"/>
            <a:ext cx="16079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45311" y="3160871"/>
            <a:ext cx="28394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3A3A3A"/>
                </a:solidFill>
                <a:latin typeface="Zen Kaku Gothic New"/>
                <a:ea typeface="Zen Kaku Gothic New"/>
                <a:cs typeface="Zen Kaku Gothic New"/>
              </a:rPr>
              <a:t>PENDING から CANCELLED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45311" y="3408521"/>
            <a:ext cx="448456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まだ出荷していないので、取り消せます。</a:t>
            </a:r>
          </a:p>
        </p:txBody>
      </p:sp>
      <p:sp>
        <p:nvSpPr>
          <p:cNvPr id="35" name="Rectangle 35"/>
          <p:cNvSpPr/>
          <p:nvPr/>
        </p:nvSpPr>
        <p:spPr>
          <a:xfrm>
            <a:off x="609600" y="3810000"/>
            <a:ext cx="10972800" cy="647700"/>
          </a:xfrm>
          <a:prstGeom prst="roundRect">
            <a:avLst>
              <a:gd name="adj" fmla="val 11765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6" name="Ellipse 36"/>
          <p:cNvSpPr/>
          <p:nvPr/>
        </p:nvSpPr>
        <p:spPr>
          <a:xfrm>
            <a:off x="828675" y="3952875"/>
            <a:ext cx="361950" cy="36195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929252" y="4046696"/>
            <a:ext cx="16079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B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45311" y="3922871"/>
            <a:ext cx="287750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3A3A3A"/>
                </a:solidFill>
                <a:latin typeface="Zen Kaku Gothic New"/>
                <a:ea typeface="Zen Kaku Gothic New"/>
                <a:cs typeface="Zen Kaku Gothic New"/>
              </a:rPr>
              <a:t>CONFIRMED から SHIPPED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45311" y="4170521"/>
            <a:ext cx="51903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確認が済んだものを出荷する、通常の流れです。</a:t>
            </a:r>
          </a:p>
        </p:txBody>
      </p:sp>
      <p:sp>
        <p:nvSpPr>
          <p:cNvPr id="40" name="Rectangle 40"/>
          <p:cNvSpPr/>
          <p:nvPr/>
        </p:nvSpPr>
        <p:spPr>
          <a:xfrm>
            <a:off x="609600" y="4572000"/>
            <a:ext cx="10972800" cy="647700"/>
          </a:xfrm>
          <a:prstGeom prst="roundRect">
            <a:avLst>
              <a:gd name="adj" fmla="val 11765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41" name="Ellipse 41"/>
          <p:cNvSpPr/>
          <p:nvPr/>
        </p:nvSpPr>
        <p:spPr>
          <a:xfrm>
            <a:off x="828675" y="4714875"/>
            <a:ext cx="361950" cy="36195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42" name="TextBox 42"/>
          <p:cNvSpPr txBox="1"/>
          <p:nvPr/>
        </p:nvSpPr>
        <p:spPr>
          <a:xfrm>
            <a:off x="929252" y="4808696"/>
            <a:ext cx="16079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45311" y="4684871"/>
            <a:ext cx="287750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3A3A3A"/>
                </a:solidFill>
                <a:latin typeface="Zen Kaku Gothic New"/>
                <a:ea typeface="Zen Kaku Gothic New"/>
                <a:cs typeface="Zen Kaku Gothic New"/>
              </a:rPr>
              <a:t>PENDING から CONFIRMED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45311" y="4932521"/>
            <a:ext cx="542563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登録した受注を社内で確認する、最初の一歩です。</a:t>
            </a:r>
          </a:p>
        </p:txBody>
      </p:sp>
      <p:sp>
        <p:nvSpPr>
          <p:cNvPr id="45" name="Rectangle 45"/>
          <p:cNvSpPr/>
          <p:nvPr/>
        </p:nvSpPr>
        <p:spPr>
          <a:xfrm>
            <a:off x="609600" y="5334000"/>
            <a:ext cx="10972800" cy="723900"/>
          </a:xfrm>
          <a:prstGeom prst="roundRect">
            <a:avLst>
              <a:gd name="adj" fmla="val 7895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46" name="Rectangle 46"/>
          <p:cNvSpPr/>
          <p:nvPr/>
        </p:nvSpPr>
        <p:spPr>
          <a:xfrm>
            <a:off x="609600" y="5334000"/>
            <a:ext cx="47625" cy="7239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7" name="TextBox 47"/>
          <p:cNvSpPr txBox="1"/>
          <p:nvPr/>
        </p:nvSpPr>
        <p:spPr>
          <a:xfrm>
            <a:off x="830961" y="5465921"/>
            <a:ext cx="199072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配布コードの状態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30961" y="5732621"/>
            <a:ext cx="772944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CONFIRMED から CANCELLED はまだ通りません。D1-5 で埋めます。</a:t>
            </a:r>
          </a:p>
        </p:txBody>
      </p:sp>
      <p:pic>
        <p:nvPicPr>
          <p:cNvPr id="49" name="Imag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50" name="Line 50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51" name="TextBox 51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49175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4層の役割分担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860621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上から下へ呼び出し、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下は上を知らない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構造</a:t>
            </a:r>
          </a:p>
        </p:txBody>
      </p:sp>
      <p:sp>
        <p:nvSpPr>
          <p:cNvPr id="21" name="Line 21"/>
          <p:cNvSpPr/>
          <p:nvPr/>
        </p:nvSpPr>
        <p:spPr>
          <a:xfrm>
            <a:off x="419100" y="2190750"/>
            <a:ext cx="9525" cy="3638550"/>
          </a:xfrm>
          <a:custGeom>
            <a:avLst/>
            <a:gdLst/>
            <a:ahLst/>
            <a:cxnLst/>
            <a:rect l="l" t="t" r="r" b="b"/>
            <a:pathLst>
              <a:path w="9525" h="3638550">
                <a:moveTo>
                  <a:pt x="0" y="0"/>
                </a:moveTo>
                <a:lnTo>
                  <a:pt x="0" y="3638550"/>
                </a:lnTo>
              </a:path>
            </a:pathLst>
          </a:custGeom>
          <a:noFill/>
          <a:ln w="28575">
            <a:solidFill>
              <a:srgbClr val="A3DDE3"/>
            </a:solidFill>
          </a:ln>
        </p:spPr>
      </p:sp>
      <p:sp>
        <p:nvSpPr>
          <p:cNvPr id="22" name="Polygon 22"/>
          <p:cNvSpPr/>
          <p:nvPr/>
        </p:nvSpPr>
        <p:spPr>
          <a:xfrm>
            <a:off x="342900" y="5829300"/>
            <a:ext cx="152400" cy="190500"/>
          </a:xfrm>
          <a:custGeom>
            <a:avLst/>
            <a:gdLst/>
            <a:ahLst/>
            <a:cxnLst/>
            <a:rect l="l" t="t" r="r" b="b"/>
            <a:pathLst>
              <a:path w="152400" h="190500">
                <a:moveTo>
                  <a:pt x="0" y="0"/>
                </a:moveTo>
                <a:lnTo>
                  <a:pt x="152400" y="0"/>
                </a:lnTo>
                <a:lnTo>
                  <a:pt x="76200" y="1905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23" name="Rectangle 23"/>
          <p:cNvSpPr/>
          <p:nvPr/>
        </p:nvSpPr>
        <p:spPr>
          <a:xfrm>
            <a:off x="609600" y="20764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24" name="Rectangle 24"/>
          <p:cNvSpPr/>
          <p:nvPr/>
        </p:nvSpPr>
        <p:spPr>
          <a:xfrm>
            <a:off x="609600" y="2076450"/>
            <a:ext cx="2400300" cy="952500"/>
          </a:xfrm>
          <a:prstGeom prst="roundRect">
            <a:avLst>
              <a:gd name="adj" fmla="val 8000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30580" y="2333625"/>
            <a:ext cx="1315402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controller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30961" y="264652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受け口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231261" y="2227421"/>
            <a:ext cx="56608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外から来た依頼を受けて下へ渡し、結果を返します。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231261" y="2475071"/>
            <a:ext cx="37787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業務の判断はここでは書きません。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231261" y="2741771"/>
            <a:ext cx="56321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OrderController.java / CustomerController.java</a:t>
            </a:r>
          </a:p>
        </p:txBody>
      </p:sp>
      <p:sp>
        <p:nvSpPr>
          <p:cNvPr id="30" name="Rectangle 30"/>
          <p:cNvSpPr/>
          <p:nvPr/>
        </p:nvSpPr>
        <p:spPr>
          <a:xfrm>
            <a:off x="609600" y="30670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31" name="Rectangle 31"/>
          <p:cNvSpPr/>
          <p:nvPr/>
        </p:nvSpPr>
        <p:spPr>
          <a:xfrm>
            <a:off x="609600" y="3067050"/>
            <a:ext cx="2400300" cy="952500"/>
          </a:xfrm>
          <a:prstGeom prst="roundRect">
            <a:avLst>
              <a:gd name="adj" fmla="val 8000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30580" y="3324225"/>
            <a:ext cx="951357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service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30961" y="36371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判断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231261" y="3218021"/>
            <a:ext cx="56608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ステータスを変えてよいか、金額をどう計算するか。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231261" y="3465671"/>
            <a:ext cx="51903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業務の決まりごとは、すべてここに集まります。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231261" y="3732371"/>
            <a:ext cx="504354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OrderService.java / OrderServiceImpl.java</a:t>
            </a:r>
          </a:p>
        </p:txBody>
      </p:sp>
      <p:sp>
        <p:nvSpPr>
          <p:cNvPr id="37" name="Rectangle 37"/>
          <p:cNvSpPr/>
          <p:nvPr/>
        </p:nvSpPr>
        <p:spPr>
          <a:xfrm>
            <a:off x="9829800" y="3181350"/>
            <a:ext cx="1295400" cy="32385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8" name="TextBox 38"/>
          <p:cNvSpPr txBox="1"/>
          <p:nvPr/>
        </p:nvSpPr>
        <p:spPr>
          <a:xfrm>
            <a:off x="9976199" y="3256121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よく触る</a:t>
            </a:r>
          </a:p>
        </p:txBody>
      </p:sp>
      <p:sp>
        <p:nvSpPr>
          <p:cNvPr id="39" name="Rectangle 39"/>
          <p:cNvSpPr/>
          <p:nvPr/>
        </p:nvSpPr>
        <p:spPr>
          <a:xfrm>
            <a:off x="609600" y="40576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40" name="Rectangle 40"/>
          <p:cNvSpPr/>
          <p:nvPr/>
        </p:nvSpPr>
        <p:spPr>
          <a:xfrm>
            <a:off x="609600" y="4057650"/>
            <a:ext cx="2400300" cy="952500"/>
          </a:xfrm>
          <a:prstGeom prst="roundRect">
            <a:avLst>
              <a:gd name="adj" fmla="val 8000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830580" y="4314825"/>
            <a:ext cx="1380411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repository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30961" y="4627721"/>
            <a:ext cx="9555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出し入れ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231261" y="4208621"/>
            <a:ext cx="66019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メソッド名を決めるだけで、問い合わせが組み立てられます。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231261" y="4456271"/>
            <a:ext cx="53731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SQL を自分で書く場面はほとんどありません。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231261" y="4722971"/>
            <a:ext cx="575067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OrderRepository.java / CustomerRepository.java</a:t>
            </a:r>
          </a:p>
        </p:txBody>
      </p:sp>
      <p:sp>
        <p:nvSpPr>
          <p:cNvPr id="46" name="Rectangle 46"/>
          <p:cNvSpPr/>
          <p:nvPr/>
        </p:nvSpPr>
        <p:spPr>
          <a:xfrm>
            <a:off x="609600" y="50482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 w="14288">
            <a:solidFill>
              <a:srgbClr val="E3E7EA"/>
            </a:solidFill>
          </a:ln>
        </p:spPr>
      </p:sp>
      <p:sp>
        <p:nvSpPr>
          <p:cNvPr id="47" name="Rectangle 47"/>
          <p:cNvSpPr/>
          <p:nvPr/>
        </p:nvSpPr>
        <p:spPr>
          <a:xfrm>
            <a:off x="609600" y="5048250"/>
            <a:ext cx="2400300" cy="952500"/>
          </a:xfrm>
          <a:prstGeom prst="roundRect">
            <a:avLst>
              <a:gd name="adj" fmla="val 8000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48" name="TextBox 48"/>
          <p:cNvSpPr txBox="1"/>
          <p:nvPr/>
        </p:nvSpPr>
        <p:spPr>
          <a:xfrm>
            <a:off x="830580" y="5305425"/>
            <a:ext cx="1445419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model / dto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30961" y="561832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入れ物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231261" y="5199221"/>
            <a:ext cx="64843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model はテーブルの1行、dto は外へ返すための入れ物です。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231261" y="5446871"/>
            <a:ext cx="66019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内部の持ち方をそのまま外に出さないために分けてあります。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231261" y="5713571"/>
            <a:ext cx="54276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Order.java / OrderItem.java / OrderDTO.java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02361" y="6132671"/>
            <a:ext cx="867194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ほかに exception/ と config/ があります。Java のファイルは全部で15本です。</a:t>
            </a:r>
          </a:p>
        </p:txBody>
      </p:sp>
      <p:pic>
        <p:nvPicPr>
          <p:cNvPr id="54" name="Imag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55" name="Line 55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56" name="TextBox 56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49175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本日触る3か所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879929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主に触るのは 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service・dto・static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 の3か所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1336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7F9FA"/>
          </a:solidFill>
          <a:ln w="14288">
            <a:solidFill>
              <a:srgbClr val="47BCC6"/>
            </a:solidFill>
            <a:custDash>
              <a:ds d="400000" sp="266666"/>
            </a:custDash>
          </a:ln>
        </p:spPr>
      </p:sp>
      <p:sp>
        <p:nvSpPr>
          <p:cNvPr id="22" name="TextBox 22"/>
          <p:cNvSpPr txBox="1"/>
          <p:nvPr/>
        </p:nvSpPr>
        <p:spPr>
          <a:xfrm>
            <a:off x="867918" y="2336482"/>
            <a:ext cx="144694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65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controller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82858" y="236077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受け口</a:t>
            </a:r>
          </a:p>
        </p:txBody>
      </p:sp>
      <p:sp>
        <p:nvSpPr>
          <p:cNvPr id="24" name="Line 24"/>
          <p:cNvSpPr/>
          <p:nvPr/>
        </p:nvSpPr>
        <p:spPr>
          <a:xfrm>
            <a:off x="5562600" y="2438400"/>
            <a:ext cx="1524000" cy="9525"/>
          </a:xfrm>
          <a:custGeom>
            <a:avLst/>
            <a:gdLst/>
            <a:ahLst/>
            <a:cxnLst/>
            <a:rect l="l" t="t" r="r" b="b"/>
            <a:pathLst>
              <a:path w="1524000" h="9525">
                <a:moveTo>
                  <a:pt x="0" y="0"/>
                </a:moveTo>
                <a:lnTo>
                  <a:pt x="15240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25" name="Polygon 25"/>
          <p:cNvSpPr/>
          <p:nvPr/>
        </p:nvSpPr>
        <p:spPr>
          <a:xfrm>
            <a:off x="7086600" y="23812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57150"/>
                </a:lnTo>
                <a:lnTo>
                  <a:pt x="0" y="1143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7239000" y="2133600"/>
            <a:ext cx="43434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7" name="Rectangle 27"/>
          <p:cNvSpPr/>
          <p:nvPr/>
        </p:nvSpPr>
        <p:spPr>
          <a:xfrm>
            <a:off x="7239000" y="2133600"/>
            <a:ext cx="47625" cy="6096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7498461" y="2360771"/>
            <a:ext cx="469021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 GET /api/orders/date-range を追加</a:t>
            </a:r>
          </a:p>
        </p:txBody>
      </p:sp>
      <p:sp>
        <p:nvSpPr>
          <p:cNvPr id="29" name="Rectangle 29"/>
          <p:cNvSpPr/>
          <p:nvPr/>
        </p:nvSpPr>
        <p:spPr>
          <a:xfrm>
            <a:off x="609600" y="28575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9050">
            <a:solidFill>
              <a:srgbClr val="47BCC6"/>
            </a:solidFill>
          </a:ln>
        </p:spPr>
      </p:sp>
      <p:sp>
        <p:nvSpPr>
          <p:cNvPr id="30" name="TextBox 30"/>
          <p:cNvSpPr txBox="1"/>
          <p:nvPr/>
        </p:nvSpPr>
        <p:spPr>
          <a:xfrm>
            <a:off x="867918" y="3060382"/>
            <a:ext cx="104649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65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service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818126" y="3084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判断</a:t>
            </a:r>
          </a:p>
        </p:txBody>
      </p:sp>
      <p:sp>
        <p:nvSpPr>
          <p:cNvPr id="32" name="Line 32"/>
          <p:cNvSpPr/>
          <p:nvPr/>
        </p:nvSpPr>
        <p:spPr>
          <a:xfrm>
            <a:off x="5562600" y="3162300"/>
            <a:ext cx="1524000" cy="9525"/>
          </a:xfrm>
          <a:custGeom>
            <a:avLst/>
            <a:gdLst/>
            <a:ahLst/>
            <a:cxnLst/>
            <a:rect l="l" t="t" r="r" b="b"/>
            <a:pathLst>
              <a:path w="1524000" h="9525">
                <a:moveTo>
                  <a:pt x="0" y="0"/>
                </a:moveTo>
                <a:lnTo>
                  <a:pt x="15240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33" name="Polygon 33"/>
          <p:cNvSpPr/>
          <p:nvPr/>
        </p:nvSpPr>
        <p:spPr>
          <a:xfrm>
            <a:off x="7086600" y="31051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57150"/>
                </a:lnTo>
                <a:lnTo>
                  <a:pt x="0" y="1143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4" name="Rectangle 34"/>
          <p:cNvSpPr/>
          <p:nvPr/>
        </p:nvSpPr>
        <p:spPr>
          <a:xfrm>
            <a:off x="7239000" y="2857500"/>
            <a:ext cx="43434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5" name="Rectangle 35"/>
          <p:cNvSpPr/>
          <p:nvPr/>
        </p:nvSpPr>
        <p:spPr>
          <a:xfrm>
            <a:off x="7239000" y="2857500"/>
            <a:ext cx="47625" cy="6096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7498461" y="2970371"/>
            <a:ext cx="3472910" cy="526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 findByDateRange の本体</a:t>
            </a:r>
          </a:p>
          <a:p>
            <a:pPr algn="l">
              <a:lnSpc>
                <a:spcPts val="1950"/>
              </a:lnSpc>
            </a:pPr>
            <a:r>
              <a:rPr lang="en-US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D1-5 validateStatusTransition</a:t>
            </a:r>
          </a:p>
        </p:txBody>
      </p:sp>
      <p:sp>
        <p:nvSpPr>
          <p:cNvPr id="37" name="Rectangle 37"/>
          <p:cNvSpPr/>
          <p:nvPr/>
        </p:nvSpPr>
        <p:spPr>
          <a:xfrm>
            <a:off x="609600" y="35814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3F3F3"/>
          </a:solidFill>
          <a:ln w="14288">
            <a:solidFill>
              <a:srgbClr val="E3E7EA"/>
            </a:solidFill>
          </a:ln>
        </p:spPr>
      </p:sp>
      <p:sp>
        <p:nvSpPr>
          <p:cNvPr id="38" name="TextBox 38"/>
          <p:cNvSpPr txBox="1"/>
          <p:nvPr/>
        </p:nvSpPr>
        <p:spPr>
          <a:xfrm>
            <a:off x="867918" y="3784282"/>
            <a:ext cx="1518452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650" b="1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repository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347591" y="3808571"/>
            <a:ext cx="9555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出し入れ</a:t>
            </a:r>
          </a:p>
        </p:txBody>
      </p:sp>
      <p:sp>
        <p:nvSpPr>
          <p:cNvPr id="40" name="Line 40"/>
          <p:cNvSpPr/>
          <p:nvPr/>
        </p:nvSpPr>
        <p:spPr>
          <a:xfrm>
            <a:off x="5562600" y="3886200"/>
            <a:ext cx="1524000" cy="9525"/>
          </a:xfrm>
          <a:custGeom>
            <a:avLst/>
            <a:gdLst/>
            <a:ahLst/>
            <a:cxnLst/>
            <a:rect l="l" t="t" r="r" b="b"/>
            <a:pathLst>
              <a:path w="1524000" h="9525">
                <a:moveTo>
                  <a:pt x="0" y="0"/>
                </a:moveTo>
                <a:lnTo>
                  <a:pt x="1524000" y="0"/>
                </a:lnTo>
              </a:path>
            </a:pathLst>
          </a:custGeom>
          <a:noFill/>
          <a:ln w="19050">
            <a:solidFill>
              <a:srgbClr val="C9C4BE"/>
            </a:solidFill>
            <a:custDash>
              <a:ds d="300000" sp="200000"/>
            </a:custDash>
          </a:ln>
        </p:spPr>
      </p:sp>
      <p:sp>
        <p:nvSpPr>
          <p:cNvPr id="41" name="TextBox 41"/>
          <p:cNvSpPr txBox="1"/>
          <p:nvPr/>
        </p:nvSpPr>
        <p:spPr>
          <a:xfrm>
            <a:off x="7231761" y="3808571"/>
            <a:ext cx="522696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既存の findByOrderDateBetween を呼びます。</a:t>
            </a:r>
          </a:p>
        </p:txBody>
      </p:sp>
      <p:sp>
        <p:nvSpPr>
          <p:cNvPr id="42" name="Rectangle 42"/>
          <p:cNvSpPr/>
          <p:nvPr/>
        </p:nvSpPr>
        <p:spPr>
          <a:xfrm>
            <a:off x="609600" y="43053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9050">
            <a:solidFill>
              <a:srgbClr val="47BCC6"/>
            </a:solidFill>
          </a:ln>
        </p:spPr>
      </p:sp>
      <p:sp>
        <p:nvSpPr>
          <p:cNvPr id="43" name="TextBox 43"/>
          <p:cNvSpPr txBox="1"/>
          <p:nvPr/>
        </p:nvSpPr>
        <p:spPr>
          <a:xfrm>
            <a:off x="867918" y="4508182"/>
            <a:ext cx="48872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65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dto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582858" y="453247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入れ物</a:t>
            </a:r>
          </a:p>
        </p:txBody>
      </p:sp>
      <p:sp>
        <p:nvSpPr>
          <p:cNvPr id="45" name="Line 45"/>
          <p:cNvSpPr/>
          <p:nvPr/>
        </p:nvSpPr>
        <p:spPr>
          <a:xfrm>
            <a:off x="5562600" y="4610100"/>
            <a:ext cx="1524000" cy="9525"/>
          </a:xfrm>
          <a:custGeom>
            <a:avLst/>
            <a:gdLst/>
            <a:ahLst/>
            <a:cxnLst/>
            <a:rect l="l" t="t" r="r" b="b"/>
            <a:pathLst>
              <a:path w="1524000" h="9525">
                <a:moveTo>
                  <a:pt x="0" y="0"/>
                </a:moveTo>
                <a:lnTo>
                  <a:pt x="15240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46" name="Polygon 46"/>
          <p:cNvSpPr/>
          <p:nvPr/>
        </p:nvSpPr>
        <p:spPr>
          <a:xfrm>
            <a:off x="7086600" y="45529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57150"/>
                </a:lnTo>
                <a:lnTo>
                  <a:pt x="0" y="1143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7" name="Rectangle 47"/>
          <p:cNvSpPr/>
          <p:nvPr/>
        </p:nvSpPr>
        <p:spPr>
          <a:xfrm>
            <a:off x="7239000" y="4305300"/>
            <a:ext cx="43434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48" name="Rectangle 48"/>
          <p:cNvSpPr/>
          <p:nvPr/>
        </p:nvSpPr>
        <p:spPr>
          <a:xfrm>
            <a:off x="7239000" y="4305300"/>
            <a:ext cx="47625" cy="6096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9" name="TextBox 49"/>
          <p:cNvSpPr txBox="1"/>
          <p:nvPr/>
        </p:nvSpPr>
        <p:spPr>
          <a:xfrm>
            <a:off x="7498461" y="4532471"/>
            <a:ext cx="46410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D1-4 OrderItemDTO と OrderDTO.items</a:t>
            </a:r>
          </a:p>
        </p:txBody>
      </p:sp>
      <p:sp>
        <p:nvSpPr>
          <p:cNvPr id="50" name="Rectangle 50"/>
          <p:cNvSpPr/>
          <p:nvPr/>
        </p:nvSpPr>
        <p:spPr>
          <a:xfrm>
            <a:off x="609600" y="50292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 w="19050">
            <a:solidFill>
              <a:srgbClr val="47BCC6"/>
            </a:solidFill>
          </a:ln>
        </p:spPr>
      </p:sp>
      <p:sp>
        <p:nvSpPr>
          <p:cNvPr id="51" name="TextBox 51"/>
          <p:cNvSpPr txBox="1"/>
          <p:nvPr/>
        </p:nvSpPr>
        <p:spPr>
          <a:xfrm>
            <a:off x="867918" y="5232082"/>
            <a:ext cx="88917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650" b="1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static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818126" y="52563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画面</a:t>
            </a:r>
          </a:p>
        </p:txBody>
      </p:sp>
      <p:sp>
        <p:nvSpPr>
          <p:cNvPr id="53" name="Line 53"/>
          <p:cNvSpPr/>
          <p:nvPr/>
        </p:nvSpPr>
        <p:spPr>
          <a:xfrm>
            <a:off x="5562600" y="5334000"/>
            <a:ext cx="1524000" cy="9525"/>
          </a:xfrm>
          <a:custGeom>
            <a:avLst/>
            <a:gdLst/>
            <a:ahLst/>
            <a:cxnLst/>
            <a:rect l="l" t="t" r="r" b="b"/>
            <a:pathLst>
              <a:path w="1524000" h="9525">
                <a:moveTo>
                  <a:pt x="0" y="0"/>
                </a:moveTo>
                <a:lnTo>
                  <a:pt x="15240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54" name="Polygon 54"/>
          <p:cNvSpPr/>
          <p:nvPr/>
        </p:nvSpPr>
        <p:spPr>
          <a:xfrm>
            <a:off x="7086600" y="52768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114300" y="57150"/>
                </a:lnTo>
                <a:lnTo>
                  <a:pt x="0" y="1143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55" name="Rectangle 55"/>
          <p:cNvSpPr/>
          <p:nvPr/>
        </p:nvSpPr>
        <p:spPr>
          <a:xfrm>
            <a:off x="7239000" y="5029200"/>
            <a:ext cx="434340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56" name="Rectangle 56"/>
          <p:cNvSpPr/>
          <p:nvPr/>
        </p:nvSpPr>
        <p:spPr>
          <a:xfrm>
            <a:off x="7239000" y="5029200"/>
            <a:ext cx="47625" cy="6096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7" name="TextBox 57"/>
          <p:cNvSpPr txBox="1"/>
          <p:nvPr/>
        </p:nvSpPr>
        <p:spPr>
          <a:xfrm>
            <a:off x="7498461" y="5256371"/>
            <a:ext cx="41424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D1-3 dashboard.html をゼロから作る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02361" y="5846921"/>
            <a:ext cx="749213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Java を書くのは D1-2 / D1-4 / D1-5 の3本。D1-3 は HTML です。</a:t>
            </a:r>
          </a:p>
        </p:txBody>
      </p:sp>
      <p:pic>
        <p:nvPicPr>
          <p:cNvPr id="59" name="Imag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60" name="Line 60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61" name="TextBox 61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実演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65107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ブラウザに出る生のJSON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7027" y="1504474"/>
            <a:ext cx="521669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受注10件で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この読みにくさ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2114550"/>
            <a:ext cx="7239000" cy="3810000"/>
          </a:xfrm>
          <a:prstGeom prst="roundRect">
            <a:avLst>
              <a:gd name="adj" fmla="val 2000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24" name="TextBox 24"/>
          <p:cNvSpPr txBox="1"/>
          <p:nvPr/>
        </p:nvSpPr>
        <p:spPr>
          <a:xfrm>
            <a:off x="675203" y="3465671"/>
            <a:ext cx="7107793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ブラウザで開いた http://localhost:8080/api/orders の生 JSON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受注10件が1かたまりで折り返している状態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145780" y="2409825"/>
            <a:ext cx="1835468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手が止まる問い</a:t>
            </a:r>
          </a:p>
        </p:txBody>
      </p:sp>
      <p:sp>
        <p:nvSpPr>
          <p:cNvPr id="26" name="Ellipse 26"/>
          <p:cNvSpPr/>
          <p:nvPr/>
        </p:nvSpPr>
        <p:spPr>
          <a:xfrm>
            <a:off x="8172450" y="2933700"/>
            <a:ext cx="114300" cy="1143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8412861" y="2894171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どのステータスが何件か</a:t>
            </a:r>
          </a:p>
        </p:txBody>
      </p:sp>
      <p:sp>
        <p:nvSpPr>
          <p:cNvPr id="28" name="Ellipse 28"/>
          <p:cNvSpPr/>
          <p:nvPr/>
        </p:nvSpPr>
        <p:spPr>
          <a:xfrm>
            <a:off x="8172450" y="3429000"/>
            <a:ext cx="114300" cy="1143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8412861" y="3389471"/>
            <a:ext cx="16613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合計はいくらか</a:t>
            </a:r>
          </a:p>
        </p:txBody>
      </p:sp>
      <p:sp>
        <p:nvSpPr>
          <p:cNvPr id="30" name="Ellipse 30"/>
          <p:cNvSpPr/>
          <p:nvPr/>
        </p:nvSpPr>
        <p:spPr>
          <a:xfrm>
            <a:off x="8172450" y="3924300"/>
            <a:ext cx="114300" cy="1143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1" name="TextBox 31"/>
          <p:cNvSpPr txBox="1"/>
          <p:nvPr/>
        </p:nvSpPr>
        <p:spPr>
          <a:xfrm>
            <a:off x="8412861" y="3884771"/>
            <a:ext cx="299061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4月1日から3日までは何件か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46161" y="5180171"/>
            <a:ext cx="427101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この読みにくさは D1-3 で消します。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02361" y="6094571"/>
            <a:ext cx="82868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講師の画面を見ながら、同じURLを自分のブラウザでも開いてください。</a:t>
            </a:r>
          </a:p>
        </p:txBody>
      </p:sp>
      <p:pic>
        <p:nvPicPr>
          <p:cNvPr id="34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35" name="Line 35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6" name="TextBox 36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550813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配布コードに空けてある5つの穴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22759" y="1170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2558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4047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5517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37006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8476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9964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901434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82923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74392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55881" y="11701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47351" y="114300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54640" y="11701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04474"/>
            <a:ext cx="970030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壊れているのではなく、</a:t>
            </a:r>
            <a:r>
              <a:rPr lang="zh-CN" sz="24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仕様として空けた5つの穴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133600"/>
            <a:ext cx="6667500" cy="628650"/>
          </a:xfrm>
          <a:prstGeom prst="roundRect">
            <a:avLst>
              <a:gd name="adj" fmla="val 909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22" name="Rectangle 22"/>
          <p:cNvSpPr/>
          <p:nvPr/>
        </p:nvSpPr>
        <p:spPr>
          <a:xfrm>
            <a:off x="609600" y="21336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869061" y="2246471"/>
            <a:ext cx="427652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OrderServiceImpl#findByDateRange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9061" y="2494121"/>
            <a:ext cx="450827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UnsupportedOperationException のまま</a:t>
            </a:r>
          </a:p>
        </p:txBody>
      </p:sp>
      <p:sp>
        <p:nvSpPr>
          <p:cNvPr id="25" name="Polygon 25"/>
          <p:cNvSpPr/>
          <p:nvPr/>
        </p:nvSpPr>
        <p:spPr>
          <a:xfrm>
            <a:off x="7467600" y="2295525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76200"/>
                </a:moveTo>
                <a:lnTo>
                  <a:pt x="209550" y="76200"/>
                </a:lnTo>
                <a:lnTo>
                  <a:pt x="209550" y="0"/>
                </a:lnTo>
                <a:lnTo>
                  <a:pt x="457200" y="152400"/>
                </a:lnTo>
                <a:lnTo>
                  <a:pt x="209550" y="304800"/>
                </a:lnTo>
                <a:lnTo>
                  <a:pt x="20955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8115300" y="2133600"/>
            <a:ext cx="3467100" cy="628650"/>
          </a:xfrm>
          <a:prstGeom prst="roundRect">
            <a:avLst>
              <a:gd name="adj" fmla="val 909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7" name="Rectangle 27"/>
          <p:cNvSpPr/>
          <p:nvPr/>
        </p:nvSpPr>
        <p:spPr>
          <a:xfrm>
            <a:off x="8115300" y="21336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8372094" y="2323148"/>
            <a:ext cx="820712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9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D1-2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136761" y="237982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本体を実装</a:t>
            </a:r>
          </a:p>
        </p:txBody>
      </p:sp>
      <p:sp>
        <p:nvSpPr>
          <p:cNvPr id="30" name="Rectangle 30"/>
          <p:cNvSpPr/>
          <p:nvPr/>
        </p:nvSpPr>
        <p:spPr>
          <a:xfrm>
            <a:off x="609600" y="2876550"/>
            <a:ext cx="6667500" cy="628650"/>
          </a:xfrm>
          <a:prstGeom prst="roundRect">
            <a:avLst>
              <a:gd name="adj" fmla="val 909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31" name="Rectangle 31"/>
          <p:cNvSpPr/>
          <p:nvPr/>
        </p:nvSpPr>
        <p:spPr>
          <a:xfrm>
            <a:off x="609600" y="287655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69061" y="2989421"/>
            <a:ext cx="346096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GET /api/orders/date-range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69061" y="3237071"/>
            <a:ext cx="443569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窓口そのものが無く、叩くと HTTP 400</a:t>
            </a:r>
          </a:p>
        </p:txBody>
      </p:sp>
      <p:sp>
        <p:nvSpPr>
          <p:cNvPr id="34" name="Polygon 34"/>
          <p:cNvSpPr/>
          <p:nvPr/>
        </p:nvSpPr>
        <p:spPr>
          <a:xfrm>
            <a:off x="7467600" y="3038475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76200"/>
                </a:moveTo>
                <a:lnTo>
                  <a:pt x="209550" y="76200"/>
                </a:lnTo>
                <a:lnTo>
                  <a:pt x="209550" y="0"/>
                </a:lnTo>
                <a:lnTo>
                  <a:pt x="457200" y="152400"/>
                </a:lnTo>
                <a:lnTo>
                  <a:pt x="209550" y="304800"/>
                </a:lnTo>
                <a:lnTo>
                  <a:pt x="20955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5" name="Rectangle 35"/>
          <p:cNvSpPr/>
          <p:nvPr/>
        </p:nvSpPr>
        <p:spPr>
          <a:xfrm>
            <a:off x="8115300" y="2876550"/>
            <a:ext cx="3467100" cy="628650"/>
          </a:xfrm>
          <a:prstGeom prst="roundRect">
            <a:avLst>
              <a:gd name="adj" fmla="val 909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6" name="Rectangle 36"/>
          <p:cNvSpPr/>
          <p:nvPr/>
        </p:nvSpPr>
        <p:spPr>
          <a:xfrm>
            <a:off x="8115300" y="287655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8372094" y="3066098"/>
            <a:ext cx="820712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9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D1-2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136761" y="312277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窓口を追加</a:t>
            </a:r>
          </a:p>
        </p:txBody>
      </p:sp>
      <p:sp>
        <p:nvSpPr>
          <p:cNvPr id="39" name="Rectangle 39"/>
          <p:cNvSpPr/>
          <p:nvPr/>
        </p:nvSpPr>
        <p:spPr>
          <a:xfrm>
            <a:off x="609600" y="3619500"/>
            <a:ext cx="6667500" cy="628650"/>
          </a:xfrm>
          <a:prstGeom prst="roundRect">
            <a:avLst>
              <a:gd name="adj" fmla="val 909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40" name="Rectangle 40"/>
          <p:cNvSpPr/>
          <p:nvPr/>
        </p:nvSpPr>
        <p:spPr>
          <a:xfrm>
            <a:off x="609600" y="36195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869061" y="3732371"/>
            <a:ext cx="347291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src/main/resources/static/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69061" y="3980021"/>
            <a:ext cx="296708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空のまま。画面が1枚も無い</a:t>
            </a:r>
          </a:p>
        </p:txBody>
      </p:sp>
      <p:sp>
        <p:nvSpPr>
          <p:cNvPr id="43" name="Polygon 43"/>
          <p:cNvSpPr/>
          <p:nvPr/>
        </p:nvSpPr>
        <p:spPr>
          <a:xfrm>
            <a:off x="7467600" y="3781425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76200"/>
                </a:moveTo>
                <a:lnTo>
                  <a:pt x="209550" y="76200"/>
                </a:lnTo>
                <a:lnTo>
                  <a:pt x="209550" y="0"/>
                </a:lnTo>
                <a:lnTo>
                  <a:pt x="457200" y="152400"/>
                </a:lnTo>
                <a:lnTo>
                  <a:pt x="209550" y="304800"/>
                </a:lnTo>
                <a:lnTo>
                  <a:pt x="20955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4" name="Rectangle 44"/>
          <p:cNvSpPr/>
          <p:nvPr/>
        </p:nvSpPr>
        <p:spPr>
          <a:xfrm>
            <a:off x="8115300" y="3619500"/>
            <a:ext cx="3467100" cy="628650"/>
          </a:xfrm>
          <a:prstGeom prst="roundRect">
            <a:avLst>
              <a:gd name="adj" fmla="val 909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45" name="Rectangle 45"/>
          <p:cNvSpPr/>
          <p:nvPr/>
        </p:nvSpPr>
        <p:spPr>
          <a:xfrm>
            <a:off x="8115300" y="36195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6" name="TextBox 46"/>
          <p:cNvSpPr txBox="1"/>
          <p:nvPr/>
        </p:nvSpPr>
        <p:spPr>
          <a:xfrm>
            <a:off x="8372094" y="3809048"/>
            <a:ext cx="820712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9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D1-3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136761" y="3865721"/>
            <a:ext cx="10849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1枚つくる</a:t>
            </a:r>
          </a:p>
        </p:txBody>
      </p:sp>
      <p:sp>
        <p:nvSpPr>
          <p:cNvPr id="48" name="Rectangle 48"/>
          <p:cNvSpPr/>
          <p:nvPr/>
        </p:nvSpPr>
        <p:spPr>
          <a:xfrm>
            <a:off x="609600" y="4362450"/>
            <a:ext cx="6667500" cy="628650"/>
          </a:xfrm>
          <a:prstGeom prst="roundRect">
            <a:avLst>
              <a:gd name="adj" fmla="val 909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49" name="Rectangle 49"/>
          <p:cNvSpPr/>
          <p:nvPr/>
        </p:nvSpPr>
        <p:spPr>
          <a:xfrm>
            <a:off x="609600" y="436245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0" name="TextBox 50"/>
          <p:cNvSpPr txBox="1"/>
          <p:nvPr/>
        </p:nvSpPr>
        <p:spPr>
          <a:xfrm>
            <a:off x="869061" y="4475321"/>
            <a:ext cx="12458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OrderDTO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69061" y="4722971"/>
            <a:ext cx="29082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明細 items を持っていない</a:t>
            </a:r>
          </a:p>
        </p:txBody>
      </p:sp>
      <p:sp>
        <p:nvSpPr>
          <p:cNvPr id="52" name="Polygon 52"/>
          <p:cNvSpPr/>
          <p:nvPr/>
        </p:nvSpPr>
        <p:spPr>
          <a:xfrm>
            <a:off x="7467600" y="4524375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76200"/>
                </a:moveTo>
                <a:lnTo>
                  <a:pt x="209550" y="76200"/>
                </a:lnTo>
                <a:lnTo>
                  <a:pt x="209550" y="0"/>
                </a:lnTo>
                <a:lnTo>
                  <a:pt x="457200" y="152400"/>
                </a:lnTo>
                <a:lnTo>
                  <a:pt x="209550" y="304800"/>
                </a:lnTo>
                <a:lnTo>
                  <a:pt x="20955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53" name="Rectangle 53"/>
          <p:cNvSpPr/>
          <p:nvPr/>
        </p:nvSpPr>
        <p:spPr>
          <a:xfrm>
            <a:off x="8115300" y="4362450"/>
            <a:ext cx="3467100" cy="628650"/>
          </a:xfrm>
          <a:prstGeom prst="roundRect">
            <a:avLst>
              <a:gd name="adj" fmla="val 909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54" name="Rectangle 54"/>
          <p:cNvSpPr/>
          <p:nvPr/>
        </p:nvSpPr>
        <p:spPr>
          <a:xfrm>
            <a:off x="8115300" y="436245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5" name="TextBox 55"/>
          <p:cNvSpPr txBox="1"/>
          <p:nvPr/>
        </p:nvSpPr>
        <p:spPr>
          <a:xfrm>
            <a:off x="8372094" y="4551998"/>
            <a:ext cx="820712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9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D1-4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9136761" y="4608671"/>
            <a:ext cx="131930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DTO を新規</a:t>
            </a:r>
          </a:p>
        </p:txBody>
      </p:sp>
      <p:sp>
        <p:nvSpPr>
          <p:cNvPr id="57" name="Rectangle 57"/>
          <p:cNvSpPr/>
          <p:nvPr/>
        </p:nvSpPr>
        <p:spPr>
          <a:xfrm>
            <a:off x="609600" y="5105400"/>
            <a:ext cx="6667500" cy="628650"/>
          </a:xfrm>
          <a:prstGeom prst="roundRect">
            <a:avLst>
              <a:gd name="adj" fmla="val 909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58" name="Rectangle 58"/>
          <p:cNvSpPr/>
          <p:nvPr/>
        </p:nvSpPr>
        <p:spPr>
          <a:xfrm>
            <a:off x="609600" y="51054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9" name="TextBox 59"/>
          <p:cNvSpPr txBox="1"/>
          <p:nvPr/>
        </p:nvSpPr>
        <p:spPr>
          <a:xfrm>
            <a:off x="869061" y="5218271"/>
            <a:ext cx="304757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validateStatusTransition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69061" y="5465921"/>
            <a:ext cx="405565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CONFIRMED から CANCELLED が無い</a:t>
            </a:r>
          </a:p>
        </p:txBody>
      </p:sp>
      <p:sp>
        <p:nvSpPr>
          <p:cNvPr id="61" name="Polygon 61"/>
          <p:cNvSpPr/>
          <p:nvPr/>
        </p:nvSpPr>
        <p:spPr>
          <a:xfrm>
            <a:off x="7467600" y="5267325"/>
            <a:ext cx="457200" cy="304800"/>
          </a:xfrm>
          <a:custGeom>
            <a:avLst/>
            <a:gdLst/>
            <a:ahLst/>
            <a:cxnLst/>
            <a:rect l="l" t="t" r="r" b="b"/>
            <a:pathLst>
              <a:path w="457200" h="304800">
                <a:moveTo>
                  <a:pt x="0" y="76200"/>
                </a:moveTo>
                <a:lnTo>
                  <a:pt x="209550" y="76200"/>
                </a:lnTo>
                <a:lnTo>
                  <a:pt x="209550" y="0"/>
                </a:lnTo>
                <a:lnTo>
                  <a:pt x="457200" y="152400"/>
                </a:lnTo>
                <a:lnTo>
                  <a:pt x="209550" y="304800"/>
                </a:lnTo>
                <a:lnTo>
                  <a:pt x="20955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62" name="Rectangle 62"/>
          <p:cNvSpPr/>
          <p:nvPr/>
        </p:nvSpPr>
        <p:spPr>
          <a:xfrm>
            <a:off x="8115300" y="5105400"/>
            <a:ext cx="3467100" cy="628650"/>
          </a:xfrm>
          <a:prstGeom prst="roundRect">
            <a:avLst>
              <a:gd name="adj" fmla="val 909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63" name="Rectangle 63"/>
          <p:cNvSpPr/>
          <p:nvPr/>
        </p:nvSpPr>
        <p:spPr>
          <a:xfrm>
            <a:off x="8115300" y="5105400"/>
            <a:ext cx="47625" cy="6286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64" name="TextBox 64"/>
          <p:cNvSpPr txBox="1"/>
          <p:nvPr/>
        </p:nvSpPr>
        <p:spPr>
          <a:xfrm>
            <a:off x="8372094" y="5294948"/>
            <a:ext cx="820712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95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D1-5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9136761" y="5351621"/>
            <a:ext cx="10849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1マス足す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02361" y="5961221"/>
            <a:ext cx="696663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穴は配布物では直していません。5つとも今日の演習で埋めます。</a:t>
            </a:r>
          </a:p>
        </p:txBody>
      </p:sp>
      <p:pic>
        <p:nvPicPr>
          <p:cNvPr id="67" name="Image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68" name="Line 68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69" name="TextBox 69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1427809" y="6568916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19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530075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本資料の二次転載禁止について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313974"/>
            <a:ext cx="731905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受講者ご本人の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学習目的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に限った利用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1905000"/>
            <a:ext cx="10972800" cy="3714750"/>
          </a:xfrm>
          <a:prstGeom prst="roundRect">
            <a:avLst>
              <a:gd name="adj" fmla="val 2051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905000"/>
            <a:ext cx="76200" cy="3714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81456" y="2186940"/>
            <a:ext cx="1890522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著作権の帰属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2599" y="2687479"/>
            <a:ext cx="6256782" cy="9176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本資料の著作権は株式会社ギブリーに帰属します。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当社の書面による事前の許可なく、全部または一部を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複製・転載・改変・再配布することを禁止します。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81456" y="3882390"/>
            <a:ext cx="1578483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利用の範囲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2599" y="4382929"/>
            <a:ext cx="9637204" cy="9176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受講者ご本人が本研修の学習目的で利用する範囲に限り、閲覧と印刷ができます。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社外への共有、SNS・ブログ等への掲載、他の研修や資料への流用は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ご遠慮ください。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2361" y="5942171"/>
            <a:ext cx="707250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引用や社内共有の可否について迷ったら、講師にご相談ください。</a:t>
            </a:r>
          </a:p>
        </p:txBody>
      </p:sp>
      <p:pic>
        <p:nvPicPr>
          <p:cNvPr id="14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1154049" y="2001679"/>
            <a:ext cx="129336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spc="150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SESSION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3950" y="232886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4524" y="3818572"/>
            <a:ext cx="7565273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 Code の起動と3操作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4386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722971"/>
            <a:ext cx="9342834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ターミナルで claude を起動し、計画を先に出させてから承認する流れを手に入れます。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つまずきの大半は、Planモードに入ったつもりで入っていないことです。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この章で現在地の見え方まで確認します。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89636" y="3268028"/>
            <a:ext cx="1705718" cy="49872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25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592095" y="1866900"/>
            <a:ext cx="776651" cy="777240"/>
          </a:xfrm>
          <a:custGeom>
            <a:avLst/>
            <a:gdLst/>
            <a:ahLst/>
            <a:cxnLst/>
            <a:rect l="l" t="t" r="r" b="b"/>
            <a:pathLst>
              <a:path w="776651" h="777240">
                <a:moveTo>
                  <a:pt x="152381" y="516719"/>
                </a:moveTo>
                <a:lnTo>
                  <a:pt x="305154" y="430993"/>
                </a:lnTo>
                <a:lnTo>
                  <a:pt x="307713" y="423521"/>
                </a:lnTo>
                <a:lnTo>
                  <a:pt x="305154" y="419392"/>
                </a:lnTo>
                <a:lnTo>
                  <a:pt x="297683" y="419392"/>
                </a:lnTo>
                <a:lnTo>
                  <a:pt x="272121" y="417818"/>
                </a:lnTo>
                <a:lnTo>
                  <a:pt x="184824" y="415457"/>
                </a:lnTo>
                <a:lnTo>
                  <a:pt x="109124" y="412313"/>
                </a:lnTo>
                <a:lnTo>
                  <a:pt x="35785" y="408381"/>
                </a:lnTo>
                <a:lnTo>
                  <a:pt x="17303" y="404447"/>
                </a:lnTo>
                <a:lnTo>
                  <a:pt x="0" y="381641"/>
                </a:lnTo>
                <a:lnTo>
                  <a:pt x="1768" y="370235"/>
                </a:lnTo>
                <a:lnTo>
                  <a:pt x="17303" y="359814"/>
                </a:lnTo>
                <a:lnTo>
                  <a:pt x="39519" y="361783"/>
                </a:lnTo>
                <a:lnTo>
                  <a:pt x="88677" y="365125"/>
                </a:lnTo>
                <a:lnTo>
                  <a:pt x="162408" y="370235"/>
                </a:lnTo>
                <a:lnTo>
                  <a:pt x="215888" y="373383"/>
                </a:lnTo>
                <a:lnTo>
                  <a:pt x="295128" y="381641"/>
                </a:lnTo>
                <a:lnTo>
                  <a:pt x="307713" y="381641"/>
                </a:lnTo>
                <a:lnTo>
                  <a:pt x="309481" y="376527"/>
                </a:lnTo>
                <a:lnTo>
                  <a:pt x="305154" y="373383"/>
                </a:lnTo>
                <a:lnTo>
                  <a:pt x="301812" y="370235"/>
                </a:lnTo>
                <a:lnTo>
                  <a:pt x="225526" y="318526"/>
                </a:lnTo>
                <a:lnTo>
                  <a:pt x="142944" y="263863"/>
                </a:lnTo>
                <a:lnTo>
                  <a:pt x="99691" y="232404"/>
                </a:lnTo>
                <a:lnTo>
                  <a:pt x="76293" y="216478"/>
                </a:lnTo>
                <a:lnTo>
                  <a:pt x="64495" y="201535"/>
                </a:lnTo>
                <a:lnTo>
                  <a:pt x="59384" y="168897"/>
                </a:lnTo>
                <a:lnTo>
                  <a:pt x="80619" y="145499"/>
                </a:lnTo>
                <a:lnTo>
                  <a:pt x="109128" y="147465"/>
                </a:lnTo>
                <a:lnTo>
                  <a:pt x="116401" y="149431"/>
                </a:lnTo>
                <a:lnTo>
                  <a:pt x="145305" y="171647"/>
                </a:lnTo>
                <a:lnTo>
                  <a:pt x="207044" y="219428"/>
                </a:lnTo>
                <a:lnTo>
                  <a:pt x="287660" y="278809"/>
                </a:lnTo>
                <a:lnTo>
                  <a:pt x="299458" y="288638"/>
                </a:lnTo>
                <a:lnTo>
                  <a:pt x="304176" y="285296"/>
                </a:lnTo>
                <a:lnTo>
                  <a:pt x="304766" y="282938"/>
                </a:lnTo>
                <a:lnTo>
                  <a:pt x="299454" y="274087"/>
                </a:lnTo>
                <a:lnTo>
                  <a:pt x="255608" y="194851"/>
                </a:lnTo>
                <a:lnTo>
                  <a:pt x="208812" y="114235"/>
                </a:lnTo>
                <a:lnTo>
                  <a:pt x="187972" y="80814"/>
                </a:lnTo>
                <a:lnTo>
                  <a:pt x="182467" y="60754"/>
                </a:lnTo>
                <a:cubicBezTo>
                  <a:pt x="180501" y="52496"/>
                  <a:pt x="179125" y="45618"/>
                  <a:pt x="179125" y="37162"/>
                </a:cubicBezTo>
                <a:lnTo>
                  <a:pt x="203310" y="4323"/>
                </a:lnTo>
                <a:lnTo>
                  <a:pt x="216675" y="0"/>
                </a:lnTo>
                <a:lnTo>
                  <a:pt x="248921" y="4327"/>
                </a:lnTo>
                <a:lnTo>
                  <a:pt x="262490" y="16121"/>
                </a:lnTo>
                <a:lnTo>
                  <a:pt x="282543" y="61936"/>
                </a:lnTo>
                <a:lnTo>
                  <a:pt x="314986" y="134097"/>
                </a:lnTo>
                <a:lnTo>
                  <a:pt x="365322" y="232210"/>
                </a:lnTo>
                <a:lnTo>
                  <a:pt x="380067" y="261308"/>
                </a:lnTo>
                <a:lnTo>
                  <a:pt x="387933" y="288246"/>
                </a:lnTo>
                <a:lnTo>
                  <a:pt x="390880" y="296504"/>
                </a:lnTo>
                <a:lnTo>
                  <a:pt x="395994" y="296504"/>
                </a:lnTo>
                <a:lnTo>
                  <a:pt x="395994" y="291786"/>
                </a:lnTo>
                <a:lnTo>
                  <a:pt x="400123" y="236537"/>
                </a:lnTo>
                <a:lnTo>
                  <a:pt x="407792" y="168700"/>
                </a:lnTo>
                <a:lnTo>
                  <a:pt x="415263" y="81400"/>
                </a:lnTo>
                <a:lnTo>
                  <a:pt x="417818" y="56823"/>
                </a:lnTo>
                <a:lnTo>
                  <a:pt x="430008" y="27330"/>
                </a:lnTo>
                <a:lnTo>
                  <a:pt x="454193" y="11403"/>
                </a:lnTo>
                <a:lnTo>
                  <a:pt x="473067" y="20448"/>
                </a:lnTo>
                <a:lnTo>
                  <a:pt x="488602" y="42664"/>
                </a:lnTo>
                <a:lnTo>
                  <a:pt x="486439" y="57020"/>
                </a:lnTo>
                <a:lnTo>
                  <a:pt x="477199" y="116988"/>
                </a:lnTo>
                <a:lnTo>
                  <a:pt x="459109" y="210972"/>
                </a:lnTo>
                <a:lnTo>
                  <a:pt x="447311" y="273893"/>
                </a:lnTo>
                <a:lnTo>
                  <a:pt x="454193" y="273893"/>
                </a:lnTo>
                <a:lnTo>
                  <a:pt x="462059" y="266027"/>
                </a:lnTo>
                <a:lnTo>
                  <a:pt x="493910" y="223754"/>
                </a:lnTo>
                <a:lnTo>
                  <a:pt x="547391" y="156902"/>
                </a:lnTo>
                <a:lnTo>
                  <a:pt x="570986" y="130359"/>
                </a:lnTo>
                <a:lnTo>
                  <a:pt x="598514" y="101064"/>
                </a:lnTo>
                <a:lnTo>
                  <a:pt x="616209" y="87103"/>
                </a:lnTo>
                <a:lnTo>
                  <a:pt x="649633" y="87103"/>
                </a:lnTo>
                <a:lnTo>
                  <a:pt x="674214" y="123675"/>
                </a:lnTo>
                <a:lnTo>
                  <a:pt x="663203" y="161426"/>
                </a:lnTo>
                <a:lnTo>
                  <a:pt x="628794" y="205075"/>
                </a:lnTo>
                <a:lnTo>
                  <a:pt x="600282" y="242039"/>
                </a:lnTo>
                <a:lnTo>
                  <a:pt x="559386" y="297094"/>
                </a:lnTo>
                <a:lnTo>
                  <a:pt x="533825" y="341137"/>
                </a:lnTo>
                <a:lnTo>
                  <a:pt x="536185" y="344677"/>
                </a:lnTo>
                <a:lnTo>
                  <a:pt x="542280" y="344084"/>
                </a:lnTo>
                <a:lnTo>
                  <a:pt x="634691" y="324426"/>
                </a:lnTo>
                <a:lnTo>
                  <a:pt x="684632" y="315378"/>
                </a:lnTo>
                <a:lnTo>
                  <a:pt x="744207" y="305154"/>
                </a:lnTo>
                <a:lnTo>
                  <a:pt x="771145" y="317739"/>
                </a:lnTo>
                <a:lnTo>
                  <a:pt x="774092" y="330518"/>
                </a:lnTo>
                <a:lnTo>
                  <a:pt x="763476" y="356669"/>
                </a:lnTo>
                <a:lnTo>
                  <a:pt x="699775" y="372398"/>
                </a:lnTo>
                <a:lnTo>
                  <a:pt x="625056" y="387341"/>
                </a:lnTo>
                <a:lnTo>
                  <a:pt x="513769" y="413689"/>
                </a:lnTo>
                <a:lnTo>
                  <a:pt x="512392" y="414674"/>
                </a:lnTo>
                <a:lnTo>
                  <a:pt x="513966" y="416640"/>
                </a:lnTo>
                <a:lnTo>
                  <a:pt x="564105" y="421358"/>
                </a:lnTo>
                <a:lnTo>
                  <a:pt x="585537" y="422537"/>
                </a:lnTo>
                <a:lnTo>
                  <a:pt x="638033" y="422537"/>
                </a:lnTo>
                <a:lnTo>
                  <a:pt x="735755" y="429814"/>
                </a:lnTo>
                <a:lnTo>
                  <a:pt x="761313" y="446719"/>
                </a:lnTo>
                <a:lnTo>
                  <a:pt x="776651" y="467367"/>
                </a:lnTo>
                <a:lnTo>
                  <a:pt x="774092" y="483097"/>
                </a:lnTo>
                <a:lnTo>
                  <a:pt x="734770" y="503153"/>
                </a:lnTo>
                <a:lnTo>
                  <a:pt x="681682" y="490568"/>
                </a:lnTo>
                <a:lnTo>
                  <a:pt x="557809" y="461075"/>
                </a:lnTo>
                <a:lnTo>
                  <a:pt x="515343" y="450456"/>
                </a:lnTo>
                <a:lnTo>
                  <a:pt x="509442" y="450456"/>
                </a:lnTo>
                <a:lnTo>
                  <a:pt x="509442" y="453996"/>
                </a:lnTo>
                <a:lnTo>
                  <a:pt x="544836" y="488602"/>
                </a:lnTo>
                <a:lnTo>
                  <a:pt x="609719" y="547193"/>
                </a:lnTo>
                <a:lnTo>
                  <a:pt x="690924" y="622696"/>
                </a:lnTo>
                <a:lnTo>
                  <a:pt x="695053" y="641375"/>
                </a:lnTo>
                <a:lnTo>
                  <a:pt x="684632" y="656123"/>
                </a:lnTo>
                <a:lnTo>
                  <a:pt x="673621" y="654549"/>
                </a:lnTo>
                <a:lnTo>
                  <a:pt x="602248" y="600871"/>
                </a:lnTo>
                <a:lnTo>
                  <a:pt x="574720" y="576686"/>
                </a:lnTo>
                <a:lnTo>
                  <a:pt x="512392" y="524190"/>
                </a:lnTo>
                <a:lnTo>
                  <a:pt x="508263" y="524190"/>
                </a:lnTo>
                <a:lnTo>
                  <a:pt x="508263" y="529696"/>
                </a:lnTo>
                <a:lnTo>
                  <a:pt x="522616" y="550733"/>
                </a:lnTo>
                <a:lnTo>
                  <a:pt x="598514" y="664773"/>
                </a:lnTo>
                <a:lnTo>
                  <a:pt x="602445" y="699772"/>
                </a:lnTo>
                <a:lnTo>
                  <a:pt x="596940" y="711175"/>
                </a:lnTo>
                <a:lnTo>
                  <a:pt x="577279" y="718056"/>
                </a:lnTo>
                <a:lnTo>
                  <a:pt x="555649" y="714125"/>
                </a:lnTo>
                <a:lnTo>
                  <a:pt x="511213" y="651797"/>
                </a:lnTo>
                <a:lnTo>
                  <a:pt x="465402" y="581602"/>
                </a:lnTo>
                <a:lnTo>
                  <a:pt x="428437" y="518685"/>
                </a:lnTo>
                <a:lnTo>
                  <a:pt x="423913" y="521243"/>
                </a:lnTo>
                <a:lnTo>
                  <a:pt x="402086" y="756203"/>
                </a:lnTo>
                <a:lnTo>
                  <a:pt x="391865" y="768195"/>
                </a:lnTo>
                <a:lnTo>
                  <a:pt x="368269" y="777240"/>
                </a:lnTo>
                <a:lnTo>
                  <a:pt x="348608" y="762298"/>
                </a:lnTo>
                <a:lnTo>
                  <a:pt x="338187" y="738112"/>
                </a:lnTo>
                <a:lnTo>
                  <a:pt x="348608" y="690335"/>
                </a:lnTo>
                <a:lnTo>
                  <a:pt x="361193" y="628007"/>
                </a:lnTo>
                <a:lnTo>
                  <a:pt x="371417" y="578458"/>
                </a:lnTo>
                <a:lnTo>
                  <a:pt x="380657" y="516913"/>
                </a:lnTo>
                <a:lnTo>
                  <a:pt x="386162" y="496465"/>
                </a:lnTo>
                <a:lnTo>
                  <a:pt x="385770" y="495089"/>
                </a:lnTo>
                <a:lnTo>
                  <a:pt x="381246" y="495678"/>
                </a:lnTo>
                <a:lnTo>
                  <a:pt x="334845" y="559386"/>
                </a:lnTo>
                <a:lnTo>
                  <a:pt x="264258" y="654747"/>
                </a:lnTo>
                <a:lnTo>
                  <a:pt x="208417" y="714517"/>
                </a:lnTo>
                <a:lnTo>
                  <a:pt x="195048" y="719828"/>
                </a:lnTo>
                <a:lnTo>
                  <a:pt x="171848" y="707832"/>
                </a:lnTo>
                <a:lnTo>
                  <a:pt x="174008" y="686400"/>
                </a:lnTo>
                <a:lnTo>
                  <a:pt x="186988" y="667329"/>
                </a:lnTo>
                <a:lnTo>
                  <a:pt x="264258" y="569017"/>
                </a:lnTo>
                <a:lnTo>
                  <a:pt x="310857" y="508069"/>
                </a:lnTo>
                <a:lnTo>
                  <a:pt x="340943" y="472873"/>
                </a:lnTo>
                <a:lnTo>
                  <a:pt x="340742" y="467759"/>
                </a:lnTo>
                <a:lnTo>
                  <a:pt x="338974" y="467759"/>
                </a:lnTo>
                <a:lnTo>
                  <a:pt x="133701" y="601069"/>
                </a:lnTo>
                <a:lnTo>
                  <a:pt x="97129" y="605787"/>
                </a:lnTo>
                <a:lnTo>
                  <a:pt x="81400" y="591039"/>
                </a:lnTo>
                <a:lnTo>
                  <a:pt x="83369" y="566857"/>
                </a:lnTo>
                <a:lnTo>
                  <a:pt x="90840" y="558991"/>
                </a:lnTo>
                <a:lnTo>
                  <a:pt x="152579" y="516521"/>
                </a:lnTo>
                <a:close/>
              </a:path>
            </a:pathLst>
          </a:custGeom>
          <a:solidFill>
            <a:srgbClr val="D97757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10249338" y="2779871"/>
            <a:ext cx="13403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 Code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551974" y="6189821"/>
            <a:ext cx="303766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※ 各ロゴは各社の商標です。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096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1124331" y="585644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5" name="Rectangle 15"/>
          <p:cNvSpPr/>
          <p:nvPr/>
        </p:nvSpPr>
        <p:spPr>
          <a:xfrm>
            <a:off x="21812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2638587" y="585644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7" name="Rectangle 17"/>
          <p:cNvSpPr/>
          <p:nvPr/>
        </p:nvSpPr>
        <p:spPr>
          <a:xfrm>
            <a:off x="37528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4224147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9" name="Rectangle 19"/>
          <p:cNvSpPr/>
          <p:nvPr/>
        </p:nvSpPr>
        <p:spPr>
          <a:xfrm>
            <a:off x="532447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579577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8961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7367397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3" name="Rectangle 23"/>
          <p:cNvSpPr/>
          <p:nvPr/>
        </p:nvSpPr>
        <p:spPr>
          <a:xfrm>
            <a:off x="84677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93902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5" name="Rectangle 25"/>
          <p:cNvSpPr/>
          <p:nvPr/>
        </p:nvSpPr>
        <p:spPr>
          <a:xfrm>
            <a:off x="100393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10436447" y="58564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pic>
        <p:nvPicPr>
          <p:cNvPr id="27" name="Imag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24585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3操作の使いどころ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755503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依頼の大きさで決まる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3操作の選び分け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1980" y="1857375"/>
            <a:ext cx="53530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場面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64630" y="1857375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2098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609600" y="2209800"/>
            <a:ext cx="57150" cy="609600"/>
          </a:xfrm>
          <a:prstGeom prst="roundRect">
            <a:avLst>
              <a:gd name="adj" fmla="val 50000"/>
            </a:avLst>
          </a:prstGeom>
          <a:solidFill>
            <a:srgbClr val="C9C4BE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830580" y="2428875"/>
            <a:ext cx="37299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構造を知りたい・質問だけしたい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29337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3" name="Rectangle 13"/>
          <p:cNvSpPr/>
          <p:nvPr/>
        </p:nvSpPr>
        <p:spPr>
          <a:xfrm>
            <a:off x="609600" y="2933700"/>
            <a:ext cx="57150" cy="609600"/>
          </a:xfrm>
          <a:prstGeom prst="roundRect">
            <a:avLst>
              <a:gd name="adj" fmla="val 50000"/>
            </a:avLst>
          </a:prstGeom>
          <a:solidFill>
            <a:srgbClr val="C9C4BE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830580" y="3152775"/>
            <a:ext cx="3370898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小さな変更を1か所に入れたい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6576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3657600"/>
            <a:ext cx="57150" cy="609600"/>
          </a:xfrm>
          <a:prstGeom prst="roundRect">
            <a:avLst>
              <a:gd name="adj" fmla="val 50000"/>
            </a:avLst>
          </a:prstGeom>
          <a:solidFill>
            <a:srgbClr val="C9C4BE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30580" y="3876675"/>
            <a:ext cx="49682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破壊的な変更、複数ファイルにまたがる依頼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09600" y="4381500"/>
            <a:ext cx="4953000" cy="609600"/>
          </a:xfrm>
          <a:prstGeom prst="roundRect">
            <a:avLst>
              <a:gd name="adj" fmla="val 12500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9" name="Rectangle 19"/>
          <p:cNvSpPr/>
          <p:nvPr/>
        </p:nvSpPr>
        <p:spPr>
          <a:xfrm>
            <a:off x="609600" y="4381500"/>
            <a:ext cx="57150" cy="609600"/>
          </a:xfrm>
          <a:prstGeom prst="roundRect">
            <a:avLst>
              <a:gd name="adj" fmla="val 50000"/>
            </a:avLst>
          </a:prstGeom>
          <a:solidFill>
            <a:srgbClr val="C9C4BE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830580" y="4600575"/>
            <a:ext cx="42252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決まった手順を毎回同じ形で流したい</a:t>
            </a:r>
          </a:p>
        </p:txBody>
      </p:sp>
      <p:sp>
        <p:nvSpPr>
          <p:cNvPr id="21" name="Line 21"/>
          <p:cNvSpPr/>
          <p:nvPr/>
        </p:nvSpPr>
        <p:spPr>
          <a:xfrm>
            <a:off x="5638800" y="2514600"/>
            <a:ext cx="723900" cy="361950"/>
          </a:xfrm>
          <a:custGeom>
            <a:avLst/>
            <a:gdLst/>
            <a:ahLst/>
            <a:cxnLst/>
            <a:rect l="l" t="t" r="r" b="b"/>
            <a:pathLst>
              <a:path w="723900" h="361950">
                <a:moveTo>
                  <a:pt x="0" y="0"/>
                </a:moveTo>
                <a:lnTo>
                  <a:pt x="723900" y="36195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22" name="Line 22"/>
          <p:cNvSpPr/>
          <p:nvPr/>
        </p:nvSpPr>
        <p:spPr>
          <a:xfrm>
            <a:off x="5638800" y="2876550"/>
            <a:ext cx="723900" cy="361950"/>
          </a:xfrm>
          <a:custGeom>
            <a:avLst/>
            <a:gdLst/>
            <a:ahLst/>
            <a:cxnLst/>
            <a:rect l="l" t="t" r="r" b="b"/>
            <a:pathLst>
              <a:path w="723900" h="361950">
                <a:moveTo>
                  <a:pt x="0" y="361950"/>
                </a:moveTo>
                <a:lnTo>
                  <a:pt x="7239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23" name="Line 23"/>
          <p:cNvSpPr/>
          <p:nvPr/>
        </p:nvSpPr>
        <p:spPr>
          <a:xfrm>
            <a:off x="5638800" y="3962400"/>
            <a:ext cx="723900" cy="9525"/>
          </a:xfrm>
          <a:custGeom>
            <a:avLst/>
            <a:gdLst/>
            <a:ahLst/>
            <a:cxnLst/>
            <a:rect l="l" t="t" r="r" b="b"/>
            <a:pathLst>
              <a:path w="723900" h="9525">
                <a:moveTo>
                  <a:pt x="0" y="0"/>
                </a:moveTo>
                <a:lnTo>
                  <a:pt x="7239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24" name="Line 24"/>
          <p:cNvSpPr/>
          <p:nvPr/>
        </p:nvSpPr>
        <p:spPr>
          <a:xfrm>
            <a:off x="5638800" y="4686300"/>
            <a:ext cx="723900" cy="9525"/>
          </a:xfrm>
          <a:custGeom>
            <a:avLst/>
            <a:gdLst/>
            <a:ahLst/>
            <a:cxnLst/>
            <a:rect l="l" t="t" r="r" b="b"/>
            <a:pathLst>
              <a:path w="723900" h="9525">
                <a:moveTo>
                  <a:pt x="0" y="0"/>
                </a:moveTo>
                <a:lnTo>
                  <a:pt x="72390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25" name="Polygon 25"/>
          <p:cNvSpPr/>
          <p:nvPr/>
        </p:nvSpPr>
        <p:spPr>
          <a:xfrm>
            <a:off x="6362700" y="2809875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0"/>
                </a:moveTo>
                <a:lnTo>
                  <a:pt x="152400" y="66675"/>
                </a:lnTo>
                <a:lnTo>
                  <a:pt x="0" y="13335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6" name="Polygon 26"/>
          <p:cNvSpPr/>
          <p:nvPr/>
        </p:nvSpPr>
        <p:spPr>
          <a:xfrm>
            <a:off x="6362700" y="3895725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0"/>
                </a:moveTo>
                <a:lnTo>
                  <a:pt x="152400" y="66675"/>
                </a:lnTo>
                <a:lnTo>
                  <a:pt x="0" y="13335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7" name="Polygon 27"/>
          <p:cNvSpPr/>
          <p:nvPr/>
        </p:nvSpPr>
        <p:spPr>
          <a:xfrm>
            <a:off x="6362700" y="4619625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0"/>
                </a:moveTo>
                <a:lnTo>
                  <a:pt x="152400" y="66675"/>
                </a:lnTo>
                <a:lnTo>
                  <a:pt x="0" y="13335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6572250" y="2533650"/>
            <a:ext cx="5010150" cy="685800"/>
          </a:xfrm>
          <a:prstGeom prst="roundRect">
            <a:avLst>
              <a:gd name="adj" fmla="val 1111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9" name="Rectangle 29"/>
          <p:cNvSpPr/>
          <p:nvPr/>
        </p:nvSpPr>
        <p:spPr>
          <a:xfrm>
            <a:off x="6572250" y="2533650"/>
            <a:ext cx="57150" cy="6858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6792468" y="2660332"/>
            <a:ext cx="201901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ターミナル対話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793611" y="2932271"/>
            <a:ext cx="283768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質問と小さな変更はここで</a:t>
            </a:r>
          </a:p>
        </p:txBody>
      </p:sp>
      <p:sp>
        <p:nvSpPr>
          <p:cNvPr id="32" name="Rectangle 32"/>
          <p:cNvSpPr/>
          <p:nvPr/>
        </p:nvSpPr>
        <p:spPr>
          <a:xfrm>
            <a:off x="6572250" y="3657600"/>
            <a:ext cx="5010150" cy="609600"/>
          </a:xfrm>
          <a:prstGeom prst="roundRect">
            <a:avLst>
              <a:gd name="adj" fmla="val 125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3" name="Rectangle 33"/>
          <p:cNvSpPr/>
          <p:nvPr/>
        </p:nvSpPr>
        <p:spPr>
          <a:xfrm>
            <a:off x="6572250" y="3657600"/>
            <a:ext cx="57150" cy="6096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6792468" y="3841432"/>
            <a:ext cx="3413163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Planモード（Shift+Tab）</a:t>
            </a:r>
          </a:p>
        </p:txBody>
      </p:sp>
      <p:sp>
        <p:nvSpPr>
          <p:cNvPr id="35" name="Rectangle 35"/>
          <p:cNvSpPr/>
          <p:nvPr/>
        </p:nvSpPr>
        <p:spPr>
          <a:xfrm>
            <a:off x="6572250" y="4343400"/>
            <a:ext cx="5010150" cy="685800"/>
          </a:xfrm>
          <a:prstGeom prst="roundRect">
            <a:avLst>
              <a:gd name="adj" fmla="val 1111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6" name="Rectangle 36"/>
          <p:cNvSpPr/>
          <p:nvPr/>
        </p:nvSpPr>
        <p:spPr>
          <a:xfrm>
            <a:off x="6572250" y="4343400"/>
            <a:ext cx="57150" cy="6858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6792468" y="4489132"/>
            <a:ext cx="259108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スラッシュコマンド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793611" y="4761071"/>
            <a:ext cx="468453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/review /gen-test /clear /compact /init</a:t>
            </a:r>
          </a:p>
        </p:txBody>
      </p:sp>
      <p:sp>
        <p:nvSpPr>
          <p:cNvPr id="39" name="Rectangle 39"/>
          <p:cNvSpPr/>
          <p:nvPr/>
        </p:nvSpPr>
        <p:spPr>
          <a:xfrm>
            <a:off x="609600" y="5295900"/>
            <a:ext cx="10972800" cy="723900"/>
          </a:xfrm>
          <a:prstGeom prst="roundRect">
            <a:avLst>
              <a:gd name="adj" fmla="val 10526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40" name="Rectangle 40"/>
          <p:cNvSpPr/>
          <p:nvPr/>
        </p:nvSpPr>
        <p:spPr>
          <a:xfrm>
            <a:off x="609600" y="5295900"/>
            <a:ext cx="76200" cy="7239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869061" y="5465921"/>
            <a:ext cx="66316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@ でファイルを指定すると、Claude Code の探索が減ります。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69061" y="5751671"/>
            <a:ext cx="401402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この図はまとめでもう一度出します。</a:t>
            </a:r>
          </a:p>
        </p:txBody>
      </p:sp>
      <p:pic>
        <p:nvPicPr>
          <p:cNvPr id="43" name="Imag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44" name="TextBox 44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530075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起動時に読み込まれるファイル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10196546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起動と同時に読まれる 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CLAUDE.md と .claude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 一式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019300"/>
            <a:ext cx="5334000" cy="3429000"/>
          </a:xfrm>
          <a:prstGeom prst="roundRect">
            <a:avLst>
              <a:gd name="adj" fmla="val 2222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8" name="TextBox 8"/>
          <p:cNvSpPr txBox="1"/>
          <p:nvPr/>
        </p:nvSpPr>
        <p:spPr>
          <a:xfrm>
            <a:off x="863751" y="3256121"/>
            <a:ext cx="4825698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VSCode のターミナルで claude を起動し、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CLAUDE.md を読み込んだ表示が出ている画面</a:t>
            </a:r>
          </a:p>
        </p:txBody>
      </p:sp>
      <p:sp>
        <p:nvSpPr>
          <p:cNvPr id="9" name="Rectangle 9"/>
          <p:cNvSpPr/>
          <p:nvPr/>
        </p:nvSpPr>
        <p:spPr>
          <a:xfrm>
            <a:off x="6286500" y="2019300"/>
            <a:ext cx="5295900" cy="990600"/>
          </a:xfrm>
          <a:prstGeom prst="roundRect">
            <a:avLst>
              <a:gd name="adj" fmla="val 769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6286500" y="2019300"/>
            <a:ext cx="57150" cy="9906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6507099" y="2173129"/>
            <a:ext cx="150325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CLAUDE.md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507861" y="2513171"/>
            <a:ext cx="56608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技術スタック・コーディング規約・受注の業務ルール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286500" y="3162300"/>
            <a:ext cx="5295900" cy="2286000"/>
          </a:xfrm>
          <a:prstGeom prst="roundRect">
            <a:avLst>
              <a:gd name="adj" fmla="val 3333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4" name="Rectangle 14"/>
          <p:cNvSpPr/>
          <p:nvPr/>
        </p:nvSpPr>
        <p:spPr>
          <a:xfrm>
            <a:off x="6286500" y="3162300"/>
            <a:ext cx="57150" cy="2286000"/>
          </a:xfrm>
          <a:prstGeom prst="roundRect">
            <a:avLst>
              <a:gd name="adj" fmla="val 50000"/>
            </a:avLst>
          </a:prstGeom>
          <a:solidFill>
            <a:srgbClr val="C9C4BE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507099" y="3316129"/>
            <a:ext cx="114909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.claude/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07861" y="3713321"/>
            <a:ext cx="598615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settings.json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モデルは sonnet、.env は読み取り拒否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07861" y="4113371"/>
            <a:ext cx="451220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commands/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/review と /gen-test の2本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07861" y="4513421"/>
            <a:ext cx="489451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agents/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コードレビュー役の code-reviewer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07861" y="4913471"/>
            <a:ext cx="410930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skills/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受注ドメインの order-domain</a:t>
            </a:r>
          </a:p>
        </p:txBody>
      </p:sp>
      <p:sp>
        <p:nvSpPr>
          <p:cNvPr id="20" name="Freeform 20"/>
          <p:cNvSpPr/>
          <p:nvPr/>
        </p:nvSpPr>
        <p:spPr>
          <a:xfrm>
            <a:off x="609592" y="5675963"/>
            <a:ext cx="342914" cy="344761"/>
          </a:xfrm>
          <a:custGeom>
            <a:avLst/>
            <a:gdLst/>
            <a:ahLst/>
            <a:cxnLst/>
            <a:rect l="l" t="t" r="r" b="b"/>
            <a:pathLst>
              <a:path w="342914" h="344761">
                <a:moveTo>
                  <a:pt x="330763" y="37898"/>
                </a:moveTo>
                <a:lnTo>
                  <a:pt x="260183" y="3937"/>
                </a:lnTo>
                <a:cubicBezTo>
                  <a:pt x="252008" y="0"/>
                  <a:pt x="242237" y="1662"/>
                  <a:pt x="235823" y="8080"/>
                </a:cubicBezTo>
                <a:lnTo>
                  <a:pt x="100663" y="131381"/>
                </a:lnTo>
                <a:lnTo>
                  <a:pt x="41799" y="86690"/>
                </a:lnTo>
                <a:cubicBezTo>
                  <a:pt x="36319" y="82534"/>
                  <a:pt x="28655" y="82876"/>
                  <a:pt x="23568" y="87505"/>
                </a:cubicBezTo>
                <a:lnTo>
                  <a:pt x="4680" y="104678"/>
                </a:lnTo>
                <a:cubicBezTo>
                  <a:pt x="1703" y="107384"/>
                  <a:pt x="5" y="111218"/>
                  <a:pt x="3" y="115241"/>
                </a:cubicBezTo>
                <a:cubicBezTo>
                  <a:pt x="0" y="119263"/>
                  <a:pt x="1693" y="123100"/>
                  <a:pt x="4665" y="125809"/>
                </a:cubicBezTo>
                <a:lnTo>
                  <a:pt x="55715" y="172387"/>
                </a:lnTo>
                <a:lnTo>
                  <a:pt x="4665" y="218964"/>
                </a:lnTo>
                <a:cubicBezTo>
                  <a:pt x="1693" y="221673"/>
                  <a:pt x="0" y="225510"/>
                  <a:pt x="3" y="229533"/>
                </a:cubicBezTo>
                <a:cubicBezTo>
                  <a:pt x="5" y="233555"/>
                  <a:pt x="1703" y="237390"/>
                  <a:pt x="4680" y="240095"/>
                </a:cubicBezTo>
                <a:lnTo>
                  <a:pt x="23582" y="257254"/>
                </a:lnTo>
                <a:cubicBezTo>
                  <a:pt x="28669" y="261883"/>
                  <a:pt x="36333" y="262225"/>
                  <a:pt x="41813" y="258069"/>
                </a:cubicBezTo>
                <a:lnTo>
                  <a:pt x="100677" y="213377"/>
                </a:lnTo>
                <a:lnTo>
                  <a:pt x="235837" y="336679"/>
                </a:lnTo>
                <a:cubicBezTo>
                  <a:pt x="242244" y="343099"/>
                  <a:pt x="252013" y="344761"/>
                  <a:pt x="260183" y="340822"/>
                </a:cubicBezTo>
                <a:lnTo>
                  <a:pt x="330792" y="306861"/>
                </a:lnTo>
                <a:cubicBezTo>
                  <a:pt x="338205" y="303283"/>
                  <a:pt x="342914" y="295775"/>
                  <a:pt x="342908" y="287544"/>
                </a:cubicBezTo>
                <a:lnTo>
                  <a:pt x="342908" y="57215"/>
                </a:lnTo>
                <a:cubicBezTo>
                  <a:pt x="342908" y="48977"/>
                  <a:pt x="338187" y="41468"/>
                  <a:pt x="330763" y="37898"/>
                </a:cubicBezTo>
                <a:close/>
                <a:moveTo>
                  <a:pt x="257240" y="250225"/>
                </a:moveTo>
                <a:lnTo>
                  <a:pt x="154684" y="172387"/>
                </a:lnTo>
                <a:lnTo>
                  <a:pt x="257240" y="94548"/>
                </a:lnTo>
                <a:lnTo>
                  <a:pt x="257240" y="250225"/>
                </a:lnTo>
                <a:close/>
              </a:path>
            </a:pathLst>
          </a:custGeom>
          <a:solidFill>
            <a:srgbClr val="0078D4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0511" y="5789771"/>
            <a:ext cx="89401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VS Code</a:t>
            </a:r>
          </a:p>
        </p:txBody>
      </p:sp>
      <p:sp>
        <p:nvSpPr>
          <p:cNvPr id="22" name="Freeform 22"/>
          <p:cNvSpPr/>
          <p:nvPr/>
        </p:nvSpPr>
        <p:spPr>
          <a:xfrm>
            <a:off x="2190880" y="5676900"/>
            <a:ext cx="342640" cy="342900"/>
          </a:xfrm>
          <a:custGeom>
            <a:avLst/>
            <a:gdLst/>
            <a:ahLst/>
            <a:cxnLst/>
            <a:rect l="l" t="t" r="r" b="b"/>
            <a:pathLst>
              <a:path w="342640" h="342900">
                <a:moveTo>
                  <a:pt x="67227" y="227964"/>
                </a:moveTo>
                <a:lnTo>
                  <a:pt x="134627" y="190144"/>
                </a:lnTo>
                <a:lnTo>
                  <a:pt x="135756" y="186848"/>
                </a:lnTo>
                <a:lnTo>
                  <a:pt x="134627" y="185026"/>
                </a:lnTo>
                <a:lnTo>
                  <a:pt x="131331" y="185026"/>
                </a:lnTo>
                <a:lnTo>
                  <a:pt x="120054" y="184332"/>
                </a:lnTo>
                <a:lnTo>
                  <a:pt x="81540" y="183290"/>
                </a:lnTo>
                <a:lnTo>
                  <a:pt x="48143" y="181903"/>
                </a:lnTo>
                <a:lnTo>
                  <a:pt x="15788" y="180168"/>
                </a:lnTo>
                <a:lnTo>
                  <a:pt x="7634" y="178432"/>
                </a:lnTo>
                <a:lnTo>
                  <a:pt x="0" y="168371"/>
                </a:lnTo>
                <a:lnTo>
                  <a:pt x="780" y="163339"/>
                </a:lnTo>
                <a:lnTo>
                  <a:pt x="7634" y="158741"/>
                </a:lnTo>
                <a:lnTo>
                  <a:pt x="17435" y="159610"/>
                </a:lnTo>
                <a:lnTo>
                  <a:pt x="39122" y="161084"/>
                </a:lnTo>
                <a:lnTo>
                  <a:pt x="71650" y="163339"/>
                </a:lnTo>
                <a:lnTo>
                  <a:pt x="95245" y="164728"/>
                </a:lnTo>
                <a:lnTo>
                  <a:pt x="130203" y="168371"/>
                </a:lnTo>
                <a:lnTo>
                  <a:pt x="135756" y="168371"/>
                </a:lnTo>
                <a:lnTo>
                  <a:pt x="136536" y="166115"/>
                </a:lnTo>
                <a:lnTo>
                  <a:pt x="134627" y="164728"/>
                </a:lnTo>
                <a:lnTo>
                  <a:pt x="133152" y="163339"/>
                </a:lnTo>
                <a:lnTo>
                  <a:pt x="99497" y="140526"/>
                </a:lnTo>
                <a:lnTo>
                  <a:pt x="63064" y="116410"/>
                </a:lnTo>
                <a:lnTo>
                  <a:pt x="43981" y="102531"/>
                </a:lnTo>
                <a:lnTo>
                  <a:pt x="33658" y="95505"/>
                </a:lnTo>
                <a:lnTo>
                  <a:pt x="28454" y="88913"/>
                </a:lnTo>
                <a:lnTo>
                  <a:pt x="26199" y="74514"/>
                </a:lnTo>
                <a:lnTo>
                  <a:pt x="35567" y="64191"/>
                </a:lnTo>
                <a:lnTo>
                  <a:pt x="48145" y="65058"/>
                </a:lnTo>
                <a:lnTo>
                  <a:pt x="51354" y="65925"/>
                </a:lnTo>
                <a:lnTo>
                  <a:pt x="64105" y="75727"/>
                </a:lnTo>
                <a:lnTo>
                  <a:pt x="91343" y="96806"/>
                </a:lnTo>
                <a:lnTo>
                  <a:pt x="126909" y="123004"/>
                </a:lnTo>
                <a:lnTo>
                  <a:pt x="132114" y="127340"/>
                </a:lnTo>
                <a:lnTo>
                  <a:pt x="134195" y="125866"/>
                </a:lnTo>
                <a:lnTo>
                  <a:pt x="134455" y="124826"/>
                </a:lnTo>
                <a:lnTo>
                  <a:pt x="132112" y="120921"/>
                </a:lnTo>
                <a:lnTo>
                  <a:pt x="112768" y="85964"/>
                </a:lnTo>
                <a:lnTo>
                  <a:pt x="92123" y="50398"/>
                </a:lnTo>
                <a:lnTo>
                  <a:pt x="82929" y="35653"/>
                </a:lnTo>
                <a:lnTo>
                  <a:pt x="80500" y="26803"/>
                </a:lnTo>
                <a:cubicBezTo>
                  <a:pt x="79633" y="23160"/>
                  <a:pt x="79026" y="20125"/>
                  <a:pt x="79026" y="16395"/>
                </a:cubicBezTo>
                <a:lnTo>
                  <a:pt x="89695" y="1907"/>
                </a:lnTo>
                <a:lnTo>
                  <a:pt x="95592" y="0"/>
                </a:lnTo>
                <a:lnTo>
                  <a:pt x="109818" y="1909"/>
                </a:lnTo>
                <a:lnTo>
                  <a:pt x="115804" y="7112"/>
                </a:lnTo>
                <a:lnTo>
                  <a:pt x="124651" y="27325"/>
                </a:lnTo>
                <a:lnTo>
                  <a:pt x="138965" y="59160"/>
                </a:lnTo>
                <a:lnTo>
                  <a:pt x="161172" y="102446"/>
                </a:lnTo>
                <a:lnTo>
                  <a:pt x="167677" y="115283"/>
                </a:lnTo>
                <a:lnTo>
                  <a:pt x="171147" y="127167"/>
                </a:lnTo>
                <a:lnTo>
                  <a:pt x="172447" y="130811"/>
                </a:lnTo>
                <a:lnTo>
                  <a:pt x="174703" y="130811"/>
                </a:lnTo>
                <a:lnTo>
                  <a:pt x="174703" y="128729"/>
                </a:lnTo>
                <a:lnTo>
                  <a:pt x="176525" y="104354"/>
                </a:lnTo>
                <a:lnTo>
                  <a:pt x="179908" y="74426"/>
                </a:lnTo>
                <a:lnTo>
                  <a:pt x="183204" y="35912"/>
                </a:lnTo>
                <a:lnTo>
                  <a:pt x="184332" y="25069"/>
                </a:lnTo>
                <a:lnTo>
                  <a:pt x="189709" y="12057"/>
                </a:lnTo>
                <a:lnTo>
                  <a:pt x="200379" y="5031"/>
                </a:lnTo>
                <a:lnTo>
                  <a:pt x="208706" y="9021"/>
                </a:lnTo>
                <a:lnTo>
                  <a:pt x="215560" y="18822"/>
                </a:lnTo>
                <a:lnTo>
                  <a:pt x="214605" y="25156"/>
                </a:lnTo>
                <a:lnTo>
                  <a:pt x="210529" y="51612"/>
                </a:lnTo>
                <a:lnTo>
                  <a:pt x="202548" y="93076"/>
                </a:lnTo>
                <a:lnTo>
                  <a:pt x="197343" y="120835"/>
                </a:lnTo>
                <a:lnTo>
                  <a:pt x="200379" y="120835"/>
                </a:lnTo>
                <a:lnTo>
                  <a:pt x="203850" y="117365"/>
                </a:lnTo>
                <a:lnTo>
                  <a:pt x="217902" y="98715"/>
                </a:lnTo>
                <a:lnTo>
                  <a:pt x="241496" y="69222"/>
                </a:lnTo>
                <a:lnTo>
                  <a:pt x="251906" y="57511"/>
                </a:lnTo>
                <a:lnTo>
                  <a:pt x="264050" y="44587"/>
                </a:lnTo>
                <a:lnTo>
                  <a:pt x="271857" y="38428"/>
                </a:lnTo>
                <a:lnTo>
                  <a:pt x="286603" y="38428"/>
                </a:lnTo>
                <a:lnTo>
                  <a:pt x="297447" y="54563"/>
                </a:lnTo>
                <a:lnTo>
                  <a:pt x="292589" y="71217"/>
                </a:lnTo>
                <a:lnTo>
                  <a:pt x="277409" y="90474"/>
                </a:lnTo>
                <a:lnTo>
                  <a:pt x="264830" y="106782"/>
                </a:lnTo>
                <a:lnTo>
                  <a:pt x="246788" y="131071"/>
                </a:lnTo>
                <a:lnTo>
                  <a:pt x="235511" y="150502"/>
                </a:lnTo>
                <a:lnTo>
                  <a:pt x="236552" y="152063"/>
                </a:lnTo>
                <a:lnTo>
                  <a:pt x="239241" y="151802"/>
                </a:lnTo>
                <a:lnTo>
                  <a:pt x="280011" y="143129"/>
                </a:lnTo>
                <a:lnTo>
                  <a:pt x="302043" y="139137"/>
                </a:lnTo>
                <a:lnTo>
                  <a:pt x="328327" y="134627"/>
                </a:lnTo>
                <a:lnTo>
                  <a:pt x="340211" y="140179"/>
                </a:lnTo>
                <a:lnTo>
                  <a:pt x="341511" y="145817"/>
                </a:lnTo>
                <a:lnTo>
                  <a:pt x="336828" y="157354"/>
                </a:lnTo>
                <a:lnTo>
                  <a:pt x="308724" y="164293"/>
                </a:lnTo>
                <a:lnTo>
                  <a:pt x="275760" y="170886"/>
                </a:lnTo>
                <a:lnTo>
                  <a:pt x="226663" y="182510"/>
                </a:lnTo>
                <a:lnTo>
                  <a:pt x="226055" y="182944"/>
                </a:lnTo>
                <a:lnTo>
                  <a:pt x="226750" y="183812"/>
                </a:lnTo>
                <a:lnTo>
                  <a:pt x="248870" y="185893"/>
                </a:lnTo>
                <a:lnTo>
                  <a:pt x="258325" y="186413"/>
                </a:lnTo>
                <a:lnTo>
                  <a:pt x="281485" y="186413"/>
                </a:lnTo>
                <a:lnTo>
                  <a:pt x="324598" y="189624"/>
                </a:lnTo>
                <a:lnTo>
                  <a:pt x="335873" y="197082"/>
                </a:lnTo>
                <a:lnTo>
                  <a:pt x="342640" y="206191"/>
                </a:lnTo>
                <a:lnTo>
                  <a:pt x="341511" y="213131"/>
                </a:lnTo>
                <a:lnTo>
                  <a:pt x="324163" y="221979"/>
                </a:lnTo>
                <a:lnTo>
                  <a:pt x="300742" y="216427"/>
                </a:lnTo>
                <a:lnTo>
                  <a:pt x="246092" y="203415"/>
                </a:lnTo>
                <a:lnTo>
                  <a:pt x="227357" y="198731"/>
                </a:lnTo>
                <a:lnTo>
                  <a:pt x="224754" y="198731"/>
                </a:lnTo>
                <a:lnTo>
                  <a:pt x="224754" y="200292"/>
                </a:lnTo>
                <a:lnTo>
                  <a:pt x="240369" y="215560"/>
                </a:lnTo>
                <a:lnTo>
                  <a:pt x="268994" y="241409"/>
                </a:lnTo>
                <a:lnTo>
                  <a:pt x="304820" y="274719"/>
                </a:lnTo>
                <a:lnTo>
                  <a:pt x="306641" y="282960"/>
                </a:lnTo>
                <a:lnTo>
                  <a:pt x="302043" y="289466"/>
                </a:lnTo>
                <a:lnTo>
                  <a:pt x="297186" y="288772"/>
                </a:lnTo>
                <a:lnTo>
                  <a:pt x="265697" y="265090"/>
                </a:lnTo>
                <a:lnTo>
                  <a:pt x="253553" y="254420"/>
                </a:lnTo>
                <a:lnTo>
                  <a:pt x="226055" y="231260"/>
                </a:lnTo>
                <a:lnTo>
                  <a:pt x="224234" y="231260"/>
                </a:lnTo>
                <a:lnTo>
                  <a:pt x="224234" y="233689"/>
                </a:lnTo>
                <a:lnTo>
                  <a:pt x="230566" y="242970"/>
                </a:lnTo>
                <a:lnTo>
                  <a:pt x="264050" y="293282"/>
                </a:lnTo>
                <a:lnTo>
                  <a:pt x="265785" y="308723"/>
                </a:lnTo>
                <a:lnTo>
                  <a:pt x="263356" y="313754"/>
                </a:lnTo>
                <a:lnTo>
                  <a:pt x="254682" y="316790"/>
                </a:lnTo>
                <a:lnTo>
                  <a:pt x="245139" y="315055"/>
                </a:lnTo>
                <a:lnTo>
                  <a:pt x="225535" y="287557"/>
                </a:lnTo>
                <a:lnTo>
                  <a:pt x="205324" y="256589"/>
                </a:lnTo>
                <a:lnTo>
                  <a:pt x="189016" y="228831"/>
                </a:lnTo>
                <a:lnTo>
                  <a:pt x="187021" y="229960"/>
                </a:lnTo>
                <a:lnTo>
                  <a:pt x="177391" y="333619"/>
                </a:lnTo>
                <a:lnTo>
                  <a:pt x="172882" y="338910"/>
                </a:lnTo>
                <a:lnTo>
                  <a:pt x="162472" y="342900"/>
                </a:lnTo>
                <a:lnTo>
                  <a:pt x="153798" y="336308"/>
                </a:lnTo>
                <a:lnTo>
                  <a:pt x="149200" y="325638"/>
                </a:lnTo>
                <a:lnTo>
                  <a:pt x="153798" y="304559"/>
                </a:lnTo>
                <a:lnTo>
                  <a:pt x="159350" y="277062"/>
                </a:lnTo>
                <a:lnTo>
                  <a:pt x="163860" y="255202"/>
                </a:lnTo>
                <a:lnTo>
                  <a:pt x="167937" y="228050"/>
                </a:lnTo>
                <a:lnTo>
                  <a:pt x="170366" y="219029"/>
                </a:lnTo>
                <a:lnTo>
                  <a:pt x="170193" y="218422"/>
                </a:lnTo>
                <a:lnTo>
                  <a:pt x="168197" y="218682"/>
                </a:lnTo>
                <a:lnTo>
                  <a:pt x="147726" y="246788"/>
                </a:lnTo>
                <a:lnTo>
                  <a:pt x="116585" y="288859"/>
                </a:lnTo>
                <a:lnTo>
                  <a:pt x="91949" y="315228"/>
                </a:lnTo>
                <a:lnTo>
                  <a:pt x="86051" y="317571"/>
                </a:lnTo>
                <a:lnTo>
                  <a:pt x="75815" y="312279"/>
                </a:lnTo>
                <a:lnTo>
                  <a:pt x="76768" y="302824"/>
                </a:lnTo>
                <a:lnTo>
                  <a:pt x="82495" y="294410"/>
                </a:lnTo>
                <a:lnTo>
                  <a:pt x="116585" y="251037"/>
                </a:lnTo>
                <a:lnTo>
                  <a:pt x="137143" y="224148"/>
                </a:lnTo>
                <a:lnTo>
                  <a:pt x="150416" y="208620"/>
                </a:lnTo>
                <a:lnTo>
                  <a:pt x="150327" y="206364"/>
                </a:lnTo>
                <a:lnTo>
                  <a:pt x="149547" y="206364"/>
                </a:lnTo>
                <a:lnTo>
                  <a:pt x="58986" y="265177"/>
                </a:lnTo>
                <a:lnTo>
                  <a:pt x="42851" y="267259"/>
                </a:lnTo>
                <a:lnTo>
                  <a:pt x="35912" y="260753"/>
                </a:lnTo>
                <a:lnTo>
                  <a:pt x="36780" y="250084"/>
                </a:lnTo>
                <a:lnTo>
                  <a:pt x="40076" y="246614"/>
                </a:lnTo>
                <a:lnTo>
                  <a:pt x="67314" y="227877"/>
                </a:lnTo>
                <a:close/>
              </a:path>
            </a:pathLst>
          </a:custGeom>
          <a:solidFill>
            <a:srgbClr val="D97757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2621661" y="5789771"/>
            <a:ext cx="13403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 Code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551974" y="5789771"/>
            <a:ext cx="303766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※ 各ロゴは各社の商標です。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02361" y="6189821"/>
            <a:ext cx="424929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前提を毎回伝え直す必要はありません。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61445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Planモードの往復と現在地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583882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計画を先に出させる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4段の往復</a:t>
            </a:r>
          </a:p>
        </p:txBody>
      </p:sp>
      <p:sp>
        <p:nvSpPr>
          <p:cNvPr id="9" name="Polygon 9"/>
          <p:cNvSpPr/>
          <p:nvPr/>
        </p:nvSpPr>
        <p:spPr>
          <a:xfrm>
            <a:off x="609600" y="2019300"/>
            <a:ext cx="2686050" cy="514350"/>
          </a:xfrm>
          <a:custGeom>
            <a:avLst/>
            <a:gdLst/>
            <a:ahLst/>
            <a:cxnLst/>
            <a:rect l="l" t="t" r="r" b="b"/>
            <a:pathLst>
              <a:path w="2686050" h="514350">
                <a:moveTo>
                  <a:pt x="0" y="0"/>
                </a:moveTo>
                <a:lnTo>
                  <a:pt x="2419350" y="0"/>
                </a:lnTo>
                <a:lnTo>
                  <a:pt x="2686050" y="257175"/>
                </a:lnTo>
                <a:lnTo>
                  <a:pt x="2419350" y="514350"/>
                </a:lnTo>
                <a:lnTo>
                  <a:pt x="0" y="514350"/>
                </a:lnTo>
                <a:lnTo>
                  <a:pt x="266700" y="257175"/>
                </a:lnTo>
                <a:close/>
              </a:path>
            </a:pathLst>
          </a:custGeom>
          <a:solidFill>
            <a:srgbClr val="2E9AA4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686479" y="2189321"/>
            <a:ext cx="253229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Shift+Tab で切り替え</a:t>
            </a:r>
          </a:p>
        </p:txBody>
      </p:sp>
      <p:sp>
        <p:nvSpPr>
          <p:cNvPr id="11" name="Polygon 11"/>
          <p:cNvSpPr/>
          <p:nvPr/>
        </p:nvSpPr>
        <p:spPr>
          <a:xfrm>
            <a:off x="3371850" y="2019300"/>
            <a:ext cx="2686050" cy="514350"/>
          </a:xfrm>
          <a:custGeom>
            <a:avLst/>
            <a:gdLst/>
            <a:ahLst/>
            <a:cxnLst/>
            <a:rect l="l" t="t" r="r" b="b"/>
            <a:pathLst>
              <a:path w="2686050" h="514350">
                <a:moveTo>
                  <a:pt x="0" y="0"/>
                </a:moveTo>
                <a:lnTo>
                  <a:pt x="2419350" y="0"/>
                </a:lnTo>
                <a:lnTo>
                  <a:pt x="2686050" y="257175"/>
                </a:lnTo>
                <a:lnTo>
                  <a:pt x="2419350" y="514350"/>
                </a:lnTo>
                <a:lnTo>
                  <a:pt x="0" y="514350"/>
                </a:lnTo>
                <a:lnTo>
                  <a:pt x="266700" y="257175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4090059" y="2189321"/>
            <a:ext cx="12496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計画の提示</a:t>
            </a:r>
          </a:p>
        </p:txBody>
      </p:sp>
      <p:sp>
        <p:nvSpPr>
          <p:cNvPr id="13" name="Polygon 13"/>
          <p:cNvSpPr/>
          <p:nvPr/>
        </p:nvSpPr>
        <p:spPr>
          <a:xfrm>
            <a:off x="6134100" y="2019300"/>
            <a:ext cx="2686050" cy="514350"/>
          </a:xfrm>
          <a:custGeom>
            <a:avLst/>
            <a:gdLst/>
            <a:ahLst/>
            <a:cxnLst/>
            <a:rect l="l" t="t" r="r" b="b"/>
            <a:pathLst>
              <a:path w="2686050" h="514350">
                <a:moveTo>
                  <a:pt x="0" y="0"/>
                </a:moveTo>
                <a:lnTo>
                  <a:pt x="2419350" y="0"/>
                </a:lnTo>
                <a:lnTo>
                  <a:pt x="2686050" y="257175"/>
                </a:lnTo>
                <a:lnTo>
                  <a:pt x="2419350" y="514350"/>
                </a:lnTo>
                <a:lnTo>
                  <a:pt x="0" y="514350"/>
                </a:lnTo>
                <a:lnTo>
                  <a:pt x="266700" y="257175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6605278" y="218932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承認と差し戻し</a:t>
            </a:r>
          </a:p>
        </p:txBody>
      </p:sp>
      <p:sp>
        <p:nvSpPr>
          <p:cNvPr id="15" name="Polygon 15"/>
          <p:cNvSpPr/>
          <p:nvPr/>
        </p:nvSpPr>
        <p:spPr>
          <a:xfrm>
            <a:off x="8896350" y="2019300"/>
            <a:ext cx="2686050" cy="514350"/>
          </a:xfrm>
          <a:custGeom>
            <a:avLst/>
            <a:gdLst/>
            <a:ahLst/>
            <a:cxnLst/>
            <a:rect l="l" t="t" r="r" b="b"/>
            <a:pathLst>
              <a:path w="2686050" h="514350">
                <a:moveTo>
                  <a:pt x="0" y="0"/>
                </a:moveTo>
                <a:lnTo>
                  <a:pt x="2419350" y="0"/>
                </a:lnTo>
                <a:lnTo>
                  <a:pt x="2686050" y="257175"/>
                </a:lnTo>
                <a:lnTo>
                  <a:pt x="2419350" y="514350"/>
                </a:lnTo>
                <a:lnTo>
                  <a:pt x="0" y="514350"/>
                </a:lnTo>
                <a:lnTo>
                  <a:pt x="266700" y="257175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9244012" y="2189321"/>
            <a:ext cx="199072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差分を読んで採否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" y="2895600"/>
            <a:ext cx="5334000" cy="2400300"/>
          </a:xfrm>
          <a:prstGeom prst="roundRect">
            <a:avLst>
              <a:gd name="adj" fmla="val 3175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18" name="TextBox 18"/>
          <p:cNvSpPr txBox="1"/>
          <p:nvPr/>
        </p:nvSpPr>
        <p:spPr>
          <a:xfrm>
            <a:off x="1910691" y="3808571"/>
            <a:ext cx="2731818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通常モードの入力欄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248400" y="2895600"/>
            <a:ext cx="5334000" cy="2400300"/>
          </a:xfrm>
          <a:prstGeom prst="roundRect">
            <a:avLst>
              <a:gd name="adj" fmla="val 3175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20" name="TextBox 20"/>
          <p:cNvSpPr txBox="1"/>
          <p:nvPr/>
        </p:nvSpPr>
        <p:spPr>
          <a:xfrm>
            <a:off x="7267170" y="3808571"/>
            <a:ext cx="3296460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Planモード切り替え後の入力欄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81192" y="542782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通常モード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373" y="5427821"/>
            <a:ext cx="28080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Planモード（Shift+Tab）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81025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5810250"/>
            <a:ext cx="76200" cy="55245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69061" y="5999321"/>
            <a:ext cx="1002511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入ったつもりで入っていない状態がいちばん多いので、依頼の前に入力欄を1回見てください。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実演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起動から計画提示までの実演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6460950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承認と差し戻しを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両方見せる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実演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1943100"/>
            <a:ext cx="1047750" cy="342900"/>
          </a:xfrm>
          <a:prstGeom prst="roundRect">
            <a:avLst>
              <a:gd name="adj" fmla="val 16667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724811" y="2027396"/>
            <a:ext cx="8173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[3min]</a:t>
            </a:r>
          </a:p>
        </p:txBody>
      </p:sp>
      <p:sp>
        <p:nvSpPr>
          <p:cNvPr id="11" name="Ellipse 11"/>
          <p:cNvSpPr/>
          <p:nvPr/>
        </p:nvSpPr>
        <p:spPr>
          <a:xfrm>
            <a:off x="676275" y="2571750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782078" y="266557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3480" y="2657475"/>
            <a:ext cx="4389664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 起動と CLAUDE.md 読込の確認</a:t>
            </a:r>
          </a:p>
        </p:txBody>
      </p:sp>
      <p:sp>
        <p:nvSpPr>
          <p:cNvPr id="14" name="Ellipse 14"/>
          <p:cNvSpPr/>
          <p:nvPr/>
        </p:nvSpPr>
        <p:spPr>
          <a:xfrm>
            <a:off x="676275" y="3162300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82078" y="32561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73480" y="3248025"/>
            <a:ext cx="34823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/ と @ を打ったときの候補表示</a:t>
            </a:r>
          </a:p>
        </p:txBody>
      </p:sp>
      <p:sp>
        <p:nvSpPr>
          <p:cNvPr id="17" name="Ellipse 17"/>
          <p:cNvSpPr/>
          <p:nvPr/>
        </p:nvSpPr>
        <p:spPr>
          <a:xfrm>
            <a:off x="676275" y="3752850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782078" y="384667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73480" y="3838575"/>
            <a:ext cx="4116943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Shift+Tab で Planモードへ切り替え</a:t>
            </a:r>
          </a:p>
        </p:txBody>
      </p:sp>
      <p:sp>
        <p:nvSpPr>
          <p:cNvPr id="20" name="Ellipse 20"/>
          <p:cNvSpPr/>
          <p:nvPr/>
        </p:nvSpPr>
        <p:spPr>
          <a:xfrm>
            <a:off x="676275" y="4343400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782078" y="44372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73480" y="4429125"/>
            <a:ext cx="47205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計画の提示で止め、承認と差し戻しの両方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0" y="2019300"/>
            <a:ext cx="5486400" cy="3143250"/>
          </a:xfrm>
          <a:prstGeom prst="roundRect">
            <a:avLst>
              <a:gd name="adj" fmla="val 2424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24" name="TextBox 24"/>
          <p:cNvSpPr txBox="1"/>
          <p:nvPr/>
        </p:nvSpPr>
        <p:spPr>
          <a:xfrm>
            <a:off x="6949821" y="3160871"/>
            <a:ext cx="3778758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計画が提示され、承認と差し戻しが</a:t>
            </a:r>
          </a:p>
          <a:p>
            <a:pPr algn="ctr">
              <a:lnSpc>
                <a:spcPts val="2400"/>
              </a:lnSpc>
            </a:pPr>
            <a:r>
              <a:rPr lang="zh-CN" sz="1420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選べている画面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5486400"/>
            <a:ext cx="109728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609600" y="5486400"/>
            <a:ext cx="76200" cy="55245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869061" y="5675471"/>
            <a:ext cx="705802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ここは手を止めて見てください。打鍵は次の D1-1 からです。</a:t>
            </a:r>
          </a:p>
        </p:txBody>
      </p:sp>
      <p:pic>
        <p:nvPicPr>
          <p:cNvPr id="28" name="Imag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F72DC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F72DC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ワーク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672193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D1-1 コードベースの説明と計画確認</a:t>
            </a:r>
          </a:p>
        </p:txBody>
      </p:sp>
      <p:sp>
        <p:nvSpPr>
          <p:cNvPr id="7" name="Rectangle 7"/>
          <p:cNvSpPr/>
          <p:nvPr/>
        </p:nvSpPr>
        <p:spPr>
          <a:xfrm>
            <a:off x="10344150" y="666750"/>
            <a:ext cx="1009650" cy="342900"/>
          </a:xfrm>
          <a:prstGeom prst="roundRect">
            <a:avLst>
              <a:gd name="adj" fmla="val 16667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0372377" y="751046"/>
            <a:ext cx="9531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[15min]</a:t>
            </a:r>
          </a:p>
        </p:txBody>
      </p:sp>
      <p:sp>
        <p:nvSpPr>
          <p:cNvPr id="9" name="Rectangle 9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F72DC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597027" y="1409224"/>
            <a:ext cx="680336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起動・Planモード・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差し戻し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を1周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019300"/>
            <a:ext cx="1714500" cy="9144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39165" y="2390775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やること</a:t>
            </a:r>
          </a:p>
        </p:txBody>
      </p:sp>
      <p:sp>
        <p:nvSpPr>
          <p:cNvPr id="13" name="Rectangle 13"/>
          <p:cNvSpPr/>
          <p:nvPr/>
        </p:nvSpPr>
        <p:spPr>
          <a:xfrm>
            <a:off x="2362200" y="2019300"/>
            <a:ext cx="9220200" cy="9144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2583561" y="2246471"/>
            <a:ext cx="6072616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 を起動してコードベースの構造を説明させ、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findById の直下に受注番号で検索するメソッドを1本足す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009900"/>
            <a:ext cx="1714500" cy="5715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939165" y="3190875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17" name="Rectangle 17"/>
          <p:cNvSpPr/>
          <p:nvPr/>
        </p:nvSpPr>
        <p:spPr>
          <a:xfrm>
            <a:off x="2362200" y="3009900"/>
            <a:ext cx="9220200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2583561" y="3198971"/>
            <a:ext cx="81913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ターミナル対話から Shift+Tab で Planモードへ、承認と差し戻しを1回ずつ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657600"/>
            <a:ext cx="1714500" cy="11811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39165" y="4143375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できたら</a:t>
            </a:r>
          </a:p>
        </p:txBody>
      </p:sp>
      <p:sp>
        <p:nvSpPr>
          <p:cNvPr id="21" name="Rectangle 21"/>
          <p:cNvSpPr/>
          <p:nvPr/>
        </p:nvSpPr>
        <p:spPr>
          <a:xfrm>
            <a:off x="2362200" y="3657600"/>
            <a:ext cx="9220200" cy="11811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2583561" y="3884771"/>
            <a:ext cx="62354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CLAUDE.md 読込が確認でき、計画を1回以上表示できた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83561" y="4170521"/>
            <a:ext cx="47198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試したコードを消して、配布時の状態に戻す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583561" y="4456271"/>
            <a:ext cx="444836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.\mvnw.cmd compile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が BUILD SUCCESS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4914900"/>
            <a:ext cx="1714500" cy="5715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1199198" y="5095875"/>
            <a:ext cx="53530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詳細</a:t>
            </a:r>
          </a:p>
        </p:txBody>
      </p:sp>
      <p:sp>
        <p:nvSpPr>
          <p:cNvPr id="27" name="Rectangle 27"/>
          <p:cNvSpPr/>
          <p:nvPr/>
        </p:nvSpPr>
        <p:spPr>
          <a:xfrm>
            <a:off x="2362200" y="4914900"/>
            <a:ext cx="9220200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2583561" y="5103971"/>
            <a:ext cx="65512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手順の逐語と参考プロンプトは教材サイトの D1-1 カード</a:t>
            </a:r>
          </a:p>
        </p:txBody>
      </p:sp>
      <p:sp>
        <p:nvSpPr>
          <p:cNvPr id="29" name="Line 29"/>
          <p:cNvSpPr/>
          <p:nvPr/>
        </p:nvSpPr>
        <p:spPr>
          <a:xfrm>
            <a:off x="2324100" y="2019300"/>
            <a:ext cx="9525" cy="3467100"/>
          </a:xfrm>
          <a:custGeom>
            <a:avLst/>
            <a:gdLst/>
            <a:ahLst/>
            <a:cxnLst/>
            <a:rect l="l" t="t" r="r" b="b"/>
            <a:pathLst>
              <a:path w="9525" h="3467100">
                <a:moveTo>
                  <a:pt x="0" y="0"/>
                </a:moveTo>
                <a:lnTo>
                  <a:pt x="0" y="3467100"/>
                </a:lnTo>
              </a:path>
            </a:pathLst>
          </a:custGeom>
          <a:noFill/>
          <a:ln w="38100">
            <a:solidFill>
              <a:srgbClr val="FFFFFF"/>
            </a:solidFill>
          </a:ln>
        </p:spPr>
      </p:sp>
      <p:sp>
        <p:nvSpPr>
          <p:cNvPr id="30" name="Rectangle 30"/>
          <p:cNvSpPr/>
          <p:nvPr/>
        </p:nvSpPr>
        <p:spPr>
          <a:xfrm>
            <a:off x="609600" y="5715000"/>
            <a:ext cx="10972800" cy="495300"/>
          </a:xfrm>
          <a:prstGeom prst="roundRect">
            <a:avLst>
              <a:gd name="adj" fmla="val 15385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1" name="Rectangle 31"/>
          <p:cNvSpPr/>
          <p:nvPr/>
        </p:nvSpPr>
        <p:spPr>
          <a:xfrm>
            <a:off x="609600" y="5715000"/>
            <a:ext cx="76200" cy="4953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69061" y="5865971"/>
            <a:ext cx="762302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予想を先に一言だけ書いてから、Claude Code に頼んでみてください。</a:t>
            </a:r>
          </a:p>
        </p:txBody>
      </p:sp>
      <p:pic>
        <p:nvPicPr>
          <p:cNvPr id="33" name="Imag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28563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D1-1 の確認と後片づけ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811115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配布時の状態に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戻すところまで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が D1-1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1980" y="1990725"/>
            <a:ext cx="249855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戻ってきたら見る4点</a:t>
            </a:r>
          </a:p>
        </p:txBody>
      </p:sp>
      <p:sp>
        <p:nvSpPr>
          <p:cNvPr id="10" name="Ellipse 10"/>
          <p:cNvSpPr/>
          <p:nvPr/>
        </p:nvSpPr>
        <p:spPr>
          <a:xfrm>
            <a:off x="590550" y="2381250"/>
            <a:ext cx="342900" cy="3429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686828" y="24655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9180" y="2457450"/>
            <a:ext cx="5895737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CLAUDE.md が読み込まれた状態で対話が始まった</a:t>
            </a:r>
          </a:p>
        </p:txBody>
      </p:sp>
      <p:sp>
        <p:nvSpPr>
          <p:cNvPr id="13" name="Ellipse 13"/>
          <p:cNvSpPr/>
          <p:nvPr/>
        </p:nvSpPr>
        <p:spPr>
          <a:xfrm>
            <a:off x="590550" y="3028950"/>
            <a:ext cx="342900" cy="3429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686828" y="31132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9180" y="3105150"/>
            <a:ext cx="54635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計画を承認した回と差し戻した回の両方をやった</a:t>
            </a:r>
          </a:p>
        </p:txBody>
      </p:sp>
      <p:sp>
        <p:nvSpPr>
          <p:cNvPr id="16" name="Ellipse 16"/>
          <p:cNvSpPr/>
          <p:nvPr/>
        </p:nvSpPr>
        <p:spPr>
          <a:xfrm>
            <a:off x="6267450" y="2381250"/>
            <a:ext cx="342900" cy="3429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6363728" y="24655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736080" y="2457450"/>
            <a:ext cx="54635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提案されたメソッド名が既存の並びに沿っていた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736461" y="2751296"/>
            <a:ext cx="487184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findById findByOrderNumber findByStatus</a:t>
            </a:r>
          </a:p>
        </p:txBody>
      </p:sp>
      <p:sp>
        <p:nvSpPr>
          <p:cNvPr id="20" name="Ellipse 20"/>
          <p:cNvSpPr/>
          <p:nvPr/>
        </p:nvSpPr>
        <p:spPr>
          <a:xfrm>
            <a:off x="6267450" y="3219450"/>
            <a:ext cx="342900" cy="3429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6363728" y="33037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36080" y="3295650"/>
            <a:ext cx="273939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お試しコードを残さない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095750"/>
            <a:ext cx="10972800" cy="1905000"/>
          </a:xfrm>
          <a:prstGeom prst="roundRect">
            <a:avLst>
              <a:gd name="adj" fmla="val 40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609600" y="4095750"/>
            <a:ext cx="76200" cy="19050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68299" y="434482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後片づけと次への前提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69061" y="4818221"/>
            <a:ext cx="1087297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追加した部分を消すか、ファイルを配布時の内容に戻します。この研修では Git 操作を使いません。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69061" y="5142071"/>
            <a:ext cx="70307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最後に </a:t>
            </a:r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.\mvnw.cmd compile</a:t>
            </a: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 xml:space="preserve"> で BUILD SUCCESS を確認します。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69061" y="5465921"/>
            <a:ext cx="88315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次の D1-2 は、このファイルが配布時のままであることを前提にしています。</a:t>
            </a:r>
          </a:p>
        </p:txBody>
      </p:sp>
      <p:pic>
        <p:nvPicPr>
          <p:cNvPr id="29" name="Imag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1143000" y="1581150"/>
            <a:ext cx="1257300" cy="323850"/>
          </a:xfrm>
          <a:prstGeom prst="roundRect">
            <a:avLst>
              <a:gd name="adj" fmla="val 11765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307211" y="1665446"/>
            <a:ext cx="102540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SESSION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3950" y="211931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5474" y="3723322"/>
            <a:ext cx="5417725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日付範囲検索の実装</a:t>
            </a:r>
          </a:p>
        </p:txBody>
      </p:sp>
      <p:sp>
        <p:nvSpPr>
          <p:cNvPr id="8" name="Rectangle 8"/>
          <p:cNvSpPr/>
          <p:nvPr/>
        </p:nvSpPr>
        <p:spPr>
          <a:xfrm>
            <a:off x="1162050" y="434340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54049" y="4630579"/>
            <a:ext cx="8740092" cy="9176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空けてある穴を1つ埋めて、ブラウザに JSON が返るところまで通します。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手で書き始めず、やりたいことを言葉にして渡します。</a:t>
            </a:r>
          </a:p>
          <a:p>
            <a:pPr algn="l">
              <a:lnSpc>
                <a:spcPts val="2400"/>
              </a:lnSpc>
            </a:pPr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新しいメソッドは作らず、既にある本体を埋めます。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88785" y="3852862"/>
            <a:ext cx="1505045" cy="4400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2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1133856" y="61040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3" name="Rectangle 13"/>
          <p:cNvSpPr/>
          <p:nvPr/>
        </p:nvSpPr>
        <p:spPr>
          <a:xfrm>
            <a:off x="2181225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2662047" y="61040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5" name="Rectangle 15"/>
          <p:cNvSpPr/>
          <p:nvPr/>
        </p:nvSpPr>
        <p:spPr>
          <a:xfrm>
            <a:off x="3752850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4219737" y="61040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7" name="Rectangle 17"/>
          <p:cNvSpPr/>
          <p:nvPr/>
        </p:nvSpPr>
        <p:spPr>
          <a:xfrm>
            <a:off x="5324475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5805297" y="61040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896100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7376922" y="61040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1" name="Rectangle 21"/>
          <p:cNvSpPr/>
          <p:nvPr/>
        </p:nvSpPr>
        <p:spPr>
          <a:xfrm>
            <a:off x="8467725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8948547" y="61040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3" name="Rectangle 23"/>
          <p:cNvSpPr/>
          <p:nvPr/>
        </p:nvSpPr>
        <p:spPr>
          <a:xfrm>
            <a:off x="10039350" y="60579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10445972" y="61040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pic>
        <p:nvPicPr>
          <p:cNvPr id="25" name="Imag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51034"/>
            <a:ext cx="437699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埋める穴と2つの手がかり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33856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12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20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28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19737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447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529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8961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76922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677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485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393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45972" y="1189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789" y="1558766"/>
            <a:ext cx="9696831" cy="45472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新しいメソッドは作らず、</a:t>
            </a:r>
            <a:r>
              <a:rPr lang="zh-CN" sz="232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既にある本体</a:t>
            </a:r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を埋める作業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1599" y="2001679"/>
            <a:ext cx="354739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配布時の OrderServiceImpl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2305050"/>
            <a:ext cx="10972800" cy="2095500"/>
          </a:xfrm>
          <a:prstGeom prst="roundRect">
            <a:avLst>
              <a:gd name="adj" fmla="val 3636"/>
            </a:avLst>
          </a:prstGeom>
          <a:solidFill>
            <a:srgbClr val="1E1E1E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831075" y="2515600"/>
            <a:ext cx="1159768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9CDCFE"/>
                </a:solidFill>
                <a:latin typeface="Source Code Pro"/>
                <a:ea typeface="Source Code Pro"/>
                <a:cs typeface="Source Code Pro"/>
              </a:rPr>
              <a:t>@Override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31075" y="2810875"/>
            <a:ext cx="3741892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9CDCFE"/>
                </a:solidFill>
                <a:latin typeface="Source Code Pro"/>
                <a:ea typeface="Source Code Pro"/>
                <a:cs typeface="Source Code Pro"/>
              </a:rPr>
              <a:t>@Transactional(readOnly = true)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1075" y="3106150"/>
            <a:ext cx="8379257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public List&lt;OrderDTO&gt; findByDateRange(LocalDate from, LocalDate to) {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3975" y="3401425"/>
            <a:ext cx="4465406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00" dirty="0">
                <a:solidFill>
                  <a:srgbClr val="8FBF8F"/>
                </a:solidFill>
                <a:latin typeface="Source Code Pro"/>
                <a:ea typeface="Microsoft YaHei"/>
                <a:cs typeface="Source Code Pro"/>
              </a:rPr>
              <a:t>// TODO: このメソッドを実装すること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3975" y="3696700"/>
            <a:ext cx="834237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00" dirty="0">
                <a:solidFill>
                  <a:srgbClr val="E6E6E6"/>
                </a:solidFill>
                <a:latin typeface="Source Code Pro"/>
                <a:ea typeface="Microsoft YaHei"/>
                <a:cs typeface="Source Code Pro"/>
              </a:rPr>
              <a:t>throw new UnsupportedOperationException("未実装: findByDateRange");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31075" y="3991975"/>
            <a:ext cx="14160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}</a:t>
            </a:r>
          </a:p>
        </p:txBody>
      </p:sp>
      <p:sp>
        <p:nvSpPr>
          <p:cNvPr id="29" name="Rectangle 29"/>
          <p:cNvSpPr/>
          <p:nvPr/>
        </p:nvSpPr>
        <p:spPr>
          <a:xfrm>
            <a:off x="609600" y="4629150"/>
            <a:ext cx="5334000" cy="1428750"/>
          </a:xfrm>
          <a:prstGeom prst="roundRect">
            <a:avLst>
              <a:gd name="adj" fmla="val 5333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30" name="Rectangle 30"/>
          <p:cNvSpPr/>
          <p:nvPr/>
        </p:nvSpPr>
        <p:spPr>
          <a:xfrm>
            <a:off x="609600" y="4629150"/>
            <a:ext cx="47625" cy="1428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1" name="TextBox 31"/>
          <p:cNvSpPr txBox="1"/>
          <p:nvPr/>
        </p:nvSpPr>
        <p:spPr>
          <a:xfrm>
            <a:off x="868299" y="4782979"/>
            <a:ext cx="352449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手がかり1 問い合わせの本体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69061" y="5103971"/>
            <a:ext cx="5590318" cy="812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OrderRepository に findByOrderDateBetween が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すでに用意されています。JPQL を書く必要はなく、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メソッドを呼ぶだけで条件が組み立てられます。</a:t>
            </a:r>
          </a:p>
        </p:txBody>
      </p:sp>
      <p:sp>
        <p:nvSpPr>
          <p:cNvPr id="33" name="Rectangle 33"/>
          <p:cNvSpPr/>
          <p:nvPr/>
        </p:nvSpPr>
        <p:spPr>
          <a:xfrm>
            <a:off x="6248400" y="4629150"/>
            <a:ext cx="5334000" cy="1428750"/>
          </a:xfrm>
          <a:prstGeom prst="roundRect">
            <a:avLst>
              <a:gd name="adj" fmla="val 5333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34" name="Rectangle 34"/>
          <p:cNvSpPr/>
          <p:nvPr/>
        </p:nvSpPr>
        <p:spPr>
          <a:xfrm>
            <a:off x="6248400" y="4629150"/>
            <a:ext cx="47625" cy="1428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5" name="TextBox 35"/>
          <p:cNvSpPr txBox="1"/>
          <p:nvPr/>
        </p:nvSpPr>
        <p:spPr>
          <a:xfrm>
            <a:off x="6507099" y="4782979"/>
            <a:ext cx="325145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手がかり2 詰め替えの手本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507861" y="5103971"/>
            <a:ext cx="4355163" cy="812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同じファイルの findByStatus と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findByCustomerName が、OrderDTO へ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詰め替える書き方の手本になります。</a:t>
            </a:r>
          </a:p>
        </p:txBody>
      </p:sp>
      <p:pic>
        <p:nvPicPr>
          <p:cNvPr id="37" name="Imag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38" name="TextBox 38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51034"/>
            <a:ext cx="643189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メソッド名から組み立てる問い合わせ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133856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8" name="Rectangle 8"/>
          <p:cNvSpPr/>
          <p:nvPr/>
        </p:nvSpPr>
        <p:spPr>
          <a:xfrm>
            <a:off x="21812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26620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37528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219737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2447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80529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8961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7376922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84677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9485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0393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445972" y="1189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789" y="1558766"/>
            <a:ext cx="6252300" cy="45472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BETWEEN は</a:t>
            </a:r>
            <a:r>
              <a:rPr lang="zh-CN" sz="232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両端を含む</a:t>
            </a:r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区間指定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1599" y="2096929"/>
            <a:ext cx="235044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メソッド名の3分割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2419350"/>
            <a:ext cx="1905000" cy="514350"/>
          </a:xfrm>
          <a:prstGeom prst="roundRect">
            <a:avLst>
              <a:gd name="adj" fmla="val 11111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1132384" y="2582704"/>
            <a:ext cx="85943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findBy</a:t>
            </a:r>
          </a:p>
        </p:txBody>
      </p:sp>
      <p:sp>
        <p:nvSpPr>
          <p:cNvPr id="24" name="Rectangle 24"/>
          <p:cNvSpPr/>
          <p:nvPr/>
        </p:nvSpPr>
        <p:spPr>
          <a:xfrm>
            <a:off x="2609850" y="2419350"/>
            <a:ext cx="1905000" cy="514350"/>
          </a:xfrm>
          <a:prstGeom prst="roundRect">
            <a:avLst>
              <a:gd name="adj" fmla="val 11111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2839268" y="2582704"/>
            <a:ext cx="144616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OrderDate</a:t>
            </a:r>
          </a:p>
        </p:txBody>
      </p:sp>
      <p:sp>
        <p:nvSpPr>
          <p:cNvPr id="26" name="Rectangle 26"/>
          <p:cNvSpPr/>
          <p:nvPr/>
        </p:nvSpPr>
        <p:spPr>
          <a:xfrm>
            <a:off x="4610100" y="2419350"/>
            <a:ext cx="1905000" cy="514350"/>
          </a:xfrm>
          <a:prstGeom prst="roundRect">
            <a:avLst>
              <a:gd name="adj" fmla="val 11111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4995629" y="2582704"/>
            <a:ext cx="113394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Between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66692" y="302752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検索の宣言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813616" y="3027521"/>
            <a:ext cx="14974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orderDate 列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967192" y="302752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範囲の指定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1599" y="337327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組み立てられる条件</a:t>
            </a:r>
          </a:p>
        </p:txBody>
      </p:sp>
      <p:sp>
        <p:nvSpPr>
          <p:cNvPr id="32" name="Rectangle 32"/>
          <p:cNvSpPr/>
          <p:nvPr/>
        </p:nvSpPr>
        <p:spPr>
          <a:xfrm>
            <a:off x="609600" y="3676650"/>
            <a:ext cx="4000500" cy="495300"/>
          </a:xfrm>
          <a:prstGeom prst="roundRect">
            <a:avLst>
              <a:gd name="adj" fmla="val 11538"/>
            </a:avLst>
          </a:prstGeom>
          <a:solidFill>
            <a:srgbClr val="1E1E1E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831075" y="3839575"/>
            <a:ext cx="3266769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order_date BETWEEN ? AND ?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2361" y="4341971"/>
            <a:ext cx="5896166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メソッド名の綴りが、そのまま問い合わせになります。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repository は今回は触りません。呼ぶだけです。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888099" y="2096929"/>
            <a:ext cx="240505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2026年4月の受注日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888861" y="2398871"/>
            <a:ext cx="448456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丸の中の数字は、その日の受注件数です。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022211" y="2760821"/>
            <a:ext cx="438692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B2E33"/>
                </a:solidFill>
                <a:latin typeface="Zen Kaku Gothic New"/>
                <a:ea typeface="Zen Kaku Gothic New"/>
                <a:cs typeface="Zen Kaku Gothic New"/>
              </a:rPr>
              <a:t>from 2026-04-01 から to 2026-04-03</a:t>
            </a:r>
          </a:p>
        </p:txBody>
      </p:sp>
      <p:sp>
        <p:nvSpPr>
          <p:cNvPr id="38" name="Rectangle 38"/>
          <p:cNvSpPr/>
          <p:nvPr/>
        </p:nvSpPr>
        <p:spPr>
          <a:xfrm>
            <a:off x="6953250" y="3048000"/>
            <a:ext cx="1638300" cy="952500"/>
          </a:xfrm>
          <a:prstGeom prst="roundRect">
            <a:avLst>
              <a:gd name="adj" fmla="val 6000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39" name="Line 39"/>
          <p:cNvSpPr/>
          <p:nvPr/>
        </p:nvSpPr>
        <p:spPr>
          <a:xfrm>
            <a:off x="7086600" y="3429000"/>
            <a:ext cx="4019550" cy="9525"/>
          </a:xfrm>
          <a:custGeom>
            <a:avLst/>
            <a:gdLst/>
            <a:ahLst/>
            <a:cxnLst/>
            <a:rect l="l" t="t" r="r" b="b"/>
            <a:pathLst>
              <a:path w="4019550" h="9525">
                <a:moveTo>
                  <a:pt x="0" y="0"/>
                </a:moveTo>
                <a:lnTo>
                  <a:pt x="4019550" y="0"/>
                </a:lnTo>
              </a:path>
            </a:pathLst>
          </a:custGeom>
          <a:noFill/>
          <a:ln w="28575">
            <a:solidFill>
              <a:srgbClr val="A3DDE3"/>
            </a:solidFill>
          </a:ln>
        </p:spPr>
      </p:sp>
      <p:sp>
        <p:nvSpPr>
          <p:cNvPr id="40" name="Ellipse 40"/>
          <p:cNvSpPr/>
          <p:nvPr/>
        </p:nvSpPr>
        <p:spPr>
          <a:xfrm>
            <a:off x="7038975" y="3305175"/>
            <a:ext cx="247650" cy="2476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7087628" y="3341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42" name="Ellipse 42"/>
          <p:cNvSpPr/>
          <p:nvPr/>
        </p:nvSpPr>
        <p:spPr>
          <a:xfrm>
            <a:off x="7591425" y="3305175"/>
            <a:ext cx="247650" cy="2476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3" name="TextBox 43"/>
          <p:cNvSpPr txBox="1"/>
          <p:nvPr/>
        </p:nvSpPr>
        <p:spPr>
          <a:xfrm>
            <a:off x="7640078" y="3341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44" name="Ellipse 44"/>
          <p:cNvSpPr/>
          <p:nvPr/>
        </p:nvSpPr>
        <p:spPr>
          <a:xfrm>
            <a:off x="8143875" y="3305175"/>
            <a:ext cx="247650" cy="2476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5" name="TextBox 45"/>
          <p:cNvSpPr txBox="1"/>
          <p:nvPr/>
        </p:nvSpPr>
        <p:spPr>
          <a:xfrm>
            <a:off x="8192528" y="3341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46" name="Ellipse 46"/>
          <p:cNvSpPr/>
          <p:nvPr/>
        </p:nvSpPr>
        <p:spPr>
          <a:xfrm>
            <a:off x="8696325" y="3305175"/>
            <a:ext cx="247650" cy="2476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47" name="TextBox 47"/>
          <p:cNvSpPr txBox="1"/>
          <p:nvPr/>
        </p:nvSpPr>
        <p:spPr>
          <a:xfrm>
            <a:off x="874821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48" name="Ellipse 48"/>
          <p:cNvSpPr/>
          <p:nvPr/>
        </p:nvSpPr>
        <p:spPr>
          <a:xfrm>
            <a:off x="9248775" y="3305175"/>
            <a:ext cx="247650" cy="2476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49" name="TextBox 49"/>
          <p:cNvSpPr txBox="1"/>
          <p:nvPr/>
        </p:nvSpPr>
        <p:spPr>
          <a:xfrm>
            <a:off x="930066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50" name="Ellipse 50"/>
          <p:cNvSpPr/>
          <p:nvPr/>
        </p:nvSpPr>
        <p:spPr>
          <a:xfrm>
            <a:off x="9801225" y="3305175"/>
            <a:ext cx="247650" cy="2476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51" name="TextBox 51"/>
          <p:cNvSpPr txBox="1"/>
          <p:nvPr/>
        </p:nvSpPr>
        <p:spPr>
          <a:xfrm>
            <a:off x="985311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52" name="Ellipse 52"/>
          <p:cNvSpPr/>
          <p:nvPr/>
        </p:nvSpPr>
        <p:spPr>
          <a:xfrm>
            <a:off x="10353675" y="3305175"/>
            <a:ext cx="247650" cy="2476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53" name="TextBox 53"/>
          <p:cNvSpPr txBox="1"/>
          <p:nvPr/>
        </p:nvSpPr>
        <p:spPr>
          <a:xfrm>
            <a:off x="1040556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54" name="Ellipse 54"/>
          <p:cNvSpPr/>
          <p:nvPr/>
        </p:nvSpPr>
        <p:spPr>
          <a:xfrm>
            <a:off x="10906125" y="3305175"/>
            <a:ext cx="247650" cy="2476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55" name="TextBox 55"/>
          <p:cNvSpPr txBox="1"/>
          <p:nvPr/>
        </p:nvSpPr>
        <p:spPr>
          <a:xfrm>
            <a:off x="10958012" y="3341846"/>
            <a:ext cx="14387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697322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0B2E33"/>
                </a:solidFill>
                <a:latin typeface="Zen Kaku Gothic New"/>
                <a:ea typeface="Zen Kaku Gothic New"/>
                <a:cs typeface="Zen Kaku Gothic New"/>
              </a:rPr>
              <a:t>1日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752567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0B2E33"/>
                </a:solidFill>
                <a:latin typeface="Zen Kaku Gothic New"/>
                <a:ea typeface="Zen Kaku Gothic New"/>
                <a:cs typeface="Zen Kaku Gothic New"/>
              </a:rPr>
              <a:t>2日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07812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0B2E33"/>
                </a:solidFill>
                <a:latin typeface="Zen Kaku Gothic New"/>
                <a:ea typeface="Zen Kaku Gothic New"/>
                <a:cs typeface="Zen Kaku Gothic New"/>
              </a:rPr>
              <a:t>3日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63057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4日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918302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5日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973547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6日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028792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7日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0840379" y="3599021"/>
            <a:ext cx="3791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8日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7019544" y="4094798"/>
            <a:ext cx="2910073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9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範囲に入るのは</a:t>
            </a:r>
            <a:r>
              <a:rPr lang="zh-CN" sz="195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5件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7022211" y="4494371"/>
            <a:ext cx="52138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1日だけを指定しても、その日の2件が返ります。</a:t>
            </a:r>
          </a:p>
        </p:txBody>
      </p:sp>
      <p:sp>
        <p:nvSpPr>
          <p:cNvPr id="66" name="Rectangle 66"/>
          <p:cNvSpPr/>
          <p:nvPr/>
        </p:nvSpPr>
        <p:spPr>
          <a:xfrm>
            <a:off x="609600" y="5257800"/>
            <a:ext cx="10972800" cy="857250"/>
          </a:xfrm>
          <a:prstGeom prst="roundRect">
            <a:avLst>
              <a:gd name="adj" fmla="val 6667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67" name="Rectangle 67"/>
          <p:cNvSpPr/>
          <p:nvPr/>
        </p:nvSpPr>
        <p:spPr>
          <a:xfrm>
            <a:off x="609600" y="5257800"/>
            <a:ext cx="47625" cy="8572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68" name="TextBox 68"/>
          <p:cNvSpPr txBox="1"/>
          <p:nvPr/>
        </p:nvSpPr>
        <p:spPr>
          <a:xfrm>
            <a:off x="869061" y="5427821"/>
            <a:ext cx="8342947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両端を含むので、from と to に同じ日を入れても、その日の受注が返ります。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日付は 2026-04-01 の形で渡します。順序が逆なら空で返ります。</a:t>
            </a:r>
          </a:p>
        </p:txBody>
      </p:sp>
      <p:pic>
        <p:nvPicPr>
          <p:cNvPr id="69" name="Imag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70" name="TextBox 70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29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153028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講師紹介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0075" y="1247775"/>
            <a:ext cx="1038225" cy="1162050"/>
          </a:xfrm>
          <a:prstGeom prst="rect">
            <a:avLst/>
          </a:prstGeom>
          <a:solidFill>
            <a:srgbClr val="E3E7EA"/>
          </a:solidFill>
          <a:ln>
            <a:noFill/>
          </a:ln>
        </p:spPr>
      </p:sp>
      <p:pic>
        <p:nvPicPr>
          <p:cNvPr id="7" name="Image 7"/>
          <p:cNvPicPr>
            <a:picLocks noChangeAspect="1"/>
          </p:cNvPicPr>
          <p:nvPr/>
        </p:nvPicPr>
        <p:blipFill>
          <a:blip r:embed="rId2"/>
          <a:srcRect l="8477" t="0" r="8477" b="0"/>
          <a:stretch>
            <a:fillRect/>
          </a:stretch>
        </p:blipFill>
        <p:spPr>
          <a:xfrm>
            <a:off x="609600" y="1257300"/>
            <a:ext cx="1019175" cy="11430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812036" y="1370171"/>
            <a:ext cx="4014026" cy="526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人的資本インテリジェンス部門講師・</a:t>
            </a:r>
          </a:p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生成AIエバンジェリスト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08607" y="1945005"/>
            <a:ext cx="1586732" cy="41071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安田 光喜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12036" y="2284571"/>
            <a:ext cx="17165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Mitsuki Yasuda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2361" y="2589371"/>
            <a:ext cx="6625495" cy="3936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公立はこだて未来大学 大学院（メディアデザイン領域）を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卒業し、街づくり会社での複合商業ビルの立ち上げにおける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情報インフラ整備やデザイン全般業務の責任として関与。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その後デザイン事務所を立ち上げ、飲食店を中心とした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デザイン業務や美術館展示のアートコンテンツ開発などを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行う。また、地域ブランディングにも注力し、市主催の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企画運営業務を行なった。2018年10月『小中学生向けの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プログラミング教育』に注目し、函館市で初めての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小中学生向けプログラミングスクール『 D-SCHOOL北海道』を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立ち上げて運営。その後北海道のドラッグストア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『サッポロドラッグストアー』からスクールの買収を受け、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教育を専門とするグループ会社『株式会社シーラクンス』にて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技術開発責任者として運営。スクール設計・運営、20以上の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自治体連携（イベントや出張教室運営）、大人向け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プログラミングスクールメンターなどさまざまな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『次世代IT教育』に取り組む。Dify公式資料の日本語翻訳や、</a:t>
            </a:r>
          </a:p>
          <a:p>
            <a:pPr algn="l">
              <a:lnSpc>
                <a:spcPts val="18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SecondMeアンバサダーなど生成AI最新トレンドに注力。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97499" y="1353979"/>
            <a:ext cx="110813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得意領域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98261" y="1655921"/>
            <a:ext cx="5555028" cy="99307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・生成AIをはじめとした世界最先端トレンド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・生成AIを用いた新規事業の開発、運営、補助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・アプリケーション開発/自動化プログラム環境構築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・教育（大学講師、研修、スクール運営など）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97499" y="2716054"/>
            <a:ext cx="56207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実績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898261" y="3017996"/>
            <a:ext cx="4955096" cy="1231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・生成AI研修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・大手企業、外資、教育機関（小中高大）での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ITトレンド講演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・自治体と連携した地域教育実績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・上場企業社員対象のリスキリング支援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97499" y="426862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メッセージ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898261" y="4570571"/>
            <a:ext cx="4484560" cy="1231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みなさんがこれから生成AIをパートナーに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新しい時代を生きていけるように、3日間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全力でサポートしていきます！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なにかご不明点などありましたら、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講師陣になんでも気軽にご質問ください。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98261" y="5789771"/>
            <a:ext cx="4708065" cy="7549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875"/>
              </a:lnSpc>
            </a:pPr>
            <a:r>
              <a:rPr lang="en-US" sz="1420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#ClaudeCode #Codex #Cursor #Antigravity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#全国統一生成AI活用技能試験S1</a:t>
            </a:r>
          </a:p>
          <a:p>
            <a:pPr algn="l">
              <a:lnSpc>
                <a:spcPts val="1875"/>
              </a:lnSpc>
            </a:pPr>
            <a:r>
              <a:rPr lang="zh-CN" sz="1420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#生成AIパスポート #G検定</a:t>
            </a:r>
          </a:p>
        </p:txBody>
      </p:sp>
      <p:pic>
        <p:nvPicPr>
          <p:cNvPr id="19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51034"/>
            <a:ext cx="426387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実装前に 400 が返る理由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33856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1812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26620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7528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219737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532447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80529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8961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376922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84677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9485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0393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45972" y="1189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7789" y="1558766"/>
            <a:ext cx="6295706" cy="45472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まだ</a:t>
            </a:r>
            <a:r>
              <a:rPr lang="zh-CN" sz="232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窓口が無い</a:t>
            </a:r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だけの HTTP 400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2381250"/>
            <a:ext cx="5524500" cy="2476500"/>
          </a:xfrm>
          <a:prstGeom prst="roundRect">
            <a:avLst>
              <a:gd name="adj" fmla="val 3077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24" name="TextBox 24"/>
          <p:cNvSpPr txBox="1"/>
          <p:nvPr/>
        </p:nvSpPr>
        <p:spPr>
          <a:xfrm>
            <a:off x="789314" y="3351371"/>
            <a:ext cx="51650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 実装前のエラー画面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75285" y="3656171"/>
            <a:ext cx="619312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8A8F9C"/>
                </a:solidFill>
                <a:latin typeface="Zen Kaku Gothic New"/>
                <a:ea typeface="Zen Kaku Gothic New"/>
                <a:cs typeface="Zen Kaku Gothic New"/>
              </a:rPr>
              <a:t>/api/orders/date-range を叩いて HTTP 400 が返る画面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853017" y="4951571"/>
            <a:ext cx="303766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画面: 実装前のブラウザ表示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572250" y="2381250"/>
            <a:ext cx="5010150" cy="685800"/>
          </a:xfrm>
          <a:prstGeom prst="roundRect">
            <a:avLst>
              <a:gd name="adj" fmla="val 1111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6572250" y="2381250"/>
            <a:ext cx="47625" cy="6858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6793725" y="2534650"/>
            <a:ext cx="3244792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GET /api/orders/date-range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793611" y="2779871"/>
            <a:ext cx="202873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受講者が叩く URL</a:t>
            </a:r>
          </a:p>
        </p:txBody>
      </p:sp>
      <p:sp>
        <p:nvSpPr>
          <p:cNvPr id="31" name="Line 31"/>
          <p:cNvSpPr/>
          <p:nvPr/>
        </p:nvSpPr>
        <p:spPr>
          <a:xfrm>
            <a:off x="9077325" y="3086100"/>
            <a:ext cx="9525" cy="95250"/>
          </a:xfrm>
          <a:custGeom>
            <a:avLst/>
            <a:gdLst/>
            <a:ahLst/>
            <a:cxnLst/>
            <a:rect l="l" t="t" r="r" b="b"/>
            <a:pathLst>
              <a:path w="9525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32" name="Polygon 32"/>
          <p:cNvSpPr/>
          <p:nvPr/>
        </p:nvSpPr>
        <p:spPr>
          <a:xfrm>
            <a:off x="9001125" y="318135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152400" y="0"/>
                </a:lnTo>
                <a:lnTo>
                  <a:pt x="76200" y="762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3" name="Rectangle 33"/>
          <p:cNvSpPr/>
          <p:nvPr/>
        </p:nvSpPr>
        <p:spPr>
          <a:xfrm>
            <a:off x="6572250" y="3276600"/>
            <a:ext cx="5010150" cy="685800"/>
          </a:xfrm>
          <a:prstGeom prst="roundRect">
            <a:avLst>
              <a:gd name="adj" fmla="val 1111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34" name="Rectangle 34"/>
          <p:cNvSpPr/>
          <p:nvPr/>
        </p:nvSpPr>
        <p:spPr>
          <a:xfrm>
            <a:off x="6572250" y="3276600"/>
            <a:ext cx="47625" cy="68580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35" name="TextBox 35"/>
          <p:cNvSpPr txBox="1"/>
          <p:nvPr/>
        </p:nvSpPr>
        <p:spPr>
          <a:xfrm>
            <a:off x="6793725" y="3430000"/>
            <a:ext cx="2426787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GET /api/orders/{id}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793611" y="3675221"/>
            <a:ext cx="339056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date-range が {id} に入ります</a:t>
            </a:r>
          </a:p>
        </p:txBody>
      </p:sp>
      <p:sp>
        <p:nvSpPr>
          <p:cNvPr id="37" name="Line 37"/>
          <p:cNvSpPr/>
          <p:nvPr/>
        </p:nvSpPr>
        <p:spPr>
          <a:xfrm>
            <a:off x="9077325" y="3981450"/>
            <a:ext cx="9525" cy="95250"/>
          </a:xfrm>
          <a:custGeom>
            <a:avLst/>
            <a:gdLst/>
            <a:ahLst/>
            <a:cxnLst/>
            <a:rect l="l" t="t" r="r" b="b"/>
            <a:pathLst>
              <a:path w="9525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38" name="Polygon 38"/>
          <p:cNvSpPr/>
          <p:nvPr/>
        </p:nvSpPr>
        <p:spPr>
          <a:xfrm>
            <a:off x="9001125" y="40767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0"/>
                </a:moveTo>
                <a:lnTo>
                  <a:pt x="152400" y="0"/>
                </a:lnTo>
                <a:lnTo>
                  <a:pt x="76200" y="762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9" name="Rectangle 39"/>
          <p:cNvSpPr/>
          <p:nvPr/>
        </p:nvSpPr>
        <p:spPr>
          <a:xfrm>
            <a:off x="6572250" y="4171950"/>
            <a:ext cx="5010150" cy="685800"/>
          </a:xfrm>
          <a:prstGeom prst="roundRect">
            <a:avLst>
              <a:gd name="adj" fmla="val 1111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40" name="Rectangle 40"/>
          <p:cNvSpPr/>
          <p:nvPr/>
        </p:nvSpPr>
        <p:spPr>
          <a:xfrm>
            <a:off x="6572250" y="4171950"/>
            <a:ext cx="47625" cy="68580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6793725" y="4325350"/>
            <a:ext cx="2465910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HTTP 400 Bad Request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793611" y="4570571"/>
            <a:ext cx="401402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数値に変換できず、ここで止まります</a:t>
            </a:r>
          </a:p>
        </p:txBody>
      </p:sp>
      <p:sp>
        <p:nvSpPr>
          <p:cNvPr id="43" name="Rectangle 43"/>
          <p:cNvSpPr/>
          <p:nvPr/>
        </p:nvSpPr>
        <p:spPr>
          <a:xfrm>
            <a:off x="609600" y="5257800"/>
            <a:ext cx="10972800" cy="1066800"/>
          </a:xfrm>
          <a:prstGeom prst="roundRect">
            <a:avLst>
              <a:gd name="adj" fmla="val 5357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44" name="Rectangle 44"/>
          <p:cNvSpPr/>
          <p:nvPr/>
        </p:nvSpPr>
        <p:spPr>
          <a:xfrm>
            <a:off x="609600" y="5257800"/>
            <a:ext cx="47625" cy="10668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5" name="TextBox 45"/>
          <p:cNvSpPr txBox="1"/>
          <p:nvPr/>
        </p:nvSpPr>
        <p:spPr>
          <a:xfrm>
            <a:off x="869061" y="5427821"/>
            <a:ext cx="830765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壊れているのではなく、まだ窓口が無いだけです。実装後は 200 が返ります。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69175" y="5716000"/>
            <a:ext cx="9183738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http://localhost:8080/api/orders/date-range?from=2026-04-01&amp;to=2026-04-03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69061" y="5999321"/>
            <a:ext cx="501391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 400 は、配布物で実機確認した挙動です。</a:t>
            </a:r>
          </a:p>
        </p:txBody>
      </p:sp>
      <p:pic>
        <p:nvPicPr>
          <p:cNvPr id="48" name="Imag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49" name="TextBox 49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F72DC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F72DC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ワーク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51034"/>
            <a:ext cx="753403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 日付範囲検索とエンドポイント追加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F72DC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33856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1812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26620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7528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219737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532447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80529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8961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376922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84677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9485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0393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45972" y="1189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7789" y="1558766"/>
            <a:ext cx="6472428" cy="45472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本体の実装と</a:t>
            </a:r>
            <a:r>
              <a:rPr lang="zh-CN" sz="232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エンドポイント</a:t>
            </a:r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の追加</a:t>
            </a:r>
          </a:p>
        </p:txBody>
      </p:sp>
      <p:sp>
        <p:nvSpPr>
          <p:cNvPr id="23" name="Rectangle 23"/>
          <p:cNvSpPr/>
          <p:nvPr/>
        </p:nvSpPr>
        <p:spPr>
          <a:xfrm>
            <a:off x="10134600" y="1581150"/>
            <a:ext cx="1295400" cy="381000"/>
          </a:xfrm>
          <a:prstGeom prst="roundRect">
            <a:avLst>
              <a:gd name="adj" fmla="val 150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10230450" y="1669732"/>
            <a:ext cx="110370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0B2E33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25" name="Rectangle 25"/>
          <p:cNvSpPr/>
          <p:nvPr/>
        </p:nvSpPr>
        <p:spPr>
          <a:xfrm>
            <a:off x="609600" y="220980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609600" y="2209800"/>
            <a:ext cx="57150" cy="9525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7" name="Ellipse 27"/>
          <p:cNvSpPr/>
          <p:nvPr/>
        </p:nvSpPr>
        <p:spPr>
          <a:xfrm>
            <a:off x="781050" y="2476500"/>
            <a:ext cx="419100" cy="4191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903558" y="258413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44549" y="2325529"/>
            <a:ext cx="110813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やること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45311" y="2608421"/>
            <a:ext cx="6990159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OrderServiceImpl#findByDateRange の本体を実装します。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OrderController に GET /api/orders/date-range を足します。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32575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609600" y="3257550"/>
            <a:ext cx="57150" cy="9525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3" name="Ellipse 33"/>
          <p:cNvSpPr/>
          <p:nvPr/>
        </p:nvSpPr>
        <p:spPr>
          <a:xfrm>
            <a:off x="781050" y="3524250"/>
            <a:ext cx="419100" cy="4191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903558" y="363188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44549" y="3373279"/>
            <a:ext cx="110813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45311" y="3656171"/>
            <a:ext cx="7037213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@ で対象ファイルを指定して、ターミナル対話で意図を渡します。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広く触るときは Shift+Tab で Planモードに入ります。</a:t>
            </a:r>
          </a:p>
        </p:txBody>
      </p:sp>
      <p:sp>
        <p:nvSpPr>
          <p:cNvPr id="37" name="Rectangle 37"/>
          <p:cNvSpPr/>
          <p:nvPr/>
        </p:nvSpPr>
        <p:spPr>
          <a:xfrm>
            <a:off x="609600" y="430530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38" name="Rectangle 38"/>
          <p:cNvSpPr/>
          <p:nvPr/>
        </p:nvSpPr>
        <p:spPr>
          <a:xfrm>
            <a:off x="609600" y="4305300"/>
            <a:ext cx="57150" cy="9525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9" name="Ellipse 39"/>
          <p:cNvSpPr/>
          <p:nvPr/>
        </p:nvSpPr>
        <p:spPr>
          <a:xfrm>
            <a:off x="781050" y="4572000"/>
            <a:ext cx="419100" cy="4191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0" name="TextBox 40"/>
          <p:cNvSpPr txBox="1"/>
          <p:nvPr/>
        </p:nvSpPr>
        <p:spPr>
          <a:xfrm>
            <a:off x="903558" y="467963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44549" y="4421029"/>
            <a:ext cx="110813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できたら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45311" y="4703921"/>
            <a:ext cx="7460694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from=2026-04-01&amp;to=2026-04-03 で5件。両方 2026-04-01 で2件。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2026-05-01〜2026-05-31 は空配列。確認はブラウザか curl.exe。</a:t>
            </a:r>
          </a:p>
        </p:txBody>
      </p:sp>
      <p:sp>
        <p:nvSpPr>
          <p:cNvPr id="43" name="Rectangle 43"/>
          <p:cNvSpPr/>
          <p:nvPr/>
        </p:nvSpPr>
        <p:spPr>
          <a:xfrm>
            <a:off x="609600" y="5353050"/>
            <a:ext cx="10972800" cy="952500"/>
          </a:xfrm>
          <a:prstGeom prst="roundRect">
            <a:avLst>
              <a:gd name="adj" fmla="val 800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44" name="Rectangle 44"/>
          <p:cNvSpPr/>
          <p:nvPr/>
        </p:nvSpPr>
        <p:spPr>
          <a:xfrm>
            <a:off x="609600" y="5353050"/>
            <a:ext cx="57150" cy="9525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5" name="Ellipse 45"/>
          <p:cNvSpPr/>
          <p:nvPr/>
        </p:nvSpPr>
        <p:spPr>
          <a:xfrm>
            <a:off x="781050" y="5619750"/>
            <a:ext cx="419100" cy="4191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6" name="TextBox 46"/>
          <p:cNvSpPr txBox="1"/>
          <p:nvPr/>
        </p:nvSpPr>
        <p:spPr>
          <a:xfrm>
            <a:off x="903558" y="572738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44549" y="5468779"/>
            <a:ext cx="56207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詳細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345311" y="5751671"/>
            <a:ext cx="6084379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手順の逐語と参考プロンプトは D1-2 カードにあります。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教材サイトは idunder02.give-app.net です。</a:t>
            </a:r>
          </a:p>
        </p:txBody>
      </p:sp>
      <p:pic>
        <p:nvPicPr>
          <p:cNvPr id="49" name="Imag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50" name="TextBox 50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51034"/>
            <a:ext cx="4915010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 で確かめる3つの境界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133856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1812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26620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7528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219737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532447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80529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89610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376922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8467725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948547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039350" y="1143000"/>
            <a:ext cx="153352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445972" y="1189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97789" y="1558766"/>
            <a:ext cx="6291055" cy="45472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境界は</a:t>
            </a:r>
            <a:r>
              <a:rPr lang="zh-CN" sz="232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両端・単日・該当なし</a:t>
            </a:r>
            <a:r>
              <a:rPr lang="zh-CN" sz="23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の3つ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2209800"/>
            <a:ext cx="10972800" cy="4191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30961" y="2332196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確認する境界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83761" y="2332196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期待する結果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2628900"/>
            <a:ext cx="109728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830961" y="279892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両端を含むか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83761" y="2798921"/>
            <a:ext cx="38846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2026-04-01 から 2026-04-03 で5件</a:t>
            </a:r>
          </a:p>
        </p:txBody>
      </p:sp>
      <p:sp>
        <p:nvSpPr>
          <p:cNvPr id="29" name="Rectangle 29"/>
          <p:cNvSpPr/>
          <p:nvPr/>
        </p:nvSpPr>
        <p:spPr>
          <a:xfrm>
            <a:off x="609600" y="3162300"/>
            <a:ext cx="10972800" cy="5334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830961" y="3332321"/>
            <a:ext cx="12496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単日の指定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183761" y="3332321"/>
            <a:ext cx="397873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2026-04-01 だけで2件。id=1 と id=2</a:t>
            </a:r>
          </a:p>
        </p:txBody>
      </p:sp>
      <p:sp>
        <p:nvSpPr>
          <p:cNvPr id="32" name="Rectangle 32"/>
          <p:cNvSpPr/>
          <p:nvPr/>
        </p:nvSpPr>
        <p:spPr>
          <a:xfrm>
            <a:off x="609600" y="3695700"/>
            <a:ext cx="109728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830961" y="3865721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該当なし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3761" y="3865721"/>
            <a:ext cx="455514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2026-05-01 から 2026-05-31 で空配列 []</a:t>
            </a:r>
          </a:p>
        </p:txBody>
      </p:sp>
      <p:sp>
        <p:nvSpPr>
          <p:cNvPr id="35" name="Line 35"/>
          <p:cNvSpPr/>
          <p:nvPr/>
        </p:nvSpPr>
        <p:spPr>
          <a:xfrm>
            <a:off x="4038600" y="2628900"/>
            <a:ext cx="9525" cy="1600200"/>
          </a:xfrm>
          <a:custGeom>
            <a:avLst/>
            <a:gdLst/>
            <a:ahLst/>
            <a:cxnLst/>
            <a:rect l="l" t="t" r="r" b="b"/>
            <a:pathLst>
              <a:path w="9525" h="1600200">
                <a:moveTo>
                  <a:pt x="0" y="0"/>
                </a:moveTo>
                <a:lnTo>
                  <a:pt x="0" y="160020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6" name="Line 36"/>
          <p:cNvSpPr/>
          <p:nvPr/>
        </p:nvSpPr>
        <p:spPr>
          <a:xfrm>
            <a:off x="609600" y="422910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601599" y="4382929"/>
            <a:ext cx="207741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採用前に見る2点</a:t>
            </a:r>
          </a:p>
        </p:txBody>
      </p:sp>
      <p:sp>
        <p:nvSpPr>
          <p:cNvPr id="38" name="Rectangle 38"/>
          <p:cNvSpPr/>
          <p:nvPr/>
        </p:nvSpPr>
        <p:spPr>
          <a:xfrm>
            <a:off x="609600" y="4705350"/>
            <a:ext cx="5334000" cy="1047750"/>
          </a:xfrm>
          <a:prstGeom prst="roundRect">
            <a:avLst>
              <a:gd name="adj" fmla="val 7273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39" name="Rectangle 39"/>
          <p:cNvSpPr/>
          <p:nvPr/>
        </p:nvSpPr>
        <p:spPr>
          <a:xfrm>
            <a:off x="609600" y="4705350"/>
            <a:ext cx="47625" cy="1047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0" name="TextBox 40"/>
          <p:cNvSpPr txBox="1"/>
          <p:nvPr/>
        </p:nvSpPr>
        <p:spPr>
          <a:xfrm>
            <a:off x="868680" y="4848225"/>
            <a:ext cx="157543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変換の道すじ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69061" y="5142071"/>
            <a:ext cx="5519737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リポジトリを呼んで OrderDTO に変換していれば、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for でも stream でも正解の範囲です。</a:t>
            </a:r>
          </a:p>
        </p:txBody>
      </p:sp>
      <p:sp>
        <p:nvSpPr>
          <p:cNvPr id="42" name="Rectangle 42"/>
          <p:cNvSpPr/>
          <p:nvPr/>
        </p:nvSpPr>
        <p:spPr>
          <a:xfrm>
            <a:off x="6248400" y="4705350"/>
            <a:ext cx="5334000" cy="1047750"/>
          </a:xfrm>
          <a:prstGeom prst="roundRect">
            <a:avLst>
              <a:gd name="adj" fmla="val 7273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43" name="Rectangle 43"/>
          <p:cNvSpPr/>
          <p:nvPr/>
        </p:nvSpPr>
        <p:spPr>
          <a:xfrm>
            <a:off x="6248400" y="4705350"/>
            <a:ext cx="47625" cy="10477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4" name="TextBox 44"/>
          <p:cNvSpPr txBox="1"/>
          <p:nvPr/>
        </p:nvSpPr>
        <p:spPr>
          <a:xfrm>
            <a:off x="6507480" y="4848225"/>
            <a:ext cx="2355532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読み取り専用の指定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507861" y="5142071"/>
            <a:ext cx="4084606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@Transactional(readOnly = true) が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付いているかを確かめます。</a:t>
            </a:r>
          </a:p>
        </p:txBody>
      </p:sp>
      <p:sp>
        <p:nvSpPr>
          <p:cNvPr id="46" name="Rectangle 46"/>
          <p:cNvSpPr/>
          <p:nvPr/>
        </p:nvSpPr>
        <p:spPr>
          <a:xfrm>
            <a:off x="609600" y="5829300"/>
            <a:ext cx="47625" cy="6096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47" name="TextBox 47"/>
          <p:cNvSpPr txBox="1"/>
          <p:nvPr/>
        </p:nvSpPr>
        <p:spPr>
          <a:xfrm>
            <a:off x="830961" y="5923121"/>
            <a:ext cx="6390227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from に新しい日付、to に古い日付を渡すと空で返ります。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空でよいのか弾くべきかは、設計として決める話です。</a:t>
            </a:r>
          </a:p>
        </p:txBody>
      </p:sp>
      <p:pic>
        <p:nvPicPr>
          <p:cNvPr id="48" name="Imag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77000"/>
            <a:ext cx="771525" cy="200025"/>
          </a:xfrm>
          <a:prstGeom prst="rect">
            <a:avLst/>
          </a:prstGeom>
        </p:spPr>
      </p:pic>
      <p:sp>
        <p:nvSpPr>
          <p:cNvPr id="49" name="TextBox 49"/>
          <p:cNvSpPr txBox="1"/>
          <p:nvPr/>
        </p:nvSpPr>
        <p:spPr>
          <a:xfrm>
            <a:off x="110013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2265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1154049" y="2001679"/>
            <a:ext cx="129336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spc="150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SESSION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3950" y="232886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4524" y="3818572"/>
            <a:ext cx="7211949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受注ダッシュボードの生成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4386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722971"/>
            <a:ext cx="8660559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Java は書きません。HTML 1枚を起こして、生の JSON を読める画面に変えます。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表が出れば達成です。見た目の完成度は問いません。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手が止まる人は、たいていプロンプトが長すぎます。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89636" y="3268028"/>
            <a:ext cx="1705718" cy="49872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25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1124331" y="585644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2" name="Rectangle 12"/>
          <p:cNvSpPr/>
          <p:nvPr/>
        </p:nvSpPr>
        <p:spPr>
          <a:xfrm>
            <a:off x="21812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265252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4" name="Rectangle 14"/>
          <p:cNvSpPr/>
          <p:nvPr/>
        </p:nvSpPr>
        <p:spPr>
          <a:xfrm>
            <a:off x="37528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4224147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6" name="Rectangle 16"/>
          <p:cNvSpPr/>
          <p:nvPr/>
        </p:nvSpPr>
        <p:spPr>
          <a:xfrm>
            <a:off x="532447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5781837" y="585644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8961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367397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0" name="Rectangle 20"/>
          <p:cNvSpPr/>
          <p:nvPr/>
        </p:nvSpPr>
        <p:spPr>
          <a:xfrm>
            <a:off x="84677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93902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2" name="Rectangle 22"/>
          <p:cNvSpPr/>
          <p:nvPr/>
        </p:nvSpPr>
        <p:spPr>
          <a:xfrm>
            <a:off x="100393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10436447" y="58564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pic>
        <p:nvPicPr>
          <p:cNvPr id="24" name="Imag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65107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消す対象としての生JSON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693290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受注10件で、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もう読み取れない画面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038350"/>
            <a:ext cx="6667500" cy="3619500"/>
          </a:xfrm>
          <a:prstGeom prst="roundRect">
            <a:avLst>
              <a:gd name="adj" fmla="val 2105"/>
            </a:avLst>
          </a:prstGeom>
          <a:solidFill>
            <a:srgbClr val="EFEFEF"/>
          </a:solidFill>
          <a:ln w="14288">
            <a:solidFill>
              <a:srgbClr val="B8B8B8"/>
            </a:solidFill>
            <a:custDash>
              <a:ds d="400000" sp="266666"/>
            </a:custDash>
          </a:ln>
        </p:spPr>
      </p:sp>
      <p:sp>
        <p:nvSpPr>
          <p:cNvPr id="8" name="TextBox 8"/>
          <p:cNvSpPr txBox="1"/>
          <p:nvPr/>
        </p:nvSpPr>
        <p:spPr>
          <a:xfrm>
            <a:off x="1212890" y="3408521"/>
            <a:ext cx="5460921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ここに実画面を差し込む: 生JSONのブラウザ表示</a:t>
            </a:r>
          </a:p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http://localhost:8080/api/orders を開いた状態</a:t>
            </a:r>
          </a:p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受注10件が1かたまりで折り返している画面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83436" y="5827871"/>
            <a:ext cx="47198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最初に見たこの画面を、これから消します。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74280" y="2181225"/>
            <a:ext cx="249855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手が止まる3つの問い</a:t>
            </a:r>
          </a:p>
        </p:txBody>
      </p:sp>
      <p:sp>
        <p:nvSpPr>
          <p:cNvPr id="11" name="Rectangle 11"/>
          <p:cNvSpPr/>
          <p:nvPr/>
        </p:nvSpPr>
        <p:spPr>
          <a:xfrm>
            <a:off x="7581900" y="2533650"/>
            <a:ext cx="4000500" cy="723900"/>
          </a:xfrm>
          <a:prstGeom prst="roundRect">
            <a:avLst>
              <a:gd name="adj" fmla="val 10526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7581900" y="2533650"/>
            <a:ext cx="47625" cy="7239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7803261" y="2808446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どのステータスが何件か</a:t>
            </a:r>
          </a:p>
        </p:txBody>
      </p:sp>
      <p:sp>
        <p:nvSpPr>
          <p:cNvPr id="14" name="Rectangle 14"/>
          <p:cNvSpPr/>
          <p:nvPr/>
        </p:nvSpPr>
        <p:spPr>
          <a:xfrm>
            <a:off x="7581900" y="3371850"/>
            <a:ext cx="4000500" cy="723900"/>
          </a:xfrm>
          <a:prstGeom prst="roundRect">
            <a:avLst>
              <a:gd name="adj" fmla="val 10526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5" name="Rectangle 15"/>
          <p:cNvSpPr/>
          <p:nvPr/>
        </p:nvSpPr>
        <p:spPr>
          <a:xfrm>
            <a:off x="7581900" y="3371850"/>
            <a:ext cx="47625" cy="7239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7803261" y="3646646"/>
            <a:ext cx="16613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合計はいくらか</a:t>
            </a:r>
          </a:p>
        </p:txBody>
      </p:sp>
      <p:sp>
        <p:nvSpPr>
          <p:cNvPr id="17" name="Rectangle 17"/>
          <p:cNvSpPr/>
          <p:nvPr/>
        </p:nvSpPr>
        <p:spPr>
          <a:xfrm>
            <a:off x="7581900" y="4210050"/>
            <a:ext cx="4000500" cy="723900"/>
          </a:xfrm>
          <a:prstGeom prst="roundRect">
            <a:avLst>
              <a:gd name="adj" fmla="val 10526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8" name="Rectangle 18"/>
          <p:cNvSpPr/>
          <p:nvPr/>
        </p:nvSpPr>
        <p:spPr>
          <a:xfrm>
            <a:off x="7581900" y="4210050"/>
            <a:ext cx="47625" cy="7239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803261" y="4484846"/>
            <a:ext cx="299061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4月1日から3日までは何件か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74661" y="5180171"/>
            <a:ext cx="3908155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この3つを読み取る道具を、いまから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 Code に作らせます。</a:t>
            </a:r>
          </a:p>
        </p:txBody>
      </p:sp>
      <p:pic>
        <p:nvPicPr>
          <p:cNvPr id="21" name="Imag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使い捨ての道具を起こす場面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9544196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 Code がいちばん速いのは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道具のゼロ生成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152650"/>
            <a:ext cx="5334000" cy="3238500"/>
          </a:xfrm>
          <a:prstGeom prst="roundRect">
            <a:avLst>
              <a:gd name="adj" fmla="val 2941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152650"/>
            <a:ext cx="5334000" cy="495300"/>
          </a:xfrm>
          <a:prstGeom prst="roundRect">
            <a:avLst>
              <a:gd name="adj" fmla="val 19231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868299" y="2316004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想像しがちな使い方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9061" y="2913221"/>
            <a:ext cx="4014026" cy="1193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既存クラスの続きを埋める。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メソッドの中身を書かせる。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型がすでに決まっている場所を、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決まった形で埋めていく使い方です。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248400" y="2152650"/>
            <a:ext cx="5334000" cy="3238500"/>
          </a:xfrm>
          <a:prstGeom prst="roundRect">
            <a:avLst>
              <a:gd name="adj" fmla="val 2941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248400" y="2152650"/>
            <a:ext cx="5334000" cy="495300"/>
          </a:xfrm>
          <a:prstGeom prst="roundRect">
            <a:avLst>
              <a:gd name="adj" fmla="val 19231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6507099" y="2316004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いちばん速い使い方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07861" y="2913221"/>
            <a:ext cx="4014026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使い捨てだけど今すぐ欲しい道具を、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ゼロから1枚起こす使い方です。</a:t>
            </a:r>
          </a:p>
        </p:txBody>
      </p:sp>
      <p:sp>
        <p:nvSpPr>
          <p:cNvPr id="15" name="Line 15"/>
          <p:cNvSpPr/>
          <p:nvPr/>
        </p:nvSpPr>
        <p:spPr>
          <a:xfrm>
            <a:off x="6515100" y="3810000"/>
            <a:ext cx="4800600" cy="9525"/>
          </a:xfrm>
          <a:custGeom>
            <a:avLst/>
            <a:gdLst/>
            <a:ahLst/>
            <a:cxnLst/>
            <a:rect l="l" t="t" r="r" b="b"/>
            <a:pathLst>
              <a:path w="4800600" h="9525">
                <a:moveTo>
                  <a:pt x="0" y="0"/>
                </a:moveTo>
                <a:lnTo>
                  <a:pt x="4800600" y="0"/>
                </a:lnTo>
              </a:path>
            </a:pathLst>
          </a:custGeom>
          <a:noFill/>
          <a:ln w="19050">
            <a:solidFill>
              <a:srgbClr val="A3DDE3"/>
            </a:solidFill>
          </a:ln>
        </p:spPr>
      </p:sp>
      <p:sp>
        <p:nvSpPr>
          <p:cNvPr id="16" name="TextBox 16"/>
          <p:cNvSpPr txBox="1"/>
          <p:nvPr/>
        </p:nvSpPr>
        <p:spPr>
          <a:xfrm>
            <a:off x="6507861" y="4037171"/>
            <a:ext cx="3308223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・確認用の画面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・ログの集計スクリプト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・データ投入用の小さなツール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2361" y="5675471"/>
            <a:ext cx="5896166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Java 以外を書かせる経験そのものに意味があります。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この感覚が、現場に戻ってからの応用範囲を決めます。</a:t>
            </a:r>
          </a:p>
        </p:txBody>
      </p:sp>
      <p:pic>
        <p:nvPicPr>
          <p:cNvPr id="18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37699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一言で頼むプロンプト3行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636606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Planモードに渡すのは、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この3行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038350"/>
            <a:ext cx="10972800" cy="1943100"/>
          </a:xfrm>
          <a:prstGeom prst="roundRect">
            <a:avLst>
              <a:gd name="adj" fmla="val 4902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038350"/>
            <a:ext cx="76200" cy="19431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868299" y="2382679"/>
            <a:ext cx="9884235" cy="133673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4050"/>
              </a:lnSpc>
            </a:pPr>
            <a:r>
              <a:rPr lang="en-US" sz="158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@src/main/java/com/example/order/controller/OrderController.java</a:t>
            </a:r>
          </a:p>
          <a:p>
            <a:pPr algn="l">
              <a:lnSpc>
                <a:spcPts val="4050"/>
              </a:lnSpc>
            </a:pPr>
            <a:r>
              <a:rPr lang="zh-CN" sz="1580" dirty="0">
                <a:solidFill>
                  <a:srgbClr val="1A1A1A"/>
                </a:solidFill>
                <a:latin typeface="Source Code Pro"/>
                <a:ea typeface="Microsoft YaHei"/>
                <a:cs typeface="Source Code Pro"/>
              </a:rPr>
              <a:t>この API を叩いて受注一覧を表で見られる画面を作りたいです。</a:t>
            </a:r>
          </a:p>
          <a:p>
            <a:pPr algn="l">
              <a:lnSpc>
                <a:spcPts val="4050"/>
              </a:lnSpc>
            </a:pPr>
            <a:r>
              <a:rPr lang="zh-CN" sz="1580" dirty="0">
                <a:solidFill>
                  <a:srgbClr val="1A1A1A"/>
                </a:solidFill>
                <a:latin typeface="Source Code Pro"/>
                <a:ea typeface="Microsoft YaHei"/>
                <a:cs typeface="Source Code Pro"/>
              </a:rPr>
              <a:t>src/main/resources/static/dashboard.html に単一の HTML で作ってください。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2361" y="4208621"/>
            <a:ext cx="6131433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Planモード（Shift+Tab）で頼みます。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長い指示は要りません。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手が止まる人は、プロンプトが長すぎることが多いです。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53340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5334000"/>
            <a:ext cx="47625" cy="8572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869061" y="5523071"/>
            <a:ext cx="6260830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依頼の前に、自分が見たいものを3つ決めます。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並べる列・金額の見せ方・日付検索の操作、この3つです。</a:t>
            </a:r>
          </a:p>
        </p:txBody>
      </p:sp>
      <p:pic>
        <p:nvPicPr>
          <p:cNvPr id="14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実演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一言から表が出るまでの実演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884219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3行送って承認、そのまま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ブラウザ再読み込み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1980" y="1857375"/>
            <a:ext cx="1315402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見せる順番</a:t>
            </a:r>
          </a:p>
        </p:txBody>
      </p:sp>
      <p:sp>
        <p:nvSpPr>
          <p:cNvPr id="10" name="Ellipse 10"/>
          <p:cNvSpPr/>
          <p:nvPr/>
        </p:nvSpPr>
        <p:spPr>
          <a:xfrm>
            <a:off x="676275" y="2314575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782078" y="24083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73480" y="2400300"/>
            <a:ext cx="2665571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Planモードで3行を送る</a:t>
            </a:r>
          </a:p>
        </p:txBody>
      </p:sp>
      <p:sp>
        <p:nvSpPr>
          <p:cNvPr id="13" name="Ellipse 13"/>
          <p:cNvSpPr/>
          <p:nvPr/>
        </p:nvSpPr>
        <p:spPr>
          <a:xfrm>
            <a:off x="676275" y="2886075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782078" y="29798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3480" y="2971800"/>
            <a:ext cx="24917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提示された計画を読む</a:t>
            </a:r>
          </a:p>
        </p:txBody>
      </p:sp>
      <p:sp>
        <p:nvSpPr>
          <p:cNvPr id="16" name="Ellipse 16"/>
          <p:cNvSpPr/>
          <p:nvPr/>
        </p:nvSpPr>
        <p:spPr>
          <a:xfrm>
            <a:off x="676275" y="3457575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782078" y="35513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3480" y="3543300"/>
            <a:ext cx="100584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承認する</a:t>
            </a:r>
          </a:p>
        </p:txBody>
      </p:sp>
      <p:sp>
        <p:nvSpPr>
          <p:cNvPr id="19" name="Ellipse 19"/>
          <p:cNvSpPr/>
          <p:nvPr/>
        </p:nvSpPr>
        <p:spPr>
          <a:xfrm>
            <a:off x="676275" y="4029075"/>
            <a:ext cx="361950" cy="3619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782078" y="41228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73480" y="4114800"/>
            <a:ext cx="4782502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ブラウザで dashboard.html を再読み込み</a:t>
            </a:r>
          </a:p>
        </p:txBody>
      </p:sp>
      <p:sp>
        <p:nvSpPr>
          <p:cNvPr id="22" name="Rectangle 22"/>
          <p:cNvSpPr/>
          <p:nvPr/>
        </p:nvSpPr>
        <p:spPr>
          <a:xfrm>
            <a:off x="5334000" y="1866900"/>
            <a:ext cx="6248400" cy="3619500"/>
          </a:xfrm>
          <a:prstGeom prst="roundRect">
            <a:avLst>
              <a:gd name="adj" fmla="val 2105"/>
            </a:avLst>
          </a:prstGeom>
          <a:solidFill>
            <a:srgbClr val="EFEFEF"/>
          </a:solidFill>
          <a:ln w="14288">
            <a:solidFill>
              <a:srgbClr val="B8B8B8"/>
            </a:solidFill>
            <a:custDash>
              <a:ds d="400000" sp="266666"/>
            </a:custDash>
          </a:ln>
        </p:spPr>
      </p:sp>
      <p:sp>
        <p:nvSpPr>
          <p:cNvPr id="23" name="TextBox 23"/>
          <p:cNvSpPr txBox="1"/>
          <p:nvPr/>
        </p:nvSpPr>
        <p:spPr>
          <a:xfrm>
            <a:off x="5998297" y="3237071"/>
            <a:ext cx="4919805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ここに実画面を差し込む: 表が出た直後の画面</a:t>
            </a:r>
          </a:p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ステータスラベルと3桁区切りまでの水準</a:t>
            </a:r>
          </a:p>
          <a:p>
            <a:pPr algn="ctr">
              <a:lnSpc>
                <a:spcPts val="2250"/>
              </a:lnSpc>
            </a:pPr>
            <a:r>
              <a:rPr lang="en-US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http://localhost:8080/dashboard.html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2361" y="5751671"/>
            <a:ext cx="64960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打鍵に入る前に、自分が見たい3つを決める時間を取ります。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44402" y="698182"/>
            <a:ext cx="94638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6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[3min]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54666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育っていくダッシュボード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944287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dashboard.html は、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以降の演習を確かめる計器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171700"/>
            <a:ext cx="7048500" cy="723900"/>
          </a:xfrm>
          <a:prstGeom prst="roundRect">
            <a:avLst>
              <a:gd name="adj" fmla="val 10526"/>
            </a:avLst>
          </a:prstGeom>
          <a:solidFill>
            <a:srgbClr val="DCEEF1"/>
          </a:solidFill>
          <a:ln w="14288">
            <a:solidFill>
              <a:srgbClr val="A3DDE3"/>
            </a:solidFill>
            <a:custDash>
              <a:ds d="400000" sp="266666"/>
            </a:custDash>
          </a:ln>
        </p:spPr>
      </p:sp>
      <p:sp>
        <p:nvSpPr>
          <p:cNvPr id="8" name="TextBox 8"/>
          <p:cNvSpPr txBox="1"/>
          <p:nvPr/>
        </p:nvSpPr>
        <p:spPr>
          <a:xfrm>
            <a:off x="868299" y="2439829"/>
            <a:ext cx="63207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Day3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92249" y="2439829"/>
            <a:ext cx="463658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D3-3 ヘルスチェックの表示が増える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3009900"/>
            <a:ext cx="7048500" cy="723900"/>
          </a:xfrm>
          <a:prstGeom prst="roundRect">
            <a:avLst>
              <a:gd name="adj" fmla="val 10526"/>
            </a:avLst>
          </a:prstGeom>
          <a:solidFill>
            <a:srgbClr val="DCEEF1"/>
          </a:solidFill>
          <a:ln w="14288">
            <a:solidFill>
              <a:srgbClr val="A3DDE3"/>
            </a:solidFill>
            <a:custDash>
              <a:ds d="400000" sp="266666"/>
            </a:custDash>
          </a:ln>
        </p:spPr>
      </p:sp>
      <p:sp>
        <p:nvSpPr>
          <p:cNvPr id="11" name="TextBox 11"/>
          <p:cNvSpPr txBox="1"/>
          <p:nvPr/>
        </p:nvSpPr>
        <p:spPr>
          <a:xfrm>
            <a:off x="868299" y="3278029"/>
            <a:ext cx="66288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92249" y="3278029"/>
            <a:ext cx="365645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ステータス変更ボタンが増える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09600" y="3848100"/>
            <a:ext cx="7048500" cy="723900"/>
          </a:xfrm>
          <a:prstGeom prst="roundRect">
            <a:avLst>
              <a:gd name="adj" fmla="val 10526"/>
            </a:avLst>
          </a:prstGeom>
          <a:solidFill>
            <a:srgbClr val="DCEEF1"/>
          </a:solidFill>
          <a:ln w="14288">
            <a:solidFill>
              <a:srgbClr val="A3DDE3"/>
            </a:solidFill>
            <a:custDash>
              <a:ds d="400000" sp="266666"/>
            </a:custDash>
          </a:ln>
        </p:spPr>
      </p:sp>
      <p:sp>
        <p:nvSpPr>
          <p:cNvPr id="14" name="TextBox 14"/>
          <p:cNvSpPr txBox="1"/>
          <p:nvPr/>
        </p:nvSpPr>
        <p:spPr>
          <a:xfrm>
            <a:off x="868299" y="4116229"/>
            <a:ext cx="66288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92249" y="4116229"/>
            <a:ext cx="183623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明細欄が増える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4686300"/>
            <a:ext cx="7048500" cy="723900"/>
          </a:xfrm>
          <a:prstGeom prst="roundRect">
            <a:avLst>
              <a:gd name="adj" fmla="val 1052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68299" y="4954429"/>
            <a:ext cx="66288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92249" y="4954429"/>
            <a:ext cx="235629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受注一覧の表が出る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5334000" y="5657850"/>
            <a:ext cx="171450" cy="171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5574411" y="5656421"/>
            <a:ext cx="11908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今日つくる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705600" y="5657850"/>
            <a:ext cx="171450" cy="171450"/>
          </a:xfrm>
          <a:prstGeom prst="rect">
            <a:avLst/>
          </a:prstGeom>
          <a:solidFill>
            <a:srgbClr val="DCEEF1"/>
          </a:solidFill>
          <a:ln w="14288">
            <a:solidFill>
              <a:srgbClr val="A3DDE3"/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6946011" y="5656421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これから積む</a:t>
            </a:r>
          </a:p>
        </p:txBody>
      </p:sp>
      <p:sp>
        <p:nvSpPr>
          <p:cNvPr id="23" name="Rectangle 23"/>
          <p:cNvSpPr/>
          <p:nvPr/>
        </p:nvSpPr>
        <p:spPr>
          <a:xfrm>
            <a:off x="7962900" y="2171700"/>
            <a:ext cx="3619500" cy="3238500"/>
          </a:xfrm>
          <a:prstGeom prst="roundRect">
            <a:avLst>
              <a:gd name="adj" fmla="val 2353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4" name="Rectangle 24"/>
          <p:cNvSpPr/>
          <p:nvPr/>
        </p:nvSpPr>
        <p:spPr>
          <a:xfrm>
            <a:off x="7962900" y="2171700"/>
            <a:ext cx="47625" cy="32385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222361" y="2436971"/>
            <a:ext cx="3437620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この1枚は消さないでください。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以降の演習で、自分の実装が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効いたかを確かめる場所です。</a:t>
            </a:r>
          </a:p>
        </p:txBody>
      </p:sp>
      <p:sp>
        <p:nvSpPr>
          <p:cNvPr id="26" name="Line 26"/>
          <p:cNvSpPr/>
          <p:nvPr/>
        </p:nvSpPr>
        <p:spPr>
          <a:xfrm>
            <a:off x="8229600" y="3467100"/>
            <a:ext cx="3086100" cy="9525"/>
          </a:xfrm>
          <a:custGeom>
            <a:avLst/>
            <a:gdLst/>
            <a:ahLst/>
            <a:cxnLst/>
            <a:rect l="l" t="t" r="r" b="b"/>
            <a:pathLst>
              <a:path w="3086100" h="9525">
                <a:moveTo>
                  <a:pt x="0" y="0"/>
                </a:moveTo>
                <a:lnTo>
                  <a:pt x="3086100" y="0"/>
                </a:lnTo>
              </a:path>
            </a:pathLst>
          </a:custGeom>
          <a:noFill/>
          <a:ln w="14288">
            <a:solidFill>
              <a:srgbClr val="D6DEE1"/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8222361" y="3656171"/>
            <a:ext cx="3543490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消しても作り直せます。ただし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自分で足した工夫は戻りません。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22361" y="4513421"/>
            <a:ext cx="3272933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Day2 と Day3 でも、この1枚を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そのまま使い続けます。</a:t>
            </a:r>
          </a:p>
        </p:txBody>
      </p:sp>
      <p:pic>
        <p:nvPicPr>
          <p:cNvPr id="29" name="Imag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F72DC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F72DC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ワーク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672193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D1-3 受注ダッシュボードのゼロ生成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F72DC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333500"/>
            <a:ext cx="10972800" cy="723900"/>
          </a:xfrm>
          <a:prstGeom prst="roundRect">
            <a:avLst>
              <a:gd name="adj" fmla="val 13158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1333500"/>
            <a:ext cx="76200" cy="7239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4352306" y="1502092"/>
            <a:ext cx="3487388" cy="5574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28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表が出たら達成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3431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2" name="Ellipse 12"/>
          <p:cNvSpPr/>
          <p:nvPr/>
        </p:nvSpPr>
        <p:spPr>
          <a:xfrm>
            <a:off x="790575" y="25050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877328" y="2579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8730" y="257175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やること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36011" y="2570321"/>
            <a:ext cx="7460694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src/main/resources/static/dashboard.html を Claude Code に1枚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作らせ、出てきた画面を見ながら1回に1つずつ直します。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32766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7" name="Ellipse 17"/>
          <p:cNvSpPr/>
          <p:nvPr/>
        </p:nvSpPr>
        <p:spPr>
          <a:xfrm>
            <a:off x="790575" y="343852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877328" y="35132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8730" y="350520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36011" y="3503771"/>
            <a:ext cx="6260830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Planモードで一言を送り、承認します。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ブラウザを再読み込みして、短い言葉で1つずつ足します。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4210050"/>
            <a:ext cx="10972800" cy="1123950"/>
          </a:xfrm>
          <a:prstGeom prst="roundRect">
            <a:avLst>
              <a:gd name="adj" fmla="val 6780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2" name="Ellipse 22"/>
          <p:cNvSpPr/>
          <p:nvPr/>
        </p:nvSpPr>
        <p:spPr>
          <a:xfrm>
            <a:off x="790575" y="43719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877328" y="44467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8730" y="443865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できたら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136011" y="4437221"/>
            <a:ext cx="7201900" cy="812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http://localhost:8080/dashboard.html に受注が表で並びます。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自分で決めた3つのうち2つが画面に出ています。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追加の依頼を1行出して、画面が変わるところまで確認しました。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5429250"/>
            <a:ext cx="10972800" cy="571500"/>
          </a:xfrm>
          <a:prstGeom prst="roundRect">
            <a:avLst>
              <a:gd name="adj" fmla="val 13333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7" name="Ellipse 27"/>
          <p:cNvSpPr/>
          <p:nvPr/>
        </p:nvSpPr>
        <p:spPr>
          <a:xfrm>
            <a:off x="790575" y="55530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877328" y="5627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8730" y="5619750"/>
            <a:ext cx="53530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詳細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136011" y="5618321"/>
            <a:ext cx="73113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詳細と参考プロンプトは教材サイトの D1-3 カードにあります。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487082" y="698182"/>
            <a:ext cx="110370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650" b="1" dirty="0">
                <a:solidFill>
                  <a:srgbClr val="2F72DC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pic>
        <p:nvPicPr>
          <p:cNvPr id="32" name="Imag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39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491757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3日間の到達点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313974"/>
            <a:ext cx="664797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Day1 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題材の把握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と3操作の実行</a:t>
            </a:r>
          </a:p>
        </p:txBody>
      </p:sp>
      <p:sp>
        <p:nvSpPr>
          <p:cNvPr id="7" name="Freeform 7"/>
          <p:cNvSpPr/>
          <p:nvPr/>
        </p:nvSpPr>
        <p:spPr>
          <a:xfrm>
            <a:off x="10325360" y="1333500"/>
            <a:ext cx="685280" cy="685800"/>
          </a:xfrm>
          <a:custGeom>
            <a:avLst/>
            <a:gdLst/>
            <a:ahLst/>
            <a:cxnLst/>
            <a:rect l="l" t="t" r="r" b="b"/>
            <a:pathLst>
              <a:path w="685280" h="685800">
                <a:moveTo>
                  <a:pt x="134454" y="455928"/>
                </a:moveTo>
                <a:lnTo>
                  <a:pt x="269254" y="380288"/>
                </a:lnTo>
                <a:lnTo>
                  <a:pt x="271511" y="373695"/>
                </a:lnTo>
                <a:lnTo>
                  <a:pt x="269254" y="370052"/>
                </a:lnTo>
                <a:lnTo>
                  <a:pt x="262661" y="370052"/>
                </a:lnTo>
                <a:lnTo>
                  <a:pt x="240107" y="368663"/>
                </a:lnTo>
                <a:lnTo>
                  <a:pt x="163080" y="366580"/>
                </a:lnTo>
                <a:lnTo>
                  <a:pt x="96286" y="363805"/>
                </a:lnTo>
                <a:lnTo>
                  <a:pt x="31575" y="360336"/>
                </a:lnTo>
                <a:lnTo>
                  <a:pt x="15268" y="356865"/>
                </a:lnTo>
                <a:lnTo>
                  <a:pt x="0" y="336742"/>
                </a:lnTo>
                <a:lnTo>
                  <a:pt x="1560" y="326678"/>
                </a:lnTo>
                <a:lnTo>
                  <a:pt x="15268" y="317483"/>
                </a:lnTo>
                <a:lnTo>
                  <a:pt x="34870" y="319220"/>
                </a:lnTo>
                <a:lnTo>
                  <a:pt x="78244" y="322169"/>
                </a:lnTo>
                <a:lnTo>
                  <a:pt x="143301" y="326678"/>
                </a:lnTo>
                <a:lnTo>
                  <a:pt x="190490" y="329455"/>
                </a:lnTo>
                <a:lnTo>
                  <a:pt x="260407" y="336742"/>
                </a:lnTo>
                <a:lnTo>
                  <a:pt x="271511" y="336742"/>
                </a:lnTo>
                <a:lnTo>
                  <a:pt x="273071" y="332230"/>
                </a:lnTo>
                <a:lnTo>
                  <a:pt x="269254" y="329455"/>
                </a:lnTo>
                <a:lnTo>
                  <a:pt x="266305" y="326678"/>
                </a:lnTo>
                <a:lnTo>
                  <a:pt x="198993" y="281052"/>
                </a:lnTo>
                <a:lnTo>
                  <a:pt x="126127" y="232821"/>
                </a:lnTo>
                <a:lnTo>
                  <a:pt x="87962" y="205063"/>
                </a:lnTo>
                <a:lnTo>
                  <a:pt x="67317" y="191010"/>
                </a:lnTo>
                <a:lnTo>
                  <a:pt x="56907" y="177825"/>
                </a:lnTo>
                <a:lnTo>
                  <a:pt x="52398" y="149027"/>
                </a:lnTo>
                <a:lnTo>
                  <a:pt x="71135" y="128382"/>
                </a:lnTo>
                <a:lnTo>
                  <a:pt x="96289" y="130116"/>
                </a:lnTo>
                <a:lnTo>
                  <a:pt x="102707" y="131851"/>
                </a:lnTo>
                <a:lnTo>
                  <a:pt x="128210" y="151453"/>
                </a:lnTo>
                <a:lnTo>
                  <a:pt x="182686" y="193613"/>
                </a:lnTo>
                <a:lnTo>
                  <a:pt x="253817" y="246008"/>
                </a:lnTo>
                <a:lnTo>
                  <a:pt x="264227" y="254680"/>
                </a:lnTo>
                <a:lnTo>
                  <a:pt x="268391" y="251731"/>
                </a:lnTo>
                <a:lnTo>
                  <a:pt x="268911" y="249651"/>
                </a:lnTo>
                <a:lnTo>
                  <a:pt x="264224" y="241842"/>
                </a:lnTo>
                <a:lnTo>
                  <a:pt x="225537" y="171927"/>
                </a:lnTo>
                <a:lnTo>
                  <a:pt x="184246" y="100795"/>
                </a:lnTo>
                <a:lnTo>
                  <a:pt x="165858" y="71306"/>
                </a:lnTo>
                <a:lnTo>
                  <a:pt x="161000" y="53607"/>
                </a:lnTo>
                <a:cubicBezTo>
                  <a:pt x="159266" y="46320"/>
                  <a:pt x="158051" y="40251"/>
                  <a:pt x="158051" y="32790"/>
                </a:cubicBezTo>
                <a:lnTo>
                  <a:pt x="179391" y="3815"/>
                </a:lnTo>
                <a:lnTo>
                  <a:pt x="191184" y="0"/>
                </a:lnTo>
                <a:lnTo>
                  <a:pt x="219636" y="3818"/>
                </a:lnTo>
                <a:lnTo>
                  <a:pt x="231609" y="14225"/>
                </a:lnTo>
                <a:lnTo>
                  <a:pt x="249303" y="54650"/>
                </a:lnTo>
                <a:lnTo>
                  <a:pt x="277929" y="118321"/>
                </a:lnTo>
                <a:lnTo>
                  <a:pt x="322343" y="204891"/>
                </a:lnTo>
                <a:lnTo>
                  <a:pt x="335353" y="230566"/>
                </a:lnTo>
                <a:lnTo>
                  <a:pt x="342294" y="254335"/>
                </a:lnTo>
                <a:lnTo>
                  <a:pt x="344895" y="261621"/>
                </a:lnTo>
                <a:lnTo>
                  <a:pt x="349407" y="261621"/>
                </a:lnTo>
                <a:lnTo>
                  <a:pt x="349407" y="257458"/>
                </a:lnTo>
                <a:lnTo>
                  <a:pt x="353050" y="208709"/>
                </a:lnTo>
                <a:lnTo>
                  <a:pt x="359816" y="148853"/>
                </a:lnTo>
                <a:lnTo>
                  <a:pt x="366409" y="71823"/>
                </a:lnTo>
                <a:lnTo>
                  <a:pt x="368663" y="50138"/>
                </a:lnTo>
                <a:lnTo>
                  <a:pt x="379419" y="24114"/>
                </a:lnTo>
                <a:lnTo>
                  <a:pt x="400759" y="10061"/>
                </a:lnTo>
                <a:lnTo>
                  <a:pt x="417412" y="18042"/>
                </a:lnTo>
                <a:lnTo>
                  <a:pt x="431120" y="37645"/>
                </a:lnTo>
                <a:lnTo>
                  <a:pt x="429211" y="50312"/>
                </a:lnTo>
                <a:lnTo>
                  <a:pt x="421058" y="103224"/>
                </a:lnTo>
                <a:lnTo>
                  <a:pt x="405096" y="186152"/>
                </a:lnTo>
                <a:lnTo>
                  <a:pt x="394686" y="241670"/>
                </a:lnTo>
                <a:lnTo>
                  <a:pt x="400759" y="241670"/>
                </a:lnTo>
                <a:lnTo>
                  <a:pt x="407700" y="234729"/>
                </a:lnTo>
                <a:lnTo>
                  <a:pt x="435803" y="197430"/>
                </a:lnTo>
                <a:lnTo>
                  <a:pt x="482992" y="138443"/>
                </a:lnTo>
                <a:lnTo>
                  <a:pt x="503812" y="115023"/>
                </a:lnTo>
                <a:lnTo>
                  <a:pt x="528100" y="89174"/>
                </a:lnTo>
                <a:lnTo>
                  <a:pt x="543714" y="76855"/>
                </a:lnTo>
                <a:lnTo>
                  <a:pt x="573206" y="76855"/>
                </a:lnTo>
                <a:lnTo>
                  <a:pt x="594894" y="109125"/>
                </a:lnTo>
                <a:lnTo>
                  <a:pt x="585179" y="142435"/>
                </a:lnTo>
                <a:lnTo>
                  <a:pt x="554818" y="180948"/>
                </a:lnTo>
                <a:lnTo>
                  <a:pt x="529660" y="213564"/>
                </a:lnTo>
                <a:lnTo>
                  <a:pt x="493576" y="262141"/>
                </a:lnTo>
                <a:lnTo>
                  <a:pt x="471022" y="301003"/>
                </a:lnTo>
                <a:lnTo>
                  <a:pt x="473105" y="304127"/>
                </a:lnTo>
                <a:lnTo>
                  <a:pt x="478483" y="303604"/>
                </a:lnTo>
                <a:lnTo>
                  <a:pt x="560021" y="286259"/>
                </a:lnTo>
                <a:lnTo>
                  <a:pt x="604087" y="278275"/>
                </a:lnTo>
                <a:lnTo>
                  <a:pt x="656654" y="269254"/>
                </a:lnTo>
                <a:lnTo>
                  <a:pt x="680422" y="280358"/>
                </a:lnTo>
                <a:lnTo>
                  <a:pt x="683023" y="291634"/>
                </a:lnTo>
                <a:lnTo>
                  <a:pt x="673656" y="314708"/>
                </a:lnTo>
                <a:lnTo>
                  <a:pt x="617449" y="328587"/>
                </a:lnTo>
                <a:lnTo>
                  <a:pt x="551520" y="341771"/>
                </a:lnTo>
                <a:lnTo>
                  <a:pt x="453325" y="365020"/>
                </a:lnTo>
                <a:lnTo>
                  <a:pt x="452111" y="365889"/>
                </a:lnTo>
                <a:lnTo>
                  <a:pt x="453500" y="367623"/>
                </a:lnTo>
                <a:lnTo>
                  <a:pt x="497739" y="371786"/>
                </a:lnTo>
                <a:lnTo>
                  <a:pt x="516650" y="372827"/>
                </a:lnTo>
                <a:lnTo>
                  <a:pt x="562970" y="372827"/>
                </a:lnTo>
                <a:lnTo>
                  <a:pt x="649195" y="379247"/>
                </a:lnTo>
                <a:lnTo>
                  <a:pt x="671747" y="394164"/>
                </a:lnTo>
                <a:lnTo>
                  <a:pt x="685280" y="412383"/>
                </a:lnTo>
                <a:lnTo>
                  <a:pt x="683023" y="426262"/>
                </a:lnTo>
                <a:lnTo>
                  <a:pt x="648327" y="443958"/>
                </a:lnTo>
                <a:lnTo>
                  <a:pt x="601484" y="432854"/>
                </a:lnTo>
                <a:lnTo>
                  <a:pt x="492184" y="406831"/>
                </a:lnTo>
                <a:lnTo>
                  <a:pt x="454714" y="397461"/>
                </a:lnTo>
                <a:lnTo>
                  <a:pt x="449508" y="397461"/>
                </a:lnTo>
                <a:lnTo>
                  <a:pt x="449508" y="400584"/>
                </a:lnTo>
                <a:lnTo>
                  <a:pt x="480737" y="431120"/>
                </a:lnTo>
                <a:lnTo>
                  <a:pt x="537987" y="482817"/>
                </a:lnTo>
                <a:lnTo>
                  <a:pt x="609639" y="549437"/>
                </a:lnTo>
                <a:lnTo>
                  <a:pt x="613282" y="565919"/>
                </a:lnTo>
                <a:lnTo>
                  <a:pt x="604087" y="578932"/>
                </a:lnTo>
                <a:lnTo>
                  <a:pt x="594371" y="577544"/>
                </a:lnTo>
                <a:lnTo>
                  <a:pt x="531395" y="530181"/>
                </a:lnTo>
                <a:lnTo>
                  <a:pt x="507106" y="508841"/>
                </a:lnTo>
                <a:lnTo>
                  <a:pt x="452111" y="462521"/>
                </a:lnTo>
                <a:lnTo>
                  <a:pt x="448467" y="462521"/>
                </a:lnTo>
                <a:lnTo>
                  <a:pt x="448467" y="467378"/>
                </a:lnTo>
                <a:lnTo>
                  <a:pt x="461132" y="485941"/>
                </a:lnTo>
                <a:lnTo>
                  <a:pt x="528100" y="586565"/>
                </a:lnTo>
                <a:lnTo>
                  <a:pt x="531569" y="617446"/>
                </a:lnTo>
                <a:lnTo>
                  <a:pt x="526712" y="627507"/>
                </a:lnTo>
                <a:lnTo>
                  <a:pt x="509364" y="633579"/>
                </a:lnTo>
                <a:lnTo>
                  <a:pt x="490278" y="630110"/>
                </a:lnTo>
                <a:lnTo>
                  <a:pt x="451071" y="575115"/>
                </a:lnTo>
                <a:lnTo>
                  <a:pt x="410648" y="513178"/>
                </a:lnTo>
                <a:lnTo>
                  <a:pt x="378033" y="457663"/>
                </a:lnTo>
                <a:lnTo>
                  <a:pt x="374041" y="459920"/>
                </a:lnTo>
                <a:lnTo>
                  <a:pt x="354781" y="667238"/>
                </a:lnTo>
                <a:lnTo>
                  <a:pt x="345763" y="677819"/>
                </a:lnTo>
                <a:lnTo>
                  <a:pt x="324943" y="685800"/>
                </a:lnTo>
                <a:lnTo>
                  <a:pt x="307596" y="672615"/>
                </a:lnTo>
                <a:lnTo>
                  <a:pt x="298400" y="651276"/>
                </a:lnTo>
                <a:lnTo>
                  <a:pt x="307596" y="609119"/>
                </a:lnTo>
                <a:lnTo>
                  <a:pt x="318700" y="554124"/>
                </a:lnTo>
                <a:lnTo>
                  <a:pt x="327721" y="510404"/>
                </a:lnTo>
                <a:lnTo>
                  <a:pt x="335873" y="456100"/>
                </a:lnTo>
                <a:lnTo>
                  <a:pt x="340731" y="438058"/>
                </a:lnTo>
                <a:lnTo>
                  <a:pt x="340385" y="436843"/>
                </a:lnTo>
                <a:lnTo>
                  <a:pt x="336393" y="437363"/>
                </a:lnTo>
                <a:lnTo>
                  <a:pt x="295451" y="493576"/>
                </a:lnTo>
                <a:lnTo>
                  <a:pt x="233169" y="577718"/>
                </a:lnTo>
                <a:lnTo>
                  <a:pt x="183897" y="630456"/>
                </a:lnTo>
                <a:lnTo>
                  <a:pt x="172102" y="635142"/>
                </a:lnTo>
                <a:lnTo>
                  <a:pt x="151630" y="624558"/>
                </a:lnTo>
                <a:lnTo>
                  <a:pt x="153536" y="605647"/>
                </a:lnTo>
                <a:lnTo>
                  <a:pt x="164989" y="588819"/>
                </a:lnTo>
                <a:lnTo>
                  <a:pt x="233169" y="502074"/>
                </a:lnTo>
                <a:lnTo>
                  <a:pt x="274286" y="448296"/>
                </a:lnTo>
                <a:lnTo>
                  <a:pt x="300832" y="417241"/>
                </a:lnTo>
                <a:lnTo>
                  <a:pt x="300655" y="412729"/>
                </a:lnTo>
                <a:lnTo>
                  <a:pt x="299095" y="412729"/>
                </a:lnTo>
                <a:lnTo>
                  <a:pt x="117972" y="530355"/>
                </a:lnTo>
                <a:lnTo>
                  <a:pt x="85702" y="534518"/>
                </a:lnTo>
                <a:lnTo>
                  <a:pt x="71823" y="521505"/>
                </a:lnTo>
                <a:lnTo>
                  <a:pt x="73561" y="500168"/>
                </a:lnTo>
                <a:lnTo>
                  <a:pt x="80153" y="493227"/>
                </a:lnTo>
                <a:lnTo>
                  <a:pt x="134628" y="455754"/>
                </a:lnTo>
                <a:close/>
              </a:path>
            </a:pathLst>
          </a:custGeom>
          <a:solidFill>
            <a:srgbClr val="D97757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997850" y="2113121"/>
            <a:ext cx="13403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Claude Code</a:t>
            </a:r>
          </a:p>
        </p:txBody>
      </p:sp>
      <p:sp>
        <p:nvSpPr>
          <p:cNvPr id="9" name="Line 9"/>
          <p:cNvSpPr/>
          <p:nvPr/>
        </p:nvSpPr>
        <p:spPr>
          <a:xfrm>
            <a:off x="1333500" y="3619500"/>
            <a:ext cx="9715500" cy="9525"/>
          </a:xfrm>
          <a:custGeom>
            <a:avLst/>
            <a:gdLst/>
            <a:ahLst/>
            <a:cxnLst/>
            <a:rect l="l" t="t" r="r" b="b"/>
            <a:pathLst>
              <a:path w="9715500" h="9525">
                <a:moveTo>
                  <a:pt x="0" y="0"/>
                </a:moveTo>
                <a:lnTo>
                  <a:pt x="9715500" y="0"/>
                </a:lnTo>
              </a:path>
            </a:pathLst>
          </a:custGeom>
          <a:noFill/>
          <a:ln w="28575">
            <a:solidFill>
              <a:srgbClr val="A3DDE3"/>
            </a:solidFill>
          </a:ln>
        </p:spPr>
      </p:sp>
      <p:sp>
        <p:nvSpPr>
          <p:cNvPr id="10" name="TextBox 10"/>
          <p:cNvSpPr txBox="1"/>
          <p:nvPr/>
        </p:nvSpPr>
        <p:spPr>
          <a:xfrm>
            <a:off x="2305812" y="2739390"/>
            <a:ext cx="722376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18668" y="308467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2026年9月3日</a:t>
            </a:r>
          </a:p>
        </p:txBody>
      </p:sp>
      <p:sp>
        <p:nvSpPr>
          <p:cNvPr id="12" name="Ellipse 12"/>
          <p:cNvSpPr/>
          <p:nvPr/>
        </p:nvSpPr>
        <p:spPr>
          <a:xfrm>
            <a:off x="2514600" y="3467100"/>
            <a:ext cx="304800" cy="3048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1409868" y="3944779"/>
            <a:ext cx="251426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題材を掴む ＋ 3操作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12843" y="4265771"/>
            <a:ext cx="25083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service / dto / static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48054" y="4570571"/>
            <a:ext cx="10378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[180min]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734812" y="2739390"/>
            <a:ext cx="722376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47668" y="308467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2026年9月9日</a:t>
            </a:r>
          </a:p>
        </p:txBody>
      </p:sp>
      <p:sp>
        <p:nvSpPr>
          <p:cNvPr id="18" name="Ellipse 18"/>
          <p:cNvSpPr/>
          <p:nvPr/>
        </p:nvSpPr>
        <p:spPr>
          <a:xfrm>
            <a:off x="5943600" y="3467100"/>
            <a:ext cx="304800" cy="30480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4995862" y="394477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テストで裏を取る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06587" y="4265771"/>
            <a:ext cx="317882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Source Code Pro"/>
                <a:ea typeface="Microsoft YaHei"/>
                <a:cs typeface="Source Code Pro"/>
              </a:rPr>
              <a:t>src/test と exercises/day2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577054" y="4570571"/>
            <a:ext cx="10378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[180min]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63812" y="2739390"/>
            <a:ext cx="722376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711970" y="3084671"/>
            <a:ext cx="162606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2026年9月17日</a:t>
            </a:r>
          </a:p>
        </p:txBody>
      </p:sp>
      <p:sp>
        <p:nvSpPr>
          <p:cNvPr id="24" name="Ellipse 24"/>
          <p:cNvSpPr/>
          <p:nvPr/>
        </p:nvSpPr>
        <p:spPr>
          <a:xfrm>
            <a:off x="9372600" y="3467100"/>
            <a:ext cx="304800" cy="30480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151828" y="3944779"/>
            <a:ext cx="274634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壊れたときに効く動き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094393" y="4265771"/>
            <a:ext cx="286121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Source Code Pro"/>
                <a:ea typeface="Microsoft YaHei"/>
                <a:cs typeface="Source Code Pro"/>
              </a:rPr>
              <a:t>exercises/day3 と config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006054" y="4570571"/>
            <a:ext cx="103789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[180min]</a:t>
            </a:r>
          </a:p>
        </p:txBody>
      </p:sp>
      <p:sp>
        <p:nvSpPr>
          <p:cNvPr id="28" name="Rectangle 28"/>
          <p:cNvSpPr/>
          <p:nvPr/>
        </p:nvSpPr>
        <p:spPr>
          <a:xfrm>
            <a:off x="609600" y="5334000"/>
            <a:ext cx="10972800" cy="723900"/>
          </a:xfrm>
          <a:prstGeom prst="roundRect">
            <a:avLst>
              <a:gd name="adj" fmla="val 7895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9" name="Rectangle 29"/>
          <p:cNvSpPr/>
          <p:nvPr/>
        </p:nvSpPr>
        <p:spPr>
          <a:xfrm>
            <a:off x="609600" y="5334000"/>
            <a:ext cx="57150" cy="723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945261" y="5504021"/>
            <a:ext cx="7907703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3日とも同じ受注管理システムを触ります。Day1 で掴んだ構造が、Day2 の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テストと Day3 の障害対応でそのまま効いてきます。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2361" y="6208871"/>
            <a:ext cx="303766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※ 各ロゴは各社の商標です。</a:t>
            </a:r>
          </a:p>
        </p:txBody>
      </p:sp>
      <p:pic>
        <p:nvPicPr>
          <p:cNvPr id="32" name="Imag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手が止まったときの言い換え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390650"/>
            <a:ext cx="10972800" cy="4191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830580" y="1514475"/>
            <a:ext cx="53530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症状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83380" y="1514475"/>
            <a:ext cx="157543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投げ直す言葉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1809750"/>
            <a:ext cx="10972800" cy="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30961" y="2151221"/>
            <a:ext cx="22377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計画が返ってこない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83761" y="2017871"/>
            <a:ext cx="4613958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作りたい画面を1文に縮めて言い直します。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長い指示ほど計画が返りにくくなります。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09600" y="2647950"/>
            <a:ext cx="10972800" cy="8382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830961" y="2989421"/>
            <a:ext cx="22377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表は出るが中身が空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83761" y="2856071"/>
            <a:ext cx="4966859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「データが表示されません。fetch のパスと、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レスポンスの構造を確認して直してください」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" y="3486150"/>
            <a:ext cx="10972800" cy="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830961" y="3827621"/>
            <a:ext cx="22377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見た目が派手すぎる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183761" y="3694271"/>
            <a:ext cx="4719828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「装飾を減らして、白背景に細い罫線だけの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落ち着いた見た目にしてください」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4324350"/>
            <a:ext cx="10972800" cy="8382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30961" y="4665821"/>
            <a:ext cx="22377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一度に直して壊れた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183761" y="4532471"/>
            <a:ext cx="5319760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「さきほどの変更を取り消して、金額の3桁区切り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だけを適用してください」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5162550"/>
            <a:ext cx="10972800" cy="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30961" y="550402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画面が真っ白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83761" y="5370671"/>
            <a:ext cx="5225653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F12 の Console に出た赤い文言をそのまま貼り、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「これが出ています」と伝えます。</a:t>
            </a:r>
          </a:p>
        </p:txBody>
      </p:sp>
      <p:sp>
        <p:nvSpPr>
          <p:cNvPr id="26" name="Line 26"/>
          <p:cNvSpPr/>
          <p:nvPr/>
        </p:nvSpPr>
        <p:spPr>
          <a:xfrm>
            <a:off x="4000500" y="1809750"/>
            <a:ext cx="9525" cy="4191000"/>
          </a:xfrm>
          <a:custGeom>
            <a:avLst/>
            <a:gdLst/>
            <a:ahLst/>
            <a:cxnLst/>
            <a:rect l="l" t="t" r="r" b="b"/>
            <a:pathLst>
              <a:path w="9525" h="4191000">
                <a:moveTo>
                  <a:pt x="0" y="0"/>
                </a:moveTo>
                <a:lnTo>
                  <a:pt x="0" y="4191000"/>
                </a:lnTo>
              </a:path>
            </a:pathLst>
          </a:custGeom>
          <a:noFill/>
          <a:ln w="14288">
            <a:solidFill>
              <a:srgbClr val="E3E7EA"/>
            </a:solidFill>
          </a:ln>
        </p:spPr>
      </p:sp>
      <p:sp>
        <p:nvSpPr>
          <p:cNvPr id="27" name="Line 27"/>
          <p:cNvSpPr/>
          <p:nvPr/>
        </p:nvSpPr>
        <p:spPr>
          <a:xfrm>
            <a:off x="609600" y="60007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14288">
            <a:solidFill>
              <a:srgbClr val="E3E7EA"/>
            </a:solidFill>
          </a:ln>
        </p:spPr>
      </p:sp>
      <p:sp>
        <p:nvSpPr>
          <p:cNvPr id="28" name="TextBox 28"/>
          <p:cNvSpPr txBox="1"/>
          <p:nvPr/>
        </p:nvSpPr>
        <p:spPr>
          <a:xfrm>
            <a:off x="602361" y="6189821"/>
            <a:ext cx="47198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このページは演習中も出したままにします。</a:t>
            </a:r>
          </a:p>
        </p:txBody>
      </p:sp>
      <p:pic>
        <p:nvPicPr>
          <p:cNvPr id="29" name="Imag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14288">
            <a:solidFill>
              <a:srgbClr val="FFFFFF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341552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一発指示と往復の差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736196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一発で当てにいかず、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1回1つ直す往復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133600"/>
            <a:ext cx="5143500" cy="2476500"/>
          </a:xfrm>
          <a:prstGeom prst="roundRect">
            <a:avLst>
              <a:gd name="adj" fmla="val 3846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609600" y="2133600"/>
            <a:ext cx="5143500" cy="495300"/>
          </a:xfrm>
          <a:prstGeom prst="roundRect">
            <a:avLst>
              <a:gd name="adj" fmla="val 19231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868299" y="2296954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一発で当てにいく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9061" y="2894171"/>
            <a:ext cx="3543490" cy="1193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仕様を全部書いてから投げます。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返ってきたものが違うと、どこが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ズレたのか分からず、もう一度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全部書き直すことになります。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69061" y="4227671"/>
            <a:ext cx="75557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手戻り</a:t>
            </a:r>
          </a:p>
        </p:txBody>
      </p:sp>
      <p:sp>
        <p:nvSpPr>
          <p:cNvPr id="14" name="Polygon 14"/>
          <p:cNvSpPr/>
          <p:nvPr/>
        </p:nvSpPr>
        <p:spPr>
          <a:xfrm>
            <a:off x="1619250" y="4191000"/>
            <a:ext cx="495300" cy="247650"/>
          </a:xfrm>
          <a:custGeom>
            <a:avLst/>
            <a:gdLst/>
            <a:ahLst/>
            <a:cxnLst/>
            <a:rect l="l" t="t" r="r" b="b"/>
            <a:pathLst>
              <a:path w="495300" h="247650">
                <a:moveTo>
                  <a:pt x="495300" y="66675"/>
                </a:moveTo>
                <a:lnTo>
                  <a:pt x="152400" y="66675"/>
                </a:lnTo>
                <a:lnTo>
                  <a:pt x="152400" y="0"/>
                </a:lnTo>
                <a:lnTo>
                  <a:pt x="0" y="123825"/>
                </a:lnTo>
                <a:lnTo>
                  <a:pt x="152400" y="247650"/>
                </a:lnTo>
                <a:lnTo>
                  <a:pt x="152400" y="180975"/>
                </a:lnTo>
                <a:lnTo>
                  <a:pt x="495300" y="180975"/>
                </a:lnTo>
                <a:close/>
              </a:path>
            </a:pathLst>
          </a:custGeom>
          <a:solidFill>
            <a:srgbClr val="9E9E9E"/>
          </a:solidFill>
          <a:ln>
            <a:noFill/>
          </a:ln>
        </p:spPr>
      </p:sp>
      <p:sp>
        <p:nvSpPr>
          <p:cNvPr id="15" name="Polygon 15"/>
          <p:cNvSpPr/>
          <p:nvPr/>
        </p:nvSpPr>
        <p:spPr>
          <a:xfrm>
            <a:off x="2247900" y="4191000"/>
            <a:ext cx="495300" cy="247650"/>
          </a:xfrm>
          <a:custGeom>
            <a:avLst/>
            <a:gdLst/>
            <a:ahLst/>
            <a:cxnLst/>
            <a:rect l="l" t="t" r="r" b="b"/>
            <a:pathLst>
              <a:path w="495300" h="247650">
                <a:moveTo>
                  <a:pt x="495300" y="66675"/>
                </a:moveTo>
                <a:lnTo>
                  <a:pt x="152400" y="66675"/>
                </a:lnTo>
                <a:lnTo>
                  <a:pt x="152400" y="0"/>
                </a:lnTo>
                <a:lnTo>
                  <a:pt x="0" y="123825"/>
                </a:lnTo>
                <a:lnTo>
                  <a:pt x="152400" y="247650"/>
                </a:lnTo>
                <a:lnTo>
                  <a:pt x="152400" y="180975"/>
                </a:lnTo>
                <a:lnTo>
                  <a:pt x="495300" y="180975"/>
                </a:lnTo>
                <a:close/>
              </a:path>
            </a:pathLst>
          </a:custGeom>
          <a:solidFill>
            <a:srgbClr val="9E9E9E"/>
          </a:solidFill>
          <a:ln>
            <a:noFill/>
          </a:ln>
        </p:spPr>
      </p:sp>
      <p:sp>
        <p:nvSpPr>
          <p:cNvPr id="16" name="Polygon 16"/>
          <p:cNvSpPr/>
          <p:nvPr/>
        </p:nvSpPr>
        <p:spPr>
          <a:xfrm>
            <a:off x="2876550" y="4191000"/>
            <a:ext cx="495300" cy="247650"/>
          </a:xfrm>
          <a:custGeom>
            <a:avLst/>
            <a:gdLst/>
            <a:ahLst/>
            <a:cxnLst/>
            <a:rect l="l" t="t" r="r" b="b"/>
            <a:pathLst>
              <a:path w="495300" h="247650">
                <a:moveTo>
                  <a:pt x="495300" y="66675"/>
                </a:moveTo>
                <a:lnTo>
                  <a:pt x="152400" y="66675"/>
                </a:lnTo>
                <a:lnTo>
                  <a:pt x="152400" y="0"/>
                </a:lnTo>
                <a:lnTo>
                  <a:pt x="0" y="123825"/>
                </a:lnTo>
                <a:lnTo>
                  <a:pt x="152400" y="247650"/>
                </a:lnTo>
                <a:lnTo>
                  <a:pt x="152400" y="180975"/>
                </a:lnTo>
                <a:lnTo>
                  <a:pt x="495300" y="180975"/>
                </a:lnTo>
                <a:close/>
              </a:path>
            </a:pathLst>
          </a:custGeom>
          <a:solidFill>
            <a:srgbClr val="9E9E9E"/>
          </a:solidFill>
          <a:ln>
            <a:noFill/>
          </a:ln>
        </p:spPr>
      </p:sp>
      <p:sp>
        <p:nvSpPr>
          <p:cNvPr id="17" name="Rectangle 17"/>
          <p:cNvSpPr/>
          <p:nvPr/>
        </p:nvSpPr>
        <p:spPr>
          <a:xfrm>
            <a:off x="6057900" y="2133600"/>
            <a:ext cx="5524500" cy="2476500"/>
          </a:xfrm>
          <a:prstGeom prst="roundRect">
            <a:avLst>
              <a:gd name="adj" fmla="val 3846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8" name="Rectangle 18"/>
          <p:cNvSpPr/>
          <p:nvPr/>
        </p:nvSpPr>
        <p:spPr>
          <a:xfrm>
            <a:off x="6057900" y="2133600"/>
            <a:ext cx="5524500" cy="495300"/>
          </a:xfrm>
          <a:prstGeom prst="roundRect">
            <a:avLst>
              <a:gd name="adj" fmla="val 19231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6316599" y="2296954"/>
            <a:ext cx="140847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1回1つ直す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317361" y="2894171"/>
            <a:ext cx="3672888" cy="1193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一言で出して、画面を見てから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1つだけ直します。ズレても、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直前の1つを戻すだけで済みます。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手戻りが小さいまま進みます。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17361" y="4227671"/>
            <a:ext cx="75557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手戻り</a:t>
            </a:r>
          </a:p>
        </p:txBody>
      </p:sp>
      <p:sp>
        <p:nvSpPr>
          <p:cNvPr id="22" name="Polygon 22"/>
          <p:cNvSpPr/>
          <p:nvPr/>
        </p:nvSpPr>
        <p:spPr>
          <a:xfrm>
            <a:off x="7239000" y="4191000"/>
            <a:ext cx="495300" cy="247650"/>
          </a:xfrm>
          <a:custGeom>
            <a:avLst/>
            <a:gdLst/>
            <a:ahLst/>
            <a:cxnLst/>
            <a:rect l="l" t="t" r="r" b="b"/>
            <a:pathLst>
              <a:path w="495300" h="247650">
                <a:moveTo>
                  <a:pt x="495300" y="66675"/>
                </a:moveTo>
                <a:lnTo>
                  <a:pt x="152400" y="66675"/>
                </a:lnTo>
                <a:lnTo>
                  <a:pt x="152400" y="0"/>
                </a:lnTo>
                <a:lnTo>
                  <a:pt x="0" y="123825"/>
                </a:lnTo>
                <a:lnTo>
                  <a:pt x="152400" y="247650"/>
                </a:lnTo>
                <a:lnTo>
                  <a:pt x="152400" y="180975"/>
                </a:lnTo>
                <a:lnTo>
                  <a:pt x="495300" y="180975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602361" y="4989671"/>
            <a:ext cx="5896166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生成された JavaScript が fetch の失敗を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握りつぶしていないかだけ、一度目を通してください。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使い捨てでも、黙って失敗する画面は困ります。</a:t>
            </a:r>
          </a:p>
        </p:txBody>
      </p:sp>
      <p:sp>
        <p:nvSpPr>
          <p:cNvPr id="24" name="Rectangle 24"/>
          <p:cNvSpPr/>
          <p:nvPr/>
        </p:nvSpPr>
        <p:spPr>
          <a:xfrm>
            <a:off x="7239000" y="4838700"/>
            <a:ext cx="4343400" cy="1257300"/>
          </a:xfrm>
          <a:prstGeom prst="roundRect">
            <a:avLst>
              <a:gd name="adj" fmla="val 6061"/>
            </a:avLst>
          </a:prstGeom>
          <a:solidFill>
            <a:srgbClr val="EFEFEF"/>
          </a:solidFill>
          <a:ln w="14288">
            <a:solidFill>
              <a:srgbClr val="B8B8B8"/>
            </a:solidFill>
            <a:custDash>
              <a:ds d="400000" sp="266666"/>
            </a:custDash>
          </a:ln>
        </p:spPr>
      </p:sp>
      <p:sp>
        <p:nvSpPr>
          <p:cNvPr id="25" name="TextBox 25"/>
          <p:cNvSpPr txBox="1"/>
          <p:nvPr/>
        </p:nvSpPr>
        <p:spPr>
          <a:xfrm>
            <a:off x="7538966" y="5170646"/>
            <a:ext cx="3743468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ここに実画面を差し込む: 完成見本</a:t>
            </a:r>
          </a:p>
          <a:p>
            <a:pPr algn="ctr">
              <a:lnSpc>
                <a:spcPts val="2250"/>
              </a:lnSpc>
            </a:pPr>
            <a:r>
              <a:rPr lang="zh-CN" sz="1420" dirty="0">
                <a:solidFill>
                  <a:srgbClr val="6B6B6B"/>
                </a:solidFill>
                <a:latin typeface="Zen Kaku Gothic New"/>
                <a:ea typeface="Zen Kaku Gothic New"/>
                <a:cs typeface="Zen Kaku Gothic New"/>
              </a:rPr>
              <a:t>dashboard_完成見本.html の画面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874222" y="6170771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67676"/>
                </a:solidFill>
                <a:latin typeface="Zen Kaku Gothic New"/>
                <a:ea typeface="Zen Kaku Gothic New"/>
                <a:cs typeface="Zen Kaku Gothic New"/>
              </a:rPr>
              <a:t>目指さなくてよい見本です。</a:t>
            </a:r>
          </a:p>
        </p:txBody>
      </p:sp>
      <p:pic>
        <p:nvPicPr>
          <p:cNvPr id="27" name="Imag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77619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3705454" y="2575560"/>
            <a:ext cx="4781093" cy="13906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720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[10min]</a:t>
            </a:r>
          </a:p>
        </p:txBody>
      </p:sp>
      <p:sp>
        <p:nvSpPr>
          <p:cNvPr id="7" name="Rectangle 7"/>
          <p:cNvSpPr/>
          <p:nvPr/>
        </p:nvSpPr>
        <p:spPr>
          <a:xfrm>
            <a:off x="4953000" y="3733800"/>
            <a:ext cx="2286000" cy="28575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3363468" y="4108132"/>
            <a:ext cx="5465064" cy="100850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ctr">
              <a:lnSpc>
                <a:spcPts val="2700"/>
              </a:lnSpc>
            </a:pPr>
            <a:r>
              <a:rPr lang="zh-CN" sz="16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アプリは起動したままで構いません。</a:t>
            </a:r>
          </a:p>
          <a:p>
            <a:pPr algn="ctr">
              <a:lnSpc>
                <a:spcPts val="2700"/>
              </a:lnSpc>
            </a:pPr>
            <a:r>
              <a:rPr lang="zh-CN" sz="16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dashboard.html は消さないでください。</a:t>
            </a:r>
          </a:p>
          <a:p>
            <a:pPr algn="ctr">
              <a:lnSpc>
                <a:spcPts val="2700"/>
              </a:lnSpc>
            </a:pPr>
            <a:r>
              <a:rPr lang="zh-CN" sz="165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再開後は、受注明細を返せるようにします。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1154049" y="2001679"/>
            <a:ext cx="1293362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80" b="1" spc="150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SESSION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3950" y="232886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4524" y="3818572"/>
            <a:ext cx="7023325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受注明細DTOの新規生成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4386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722971"/>
            <a:ext cx="7907703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受注のヘッダーは返るのに明細だけ返らない、という抜けを埋めます。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既存メソッドの穴埋めではなく、クラスを1枚まるごと新しく起こします。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複数ファイルにまたがるので、計画を先に確認してから承認します。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89636" y="3268028"/>
            <a:ext cx="1705718" cy="49872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25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1124331" y="585644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2" name="Rectangle 12"/>
          <p:cNvSpPr/>
          <p:nvPr/>
        </p:nvSpPr>
        <p:spPr>
          <a:xfrm>
            <a:off x="21812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265252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4" name="Rectangle 14"/>
          <p:cNvSpPr/>
          <p:nvPr/>
        </p:nvSpPr>
        <p:spPr>
          <a:xfrm>
            <a:off x="37528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4224147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6" name="Rectangle 16"/>
          <p:cNvSpPr/>
          <p:nvPr/>
        </p:nvSpPr>
        <p:spPr>
          <a:xfrm>
            <a:off x="532447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579577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89610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353462" y="585644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0" name="Rectangle 20"/>
          <p:cNvSpPr/>
          <p:nvPr/>
        </p:nvSpPr>
        <p:spPr>
          <a:xfrm>
            <a:off x="8467725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939022" y="585644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2" name="Rectangle 22"/>
          <p:cNvSpPr/>
          <p:nvPr/>
        </p:nvSpPr>
        <p:spPr>
          <a:xfrm>
            <a:off x="10039350" y="581025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10436447" y="585644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pic>
        <p:nvPicPr>
          <p:cNvPr id="24" name="Imag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567780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エンティティを直で返さない理由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689000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先に決めるのは、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外に出さない項目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038350"/>
            <a:ext cx="5257800" cy="3562350"/>
          </a:xfrm>
          <a:prstGeom prst="roundRect">
            <a:avLst>
              <a:gd name="adj" fmla="val 267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038350"/>
            <a:ext cx="5257800" cy="419100"/>
          </a:xfrm>
          <a:prstGeom prst="roundRect">
            <a:avLst>
              <a:gd name="adj" fmla="val 22727"/>
            </a:avLst>
          </a:prstGeom>
          <a:solidFill>
            <a:srgbClr val="0B2E33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830580" y="2162175"/>
            <a:ext cx="261556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エンティティの直返し</a:t>
            </a:r>
          </a:p>
        </p:txBody>
      </p:sp>
      <p:sp>
        <p:nvSpPr>
          <p:cNvPr id="10" name="Rectangle 10"/>
          <p:cNvSpPr/>
          <p:nvPr/>
        </p:nvSpPr>
        <p:spPr>
          <a:xfrm>
            <a:off x="990600" y="2857500"/>
            <a:ext cx="1619250" cy="5715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4288">
            <a:solidFill>
              <a:srgbClr val="C9C4BE"/>
            </a:solidFill>
          </a:ln>
        </p:spPr>
      </p:sp>
      <p:sp>
        <p:nvSpPr>
          <p:cNvPr id="11" name="TextBox 11"/>
          <p:cNvSpPr txBox="1"/>
          <p:nvPr/>
        </p:nvSpPr>
        <p:spPr>
          <a:xfrm>
            <a:off x="1403156" y="3057525"/>
            <a:ext cx="794137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00" b="1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Order</a:t>
            </a:r>
          </a:p>
        </p:txBody>
      </p:sp>
      <p:sp>
        <p:nvSpPr>
          <p:cNvPr id="12" name="Rectangle 12"/>
          <p:cNvSpPr/>
          <p:nvPr/>
        </p:nvSpPr>
        <p:spPr>
          <a:xfrm>
            <a:off x="3676650" y="2857500"/>
            <a:ext cx="1809750" cy="5715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4288">
            <a:solidFill>
              <a:srgbClr val="C9C4BE"/>
            </a:solidFill>
          </a:ln>
        </p:spPr>
      </p:sp>
      <p:sp>
        <p:nvSpPr>
          <p:cNvPr id="13" name="TextBox 13"/>
          <p:cNvSpPr txBox="1"/>
          <p:nvPr/>
        </p:nvSpPr>
        <p:spPr>
          <a:xfrm>
            <a:off x="3899487" y="3057525"/>
            <a:ext cx="136407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00" b="1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OrderItem</a:t>
            </a:r>
          </a:p>
        </p:txBody>
      </p:sp>
      <p:sp>
        <p:nvSpPr>
          <p:cNvPr id="14" name="Line 14"/>
          <p:cNvSpPr/>
          <p:nvPr/>
        </p:nvSpPr>
        <p:spPr>
          <a:xfrm>
            <a:off x="2686050" y="3067050"/>
            <a:ext cx="819150" cy="9525"/>
          </a:xfrm>
          <a:custGeom>
            <a:avLst/>
            <a:gdLst/>
            <a:ahLst/>
            <a:cxnLst/>
            <a:rect l="l" t="t" r="r" b="b"/>
            <a:pathLst>
              <a:path w="819150" h="9525">
                <a:moveTo>
                  <a:pt x="0" y="0"/>
                </a:moveTo>
                <a:lnTo>
                  <a:pt x="819150" y="0"/>
                </a:lnTo>
              </a:path>
            </a:pathLst>
          </a:custGeom>
          <a:noFill/>
          <a:ln w="19050">
            <a:solidFill>
              <a:srgbClr val="47BCC6"/>
            </a:solidFill>
          </a:ln>
        </p:spPr>
      </p:sp>
      <p:sp>
        <p:nvSpPr>
          <p:cNvPr id="15" name="Polygon 15"/>
          <p:cNvSpPr/>
          <p:nvPr/>
        </p:nvSpPr>
        <p:spPr>
          <a:xfrm>
            <a:off x="3505200" y="299085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0" y="0"/>
                </a:moveTo>
                <a:lnTo>
                  <a:pt x="17145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2780300" y="2798921"/>
            <a:ext cx="64970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items</a:t>
            </a:r>
          </a:p>
        </p:txBody>
      </p:sp>
      <p:sp>
        <p:nvSpPr>
          <p:cNvPr id="17" name="Polyline 17"/>
          <p:cNvSpPr/>
          <p:nvPr/>
        </p:nvSpPr>
        <p:spPr>
          <a:xfrm>
            <a:off x="1800225" y="3429000"/>
            <a:ext cx="2781300" cy="419100"/>
          </a:xfrm>
          <a:custGeom>
            <a:avLst/>
            <a:gdLst/>
            <a:ahLst/>
            <a:cxnLst/>
            <a:rect l="l" t="t" r="r" b="b"/>
            <a:pathLst>
              <a:path w="2781300" h="419100">
                <a:moveTo>
                  <a:pt x="2781300" y="0"/>
                </a:moveTo>
                <a:lnTo>
                  <a:pt x="2781300" y="419100"/>
                </a:lnTo>
                <a:lnTo>
                  <a:pt x="0" y="419100"/>
                </a:lnTo>
                <a:lnTo>
                  <a:pt x="0" y="133350"/>
                </a:lnTo>
              </a:path>
            </a:pathLst>
          </a:custGeom>
          <a:noFill/>
          <a:ln w="19050">
            <a:solidFill>
              <a:srgbClr val="A9A39C"/>
            </a:solidFill>
            <a:custDash>
              <a:ds d="300000" sp="200000"/>
            </a:custDash>
          </a:ln>
        </p:spPr>
      </p:sp>
      <p:sp>
        <p:nvSpPr>
          <p:cNvPr id="18" name="Polygon 18"/>
          <p:cNvSpPr/>
          <p:nvPr/>
        </p:nvSpPr>
        <p:spPr>
          <a:xfrm>
            <a:off x="1724025" y="3429000"/>
            <a:ext cx="152400" cy="133350"/>
          </a:xfrm>
          <a:custGeom>
            <a:avLst/>
            <a:gdLst/>
            <a:ahLst/>
            <a:cxnLst/>
            <a:rect l="l" t="t" r="r" b="b"/>
            <a:pathLst>
              <a:path w="152400" h="133350">
                <a:moveTo>
                  <a:pt x="0" y="133350"/>
                </a:moveTo>
                <a:lnTo>
                  <a:pt x="152400" y="133350"/>
                </a:lnTo>
                <a:lnTo>
                  <a:pt x="76200" y="0"/>
                </a:lnTo>
                <a:close/>
              </a:path>
            </a:pathLst>
          </a:custGeom>
          <a:solidFill>
            <a:srgbClr val="A9A39C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2860143" y="3922871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order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0961" y="4341971"/>
            <a:ext cx="5519737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親から子・子から親と参照が戻るため、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JSON にするたびに止め方の判断が要ります。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この題材では @JsonIgnore で片方を止めています。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0961" y="5199221"/>
            <a:ext cx="525913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列を足すと、API の出力にも黙って増えます。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324600" y="2038350"/>
            <a:ext cx="5257800" cy="3562350"/>
          </a:xfrm>
          <a:prstGeom prst="roundRect">
            <a:avLst>
              <a:gd name="adj" fmla="val 2674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3" name="Rectangle 23"/>
          <p:cNvSpPr/>
          <p:nvPr/>
        </p:nvSpPr>
        <p:spPr>
          <a:xfrm>
            <a:off x="6324600" y="2038350"/>
            <a:ext cx="5257800" cy="419100"/>
          </a:xfrm>
          <a:prstGeom prst="roundRect">
            <a:avLst>
              <a:gd name="adj" fmla="val 2272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6545580" y="2162175"/>
            <a:ext cx="3571101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OrderItemDTO への詰め替え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545961" y="2703671"/>
            <a:ext cx="21445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id</a:t>
            </a:r>
          </a:p>
        </p:txBody>
      </p:sp>
      <p:sp>
        <p:nvSpPr>
          <p:cNvPr id="26" name="Rectangle 26"/>
          <p:cNvSpPr/>
          <p:nvPr/>
        </p:nvSpPr>
        <p:spPr>
          <a:xfrm>
            <a:off x="9867900" y="2657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10215944" y="2703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外す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545961" y="3084671"/>
            <a:ext cx="6614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order</a:t>
            </a:r>
          </a:p>
        </p:txBody>
      </p:sp>
      <p:sp>
        <p:nvSpPr>
          <p:cNvPr id="29" name="Rectangle 29"/>
          <p:cNvSpPr/>
          <p:nvPr/>
        </p:nvSpPr>
        <p:spPr>
          <a:xfrm>
            <a:off x="9867900" y="3038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10215944" y="3084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外す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45961" y="3465671"/>
            <a:ext cx="144780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productCode</a:t>
            </a:r>
          </a:p>
        </p:txBody>
      </p:sp>
      <p:sp>
        <p:nvSpPr>
          <p:cNvPr id="32" name="Rectangle 32"/>
          <p:cNvSpPr/>
          <p:nvPr/>
        </p:nvSpPr>
        <p:spPr>
          <a:xfrm>
            <a:off x="9867900" y="3419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10204180" y="3465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移す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545961" y="3846671"/>
            <a:ext cx="14951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productName</a:t>
            </a:r>
          </a:p>
        </p:txBody>
      </p:sp>
      <p:sp>
        <p:nvSpPr>
          <p:cNvPr id="35" name="Rectangle 35"/>
          <p:cNvSpPr/>
          <p:nvPr/>
        </p:nvSpPr>
        <p:spPr>
          <a:xfrm>
            <a:off x="9867900" y="3800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10204180" y="3846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移す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545961" y="4227671"/>
            <a:ext cx="99083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quantity</a:t>
            </a:r>
          </a:p>
        </p:txBody>
      </p:sp>
      <p:sp>
        <p:nvSpPr>
          <p:cNvPr id="38" name="Rectangle 38"/>
          <p:cNvSpPr/>
          <p:nvPr/>
        </p:nvSpPr>
        <p:spPr>
          <a:xfrm>
            <a:off x="9867900" y="4181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9" name="TextBox 39"/>
          <p:cNvSpPr txBox="1"/>
          <p:nvPr/>
        </p:nvSpPr>
        <p:spPr>
          <a:xfrm>
            <a:off x="10204180" y="4227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移す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545961" y="4608671"/>
            <a:ext cx="107036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unitPrice</a:t>
            </a:r>
          </a:p>
        </p:txBody>
      </p:sp>
      <p:sp>
        <p:nvSpPr>
          <p:cNvPr id="41" name="Rectangle 41"/>
          <p:cNvSpPr/>
          <p:nvPr/>
        </p:nvSpPr>
        <p:spPr>
          <a:xfrm>
            <a:off x="9867900" y="4562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2" name="TextBox 42"/>
          <p:cNvSpPr txBox="1"/>
          <p:nvPr/>
        </p:nvSpPr>
        <p:spPr>
          <a:xfrm>
            <a:off x="10204180" y="4608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移す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545961" y="4989671"/>
            <a:ext cx="99083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dirty="0">
                <a:solidFill>
                  <a:srgbClr val="1A1A1A"/>
                </a:solidFill>
                <a:latin typeface="Source Code Pro"/>
                <a:ea typeface="Source Code Pro"/>
                <a:cs typeface="Source Code Pro"/>
              </a:rPr>
              <a:t>subtotal</a:t>
            </a:r>
          </a:p>
        </p:txBody>
      </p:sp>
      <p:sp>
        <p:nvSpPr>
          <p:cNvPr id="44" name="Rectangle 44"/>
          <p:cNvSpPr/>
          <p:nvPr/>
        </p:nvSpPr>
        <p:spPr>
          <a:xfrm>
            <a:off x="9867900" y="4943475"/>
            <a:ext cx="1181100" cy="285750"/>
          </a:xfrm>
          <a:prstGeom prst="roundRect">
            <a:avLst>
              <a:gd name="adj" fmla="val 2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45" name="TextBox 45"/>
          <p:cNvSpPr txBox="1"/>
          <p:nvPr/>
        </p:nvSpPr>
        <p:spPr>
          <a:xfrm>
            <a:off x="10204180" y="4989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移す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02361" y="5789771"/>
            <a:ext cx="639927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 と order を外した5項目が OrderItemDTO になります。</a:t>
            </a:r>
          </a:p>
        </p:txBody>
      </p:sp>
      <p:pic>
        <p:nvPicPr>
          <p:cNvPr id="47" name="Imag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48" name="TextBox 48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92371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items 配列が出たレスポンス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7672202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受注1件の JSON に、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明細が並ぶ状態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2475" y="1867900"/>
            <a:ext cx="2102900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0B2E33"/>
                </a:solidFill>
                <a:latin typeface="Source Code Pro"/>
                <a:ea typeface="Source Code Pro"/>
                <a:cs typeface="Source Code Pro"/>
              </a:rPr>
              <a:t>GET /api/orders/1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55011" y="1865471"/>
            <a:ext cx="256713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※ 既存の項目は一部省略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133600"/>
            <a:ext cx="6400800" cy="3771900"/>
          </a:xfrm>
          <a:prstGeom prst="roundRect">
            <a:avLst>
              <a:gd name="adj" fmla="val 2020"/>
            </a:avLst>
          </a:prstGeom>
          <a:solidFill>
            <a:srgbClr val="1E1E1E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831075" y="2344150"/>
            <a:ext cx="14160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{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0625" y="2610850"/>
            <a:ext cx="917305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"id": 1,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0625" y="2877550"/>
            <a:ext cx="4474948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"orderNumber": "ORD-20260401-001",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0625" y="3144250"/>
            <a:ext cx="481481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00" dirty="0">
                <a:solidFill>
                  <a:srgbClr val="E6E6E6"/>
                </a:solidFill>
                <a:latin typeface="Source Code Pro"/>
                <a:ea typeface="Microsoft YaHei"/>
                <a:cs typeface="Source Code Pro"/>
              </a:rPr>
              <a:t>"customerName": "東京電機工業株式会社",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40625" y="3410950"/>
            <a:ext cx="2765679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"totalAmount": 594000,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0625" y="3677650"/>
            <a:ext cx="2546258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"status": "PENDING",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0625" y="3944350"/>
            <a:ext cx="1218324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A3DDE3"/>
                </a:solidFill>
                <a:latin typeface="Source Code Pro"/>
                <a:ea typeface="Source Code Pro"/>
                <a:cs typeface="Source Code Pro"/>
              </a:rPr>
              <a:t>"items": [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0175" y="4211050"/>
            <a:ext cx="397746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A3DDE3"/>
                </a:solidFill>
                <a:latin typeface="Source Code Pro"/>
                <a:ea typeface="Source Code Pro"/>
                <a:cs typeface="Source Code Pro"/>
              </a:rPr>
              <a:t>{ "productCode": "RACK-42U-BK",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59725" y="4477750"/>
            <a:ext cx="543169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00" dirty="0">
                <a:solidFill>
                  <a:srgbClr val="A3DDE3"/>
                </a:solidFill>
                <a:latin typeface="Source Code Pro"/>
                <a:ea typeface="Microsoft YaHei"/>
                <a:cs typeface="Source Code Pro"/>
              </a:rPr>
              <a:t>"productName": "サーバーラック 42U ブラック",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59725" y="4744450"/>
            <a:ext cx="4142908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A3DDE3"/>
                </a:solidFill>
                <a:latin typeface="Source Code Pro"/>
                <a:ea typeface="Source Code Pro"/>
                <a:cs typeface="Source Code Pro"/>
              </a:rPr>
              <a:t>"quantity": 3, "unitPrice": 180000,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59725" y="5011150"/>
            <a:ext cx="2387665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A3DDE3"/>
                </a:solidFill>
                <a:latin typeface="Source Code Pro"/>
                <a:ea typeface="Source Code Pro"/>
                <a:cs typeface="Source Code Pro"/>
              </a:rPr>
              <a:t>"subtotal": 540000 }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0625" y="5277850"/>
            <a:ext cx="14160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A3DDE3"/>
                </a:solidFill>
                <a:latin typeface="Source Code Pro"/>
                <a:ea typeface="Source Code Pro"/>
                <a:cs typeface="Source Code Pro"/>
              </a:rPr>
              <a:t>]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31075" y="5544550"/>
            <a:ext cx="141603" cy="27430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00" dirty="0">
                <a:solidFill>
                  <a:srgbClr val="E6E6E6"/>
                </a:solidFill>
                <a:latin typeface="Source Code Pro"/>
                <a:ea typeface="Source Code Pro"/>
                <a:cs typeface="Source Code Pro"/>
              </a:rPr>
              <a:t>}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69099" y="2325529"/>
            <a:ext cx="15313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確認する2点</a:t>
            </a:r>
          </a:p>
        </p:txBody>
      </p:sp>
      <p:sp>
        <p:nvSpPr>
          <p:cNvPr id="24" name="Rectangle 24"/>
          <p:cNvSpPr/>
          <p:nvPr/>
        </p:nvSpPr>
        <p:spPr>
          <a:xfrm>
            <a:off x="7277100" y="2686050"/>
            <a:ext cx="4076700" cy="1123950"/>
          </a:xfrm>
          <a:prstGeom prst="roundRect">
            <a:avLst>
              <a:gd name="adj" fmla="val 6780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7498080" y="2886075"/>
            <a:ext cx="2043494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id=2 は明細が2件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498461" y="3198971"/>
            <a:ext cx="2708291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SW-48P-L3 と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SW-48P-L2 が並びます。</a:t>
            </a:r>
          </a:p>
        </p:txBody>
      </p:sp>
      <p:sp>
        <p:nvSpPr>
          <p:cNvPr id="27" name="Rectangle 27"/>
          <p:cNvSpPr/>
          <p:nvPr/>
        </p:nvSpPr>
        <p:spPr>
          <a:xfrm>
            <a:off x="7277100" y="3962400"/>
            <a:ext cx="4076700" cy="1123950"/>
          </a:xfrm>
          <a:prstGeom prst="roundRect">
            <a:avLst>
              <a:gd name="adj" fmla="val 6780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7498080" y="4162425"/>
            <a:ext cx="1835468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明細が無い受注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498461" y="4475321"/>
            <a:ext cx="2367153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null ではなく空の配列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[] を返します。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269861" y="5332571"/>
            <a:ext cx="3755231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小計 540000 を1.10倍すると、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ヘッダーの 594000 と一致します。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2361" y="6056471"/>
            <a:ext cx="754303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ダッシュボードに明細欄を足すと、この一致を画面で確かめられます。</a:t>
            </a:r>
          </a:p>
        </p:txBody>
      </p:sp>
      <p:pic>
        <p:nvPicPr>
          <p:cNvPr id="32" name="Imag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F72DC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F72DC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ワーク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578099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D1-4 OrderItemDTO の新規作成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F72DC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1333500"/>
            <a:ext cx="10972800" cy="723900"/>
          </a:xfrm>
          <a:prstGeom prst="roundRect">
            <a:avLst>
              <a:gd name="adj" fmla="val 13158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9" name="Rectangle 9"/>
          <p:cNvSpPr/>
          <p:nvPr/>
        </p:nvSpPr>
        <p:spPr>
          <a:xfrm>
            <a:off x="609600" y="1333500"/>
            <a:ext cx="76200" cy="7239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3117152" y="1502092"/>
            <a:ext cx="5957697" cy="5574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28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items に明細が出たら達成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3431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2" name="Ellipse 12"/>
          <p:cNvSpPr/>
          <p:nvPr/>
        </p:nvSpPr>
        <p:spPr>
          <a:xfrm>
            <a:off x="790575" y="25050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877328" y="25798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8730" y="257175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やること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36011" y="2570321"/>
            <a:ext cx="7154847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dto に OrderItemDTO を新規作成し、OrderDTO に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List&lt;OrderItemDTO&gt; items を足して fromEntity で変換します。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327660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7" name="Ellipse 17"/>
          <p:cNvSpPr/>
          <p:nvPr/>
        </p:nvSpPr>
        <p:spPr>
          <a:xfrm>
            <a:off x="790575" y="343852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877328" y="35132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8730" y="350520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36011" y="3503771"/>
            <a:ext cx="7296007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@ で OrderItem.java と OrderDTO.java を指定します。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複数ファイルに入るので、Planモードで計画を見てから承認します。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4210050"/>
            <a:ext cx="10972800" cy="857250"/>
          </a:xfrm>
          <a:prstGeom prst="roundRect">
            <a:avLst>
              <a:gd name="adj" fmla="val 8889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2" name="Ellipse 22"/>
          <p:cNvSpPr/>
          <p:nvPr/>
        </p:nvSpPr>
        <p:spPr>
          <a:xfrm>
            <a:off x="790575" y="43719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877328" y="44467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8730" y="4438650"/>
            <a:ext cx="1055370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できたら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136011" y="4437221"/>
            <a:ext cx="5060966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GET /api/orders/1 の items に明細が出ます。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明細が無い受注は、空の配列 [] で返ります。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5143500"/>
            <a:ext cx="10972800" cy="571500"/>
          </a:xfrm>
          <a:prstGeom prst="roundRect">
            <a:avLst>
              <a:gd name="adj" fmla="val 13333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7" name="Ellipse 27"/>
          <p:cNvSpPr/>
          <p:nvPr/>
        </p:nvSpPr>
        <p:spPr>
          <a:xfrm>
            <a:off x="790575" y="526732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877328" y="53420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8730" y="5334000"/>
            <a:ext cx="53530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詳細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136011" y="5332571"/>
            <a:ext cx="73113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詳細と参考プロンプトは教材サイトの D1-4 カードにあります。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2361" y="5942171"/>
            <a:ext cx="843705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新しいファイルが1枚増えます。作られた場所が dto かどうかも見てください。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487082" y="698182"/>
            <a:ext cx="110370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650" b="1" dirty="0">
                <a:solidFill>
                  <a:srgbClr val="2F72DC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pic>
        <p:nvPicPr>
          <p:cNvPr id="33" name="Imag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362289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差分を読むときの3点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6460950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承認する前に、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差分を読む一手間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152650"/>
            <a:ext cx="10972800" cy="4191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830580" y="2276475"/>
            <a:ext cx="1315402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見るところ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83380" y="2276475"/>
            <a:ext cx="157543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ずれていたら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09600" y="2571750"/>
            <a:ext cx="109728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830961" y="2951321"/>
            <a:ext cx="200307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親への参照 order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183761" y="2951321"/>
            <a:ext cx="614319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 が入っていたら、外すよう指摘して投げ直します。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486150"/>
            <a:ext cx="10972800" cy="9144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830961" y="3865721"/>
            <a:ext cx="14966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フィールド名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83761" y="3732371"/>
            <a:ext cx="4860988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productCode / productName / quantity /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unitPrice / subtotal の5つと一致させます。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09600" y="4400550"/>
            <a:ext cx="109728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830961" y="478012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明細が空のとき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83761" y="4780121"/>
            <a:ext cx="44139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null ではなく、空の配列 [] を返します。</a:t>
            </a:r>
          </a:p>
        </p:txBody>
      </p:sp>
      <p:sp>
        <p:nvSpPr>
          <p:cNvPr id="21" name="Line 21"/>
          <p:cNvSpPr/>
          <p:nvPr/>
        </p:nvSpPr>
        <p:spPr>
          <a:xfrm>
            <a:off x="609600" y="34861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2" name="Line 22"/>
          <p:cNvSpPr/>
          <p:nvPr/>
        </p:nvSpPr>
        <p:spPr>
          <a:xfrm>
            <a:off x="609600" y="44005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3" name="Line 23"/>
          <p:cNvSpPr/>
          <p:nvPr/>
        </p:nvSpPr>
        <p:spPr>
          <a:xfrm>
            <a:off x="609600" y="53149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4" name="Line 24"/>
          <p:cNvSpPr/>
          <p:nvPr/>
        </p:nvSpPr>
        <p:spPr>
          <a:xfrm>
            <a:off x="4000500" y="2571750"/>
            <a:ext cx="9525" cy="2743200"/>
          </a:xfrm>
          <a:custGeom>
            <a:avLst/>
            <a:gdLst/>
            <a:ahLst/>
            <a:cxnLst/>
            <a:rect l="l" t="t" r="r" b="b"/>
            <a:pathLst>
              <a:path w="9525" h="2743200">
                <a:moveTo>
                  <a:pt x="0" y="0"/>
                </a:moveTo>
                <a:lnTo>
                  <a:pt x="0" y="274320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5" name="TextBox 25"/>
          <p:cNvSpPr txBox="1"/>
          <p:nvPr/>
        </p:nvSpPr>
        <p:spPr>
          <a:xfrm>
            <a:off x="602361" y="5580221"/>
            <a:ext cx="6601968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気になる箇所があれば承認せず、指摘を足して投げ直します。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読まずに取り込まない癖を、ここでつけます。</a:t>
            </a:r>
          </a:p>
        </p:txBody>
      </p:sp>
      <p:pic>
        <p:nvPicPr>
          <p:cNvPr id="26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14288">
            <a:solidFill>
              <a:srgbClr val="FFFFFF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54666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明細が出たあとに残る論点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817716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明細を返せた次は、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件数と計算の置き場所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038350"/>
            <a:ext cx="10972800" cy="1905000"/>
          </a:xfrm>
          <a:prstGeom prst="roundRect">
            <a:avLst>
              <a:gd name="adj" fmla="val 4000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609600" y="2038350"/>
            <a:ext cx="47625" cy="190500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Ellipse 11"/>
          <p:cNvSpPr/>
          <p:nvPr/>
        </p:nvSpPr>
        <p:spPr>
          <a:xfrm>
            <a:off x="885825" y="22002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972578" y="22750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3406" y="2244090"/>
            <a:ext cx="5354155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受注10件を返すときの問い合わせ回数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45311" y="2665571"/>
            <a:ext cx="7966519" cy="11359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GET /api/orders も同じ OrderDTO.fromEntity を通ります。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Order.items は遅延読み込みなので、受注1件ごとに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明細の SELECT が1回ずつ走ります。配布の10件では体感できません。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件数が増えると効いてきます。この形は Day3 の性能ログ分析で扱います。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4133850"/>
            <a:ext cx="10972800" cy="1619250"/>
          </a:xfrm>
          <a:prstGeom prst="roundRect">
            <a:avLst>
              <a:gd name="adj" fmla="val 4706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09600" y="4133850"/>
            <a:ext cx="47625" cy="1619250"/>
          </a:xfrm>
          <a:prstGeom prst="roundRect">
            <a:avLst>
              <a:gd name="adj" fmla="val 4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7" name="Ellipse 17"/>
          <p:cNvSpPr/>
          <p:nvPr/>
        </p:nvSpPr>
        <p:spPr>
          <a:xfrm>
            <a:off x="885825" y="42957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972578" y="43705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43406" y="4339590"/>
            <a:ext cx="5151330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subtotal をどこで担保するかの判断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45311" y="4761071"/>
            <a:ext cx="7072503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明細の subtotal をそのまま返すか、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DTO の中で quantity × unitPrice を計算し直すかの判断です。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配布データはどちらで出しても同じ値なので、方針だけ決めます。</a:t>
            </a:r>
          </a:p>
        </p:txBody>
      </p:sp>
      <p:pic>
        <p:nvPicPr>
          <p:cNvPr id="21" name="Imag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" name="Polygon 4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1123950" y="192881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474" y="3570922"/>
            <a:ext cx="7810024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ステータス遷移ルールの実装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191000"/>
            <a:ext cx="36195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0287933" y="3732848"/>
            <a:ext cx="1304373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95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4811" y="4475321"/>
            <a:ext cx="8248840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状態に応じた可否判定は、業務システムの随所に出てきます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メソッドを丸ごと書き直させず、直したい数行を指定して差分だけを読みます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読む範囲が差分に絞られると、業務ルールが正しいかの確認に集中できます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28650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1150868" y="57707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2" name="Rectangle 12"/>
          <p:cNvSpPr/>
          <p:nvPr/>
        </p:nvSpPr>
        <p:spPr>
          <a:xfrm>
            <a:off x="2196189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2674972" y="5770721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4" name="Rectangle 14"/>
          <p:cNvSpPr/>
          <p:nvPr/>
        </p:nvSpPr>
        <p:spPr>
          <a:xfrm>
            <a:off x="3763737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4242521" y="5770721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6" name="Rectangle 16"/>
          <p:cNvSpPr/>
          <p:nvPr/>
        </p:nvSpPr>
        <p:spPr>
          <a:xfrm>
            <a:off x="5331276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5810060" y="5770721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898824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377598" y="5770721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0" name="Rectangle 20"/>
          <p:cNvSpPr/>
          <p:nvPr/>
        </p:nvSpPr>
        <p:spPr>
          <a:xfrm>
            <a:off x="8466363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931212" y="577072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2" name="Rectangle 22"/>
          <p:cNvSpPr/>
          <p:nvPr/>
        </p:nvSpPr>
        <p:spPr>
          <a:xfrm>
            <a:off x="10033911" y="5695950"/>
            <a:ext cx="1529439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10438486" y="5770721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49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本日のゴール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313974"/>
            <a:ext cx="8476842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システムの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全体像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と、Claude Code の3操作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000250"/>
            <a:ext cx="4476750" cy="3000375"/>
          </a:xfrm>
          <a:prstGeom prst="roundRect">
            <a:avLst>
              <a:gd name="adj" fmla="val 254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09600" y="2000250"/>
            <a:ext cx="57150" cy="30003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944499" y="2249329"/>
            <a:ext cx="110813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到達状態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5261" y="2703671"/>
            <a:ext cx="3778758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・受注管理システムが何をするか、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業務の言葉で説明できる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5261" y="3503771"/>
            <a:ext cx="3531727" cy="8121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・ターミナル対話・Planモード・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スラッシュコマンドの3操作を、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全員が1回以上動かしている</a:t>
            </a:r>
          </a:p>
        </p:txBody>
      </p:sp>
      <p:sp>
        <p:nvSpPr>
          <p:cNvPr id="12" name="Rectangle 12"/>
          <p:cNvSpPr/>
          <p:nvPr/>
        </p:nvSpPr>
        <p:spPr>
          <a:xfrm>
            <a:off x="5334000" y="2000250"/>
            <a:ext cx="6248400" cy="4000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5555361" y="21131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番号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31661" y="2113121"/>
            <a:ext cx="12496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見える成功</a:t>
            </a:r>
          </a:p>
        </p:txBody>
      </p:sp>
      <p:sp>
        <p:nvSpPr>
          <p:cNvPr id="15" name="Rectangle 15"/>
          <p:cNvSpPr/>
          <p:nvPr/>
        </p:nvSpPr>
        <p:spPr>
          <a:xfrm>
            <a:off x="5334000" y="2400300"/>
            <a:ext cx="62484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5555361" y="253222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31661" y="2532221"/>
            <a:ext cx="485442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層の説明が返り、CLAUDE.md の読込を確認</a:t>
            </a:r>
          </a:p>
        </p:txBody>
      </p:sp>
      <p:sp>
        <p:nvSpPr>
          <p:cNvPr id="18" name="Rectangle 18"/>
          <p:cNvSpPr/>
          <p:nvPr/>
        </p:nvSpPr>
        <p:spPr>
          <a:xfrm>
            <a:off x="5334000" y="2838450"/>
            <a:ext cx="6248400" cy="4381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5555361" y="29703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31661" y="2970371"/>
            <a:ext cx="508177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ブラウザで叩くと JSON が返り、両端を含む</a:t>
            </a:r>
          </a:p>
        </p:txBody>
      </p:sp>
      <p:sp>
        <p:nvSpPr>
          <p:cNvPr id="21" name="Rectangle 21"/>
          <p:cNvSpPr/>
          <p:nvPr/>
        </p:nvSpPr>
        <p:spPr>
          <a:xfrm>
            <a:off x="5334000" y="3276600"/>
            <a:ext cx="6248400" cy="62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5555361" y="33894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31661" y="3389471"/>
            <a:ext cx="4849225" cy="526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http://localhost:8080/dashboard.html に</a:t>
            </a:r>
          </a:p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受注が表で並ぶ</a:t>
            </a:r>
          </a:p>
        </p:txBody>
      </p:sp>
      <p:sp>
        <p:nvSpPr>
          <p:cNvPr id="24" name="Rectangle 24"/>
          <p:cNvSpPr/>
          <p:nvPr/>
        </p:nvSpPr>
        <p:spPr>
          <a:xfrm>
            <a:off x="5334000" y="3905250"/>
            <a:ext cx="6248400" cy="6286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5555361" y="401812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31661" y="4018121"/>
            <a:ext cx="3543490" cy="526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明細行が出て、明細の税込合計が</a:t>
            </a:r>
          </a:p>
          <a:p>
            <a:pPr algn="l">
              <a:lnSpc>
                <a:spcPts val="19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ヘッダーの totalAmount と一致</a:t>
            </a:r>
          </a:p>
        </p:txBody>
      </p:sp>
      <p:sp>
        <p:nvSpPr>
          <p:cNvPr id="27" name="Rectangle 27"/>
          <p:cNvSpPr/>
          <p:nvPr/>
        </p:nvSpPr>
        <p:spPr>
          <a:xfrm>
            <a:off x="5334000" y="4533900"/>
            <a:ext cx="6248400" cy="438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5555361" y="466582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431661" y="4665821"/>
            <a:ext cx="488696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id=2 への {"status":"CANCELLED"} が 200</a:t>
            </a:r>
          </a:p>
        </p:txBody>
      </p:sp>
      <p:sp>
        <p:nvSpPr>
          <p:cNvPr id="30" name="Rectangle 30"/>
          <p:cNvSpPr/>
          <p:nvPr/>
        </p:nvSpPr>
        <p:spPr>
          <a:xfrm>
            <a:off x="5334000" y="4972050"/>
            <a:ext cx="62484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1" name="Rectangle 31"/>
          <p:cNvSpPr/>
          <p:nvPr/>
        </p:nvSpPr>
        <p:spPr>
          <a:xfrm>
            <a:off x="609600" y="5410200"/>
            <a:ext cx="10972800" cy="723900"/>
          </a:xfrm>
          <a:prstGeom prst="roundRect">
            <a:avLst>
              <a:gd name="adj" fmla="val 7895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609600" y="5410200"/>
            <a:ext cx="57150" cy="723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945261" y="5580221"/>
            <a:ext cx="8742902" cy="545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コンパイルが通ったかではなく、画面に出たかで達成を判定します。</a:t>
            </a:r>
          </a:p>
          <a:p>
            <a:pPr algn="l">
              <a:lnSpc>
                <a:spcPts val="21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D1-3 で作るダッシュボードは Day2 と Day3 でも使います。消さないでください。</a:t>
            </a:r>
          </a:p>
        </p:txBody>
      </p:sp>
      <p:pic>
        <p:nvPicPr>
          <p:cNvPr id="34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999945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3か所の穴と遷移の行列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8" name="Rectangle 8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0" name="Rectangle 10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4" name="Rectangle 14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6" name="Rectangle 16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7027" y="1561624"/>
            <a:ext cx="9078177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更新・削除・遷移の3か所に穴、足すのは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1マス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2038350"/>
            <a:ext cx="10972800" cy="1409700"/>
          </a:xfrm>
          <a:prstGeom prst="roundRect">
            <a:avLst>
              <a:gd name="adj" fmla="val 6757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830199" y="21921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手を入れる場所</a:t>
            </a:r>
          </a:p>
        </p:txBody>
      </p:sp>
      <p:sp>
        <p:nvSpPr>
          <p:cNvPr id="21" name="Ellipse 21"/>
          <p:cNvSpPr/>
          <p:nvPr/>
        </p:nvSpPr>
        <p:spPr>
          <a:xfrm>
            <a:off x="819150" y="254317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877328" y="258937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92911" y="2589371"/>
            <a:ext cx="62797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updateOrder に PENDING 以外を拒否するチェックが無い</a:t>
            </a:r>
          </a:p>
        </p:txBody>
      </p:sp>
      <p:sp>
        <p:nvSpPr>
          <p:cNvPr id="24" name="Ellipse 24"/>
          <p:cNvSpPr/>
          <p:nvPr/>
        </p:nvSpPr>
        <p:spPr>
          <a:xfrm>
            <a:off x="819150" y="282892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877328" y="28751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92911" y="2875121"/>
            <a:ext cx="41130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deleteOrder にも同じチェックが無い</a:t>
            </a:r>
          </a:p>
        </p:txBody>
      </p:sp>
      <p:sp>
        <p:nvSpPr>
          <p:cNvPr id="27" name="Ellipse 27"/>
          <p:cNvSpPr/>
          <p:nvPr/>
        </p:nvSpPr>
        <p:spPr>
          <a:xfrm>
            <a:off x="819150" y="311467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877328" y="316087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92911" y="3160871"/>
            <a:ext cx="87263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validateStatusTransition の case CONFIRMED が SHIPPED しか許可していない</a:t>
            </a:r>
          </a:p>
        </p:txBody>
      </p:sp>
      <p:sp>
        <p:nvSpPr>
          <p:cNvPr id="30" name="Rectangle 30"/>
          <p:cNvSpPr/>
          <p:nvPr/>
        </p:nvSpPr>
        <p:spPr>
          <a:xfrm>
            <a:off x="6477000" y="3581400"/>
            <a:ext cx="228600" cy="171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1" name="TextBox 31"/>
          <p:cNvSpPr txBox="1"/>
          <p:nvPr/>
        </p:nvSpPr>
        <p:spPr>
          <a:xfrm>
            <a:off x="6774561" y="35609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許可</a:t>
            </a:r>
          </a:p>
        </p:txBody>
      </p:sp>
      <p:sp>
        <p:nvSpPr>
          <p:cNvPr id="32" name="Rectangle 32"/>
          <p:cNvSpPr/>
          <p:nvPr/>
        </p:nvSpPr>
        <p:spPr>
          <a:xfrm>
            <a:off x="7391400" y="3581400"/>
            <a:ext cx="228600" cy="171450"/>
          </a:xfrm>
          <a:prstGeom prst="rect">
            <a:avLst/>
          </a:prstGeom>
          <a:solidFill>
            <a:srgbClr val="F3F3F3"/>
          </a:solidFill>
          <a:ln w="9525">
            <a:solidFill>
              <a:srgbClr val="E3E7EA"/>
            </a:solidFill>
          </a:ln>
        </p:spPr>
      </p:sp>
      <p:sp>
        <p:nvSpPr>
          <p:cNvPr id="33" name="TextBox 33"/>
          <p:cNvSpPr txBox="1"/>
          <p:nvPr/>
        </p:nvSpPr>
        <p:spPr>
          <a:xfrm>
            <a:off x="7688961" y="35609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禁止</a:t>
            </a:r>
          </a:p>
        </p:txBody>
      </p:sp>
      <p:sp>
        <p:nvSpPr>
          <p:cNvPr id="34" name="Rectangle 34"/>
          <p:cNvSpPr/>
          <p:nvPr/>
        </p:nvSpPr>
        <p:spPr>
          <a:xfrm>
            <a:off x="8305800" y="3581400"/>
            <a:ext cx="228600" cy="171450"/>
          </a:xfrm>
          <a:prstGeom prst="rect">
            <a:avLst/>
          </a:prstGeom>
          <a:solidFill>
            <a:srgbClr val="DCEEF1"/>
          </a:solidFill>
          <a:ln w="28575">
            <a:solidFill>
              <a:srgbClr val="264DBF"/>
            </a:solidFill>
          </a:ln>
        </p:spPr>
      </p:sp>
      <p:sp>
        <p:nvSpPr>
          <p:cNvPr id="35" name="TextBox 35"/>
          <p:cNvSpPr txBox="1"/>
          <p:nvPr/>
        </p:nvSpPr>
        <p:spPr>
          <a:xfrm>
            <a:off x="8603361" y="3560921"/>
            <a:ext cx="16613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今回埋めるマス</a:t>
            </a:r>
          </a:p>
        </p:txBody>
      </p:sp>
      <p:sp>
        <p:nvSpPr>
          <p:cNvPr id="36" name="Rectangle 36"/>
          <p:cNvSpPr/>
          <p:nvPr/>
        </p:nvSpPr>
        <p:spPr>
          <a:xfrm>
            <a:off x="619125" y="3857625"/>
            <a:ext cx="188595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690253" y="390382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遷移元＼遷移先</a:t>
            </a:r>
          </a:p>
        </p:txBody>
      </p:sp>
      <p:sp>
        <p:nvSpPr>
          <p:cNvPr id="38" name="Rectangle 38"/>
          <p:cNvSpPr/>
          <p:nvPr/>
        </p:nvSpPr>
        <p:spPr>
          <a:xfrm>
            <a:off x="2524125" y="38576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39" name="TextBox 39"/>
          <p:cNvSpPr txBox="1"/>
          <p:nvPr/>
        </p:nvSpPr>
        <p:spPr>
          <a:xfrm>
            <a:off x="2933376" y="3903821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PENDING</a:t>
            </a:r>
          </a:p>
        </p:txBody>
      </p:sp>
      <p:sp>
        <p:nvSpPr>
          <p:cNvPr id="40" name="Rectangle 40"/>
          <p:cNvSpPr/>
          <p:nvPr/>
        </p:nvSpPr>
        <p:spPr>
          <a:xfrm>
            <a:off x="4333875" y="38576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4543601" y="3903821"/>
            <a:ext cx="13712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CONFIRMED</a:t>
            </a:r>
          </a:p>
        </p:txBody>
      </p:sp>
      <p:sp>
        <p:nvSpPr>
          <p:cNvPr id="42" name="Rectangle 42"/>
          <p:cNvSpPr/>
          <p:nvPr/>
        </p:nvSpPr>
        <p:spPr>
          <a:xfrm>
            <a:off x="6143625" y="38576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43" name="TextBox 43"/>
          <p:cNvSpPr txBox="1"/>
          <p:nvPr/>
        </p:nvSpPr>
        <p:spPr>
          <a:xfrm>
            <a:off x="6552876" y="3903821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SHIPPED</a:t>
            </a:r>
          </a:p>
        </p:txBody>
      </p:sp>
      <p:sp>
        <p:nvSpPr>
          <p:cNvPr id="44" name="Rectangle 44"/>
          <p:cNvSpPr/>
          <p:nvPr/>
        </p:nvSpPr>
        <p:spPr>
          <a:xfrm>
            <a:off x="7953375" y="38576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45" name="TextBox 45"/>
          <p:cNvSpPr txBox="1"/>
          <p:nvPr/>
        </p:nvSpPr>
        <p:spPr>
          <a:xfrm>
            <a:off x="8216308" y="3903821"/>
            <a:ext cx="12648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DELIVERED</a:t>
            </a:r>
          </a:p>
        </p:txBody>
      </p:sp>
      <p:sp>
        <p:nvSpPr>
          <p:cNvPr id="46" name="Rectangle 46"/>
          <p:cNvSpPr/>
          <p:nvPr/>
        </p:nvSpPr>
        <p:spPr>
          <a:xfrm>
            <a:off x="9763125" y="38576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47" name="TextBox 47"/>
          <p:cNvSpPr txBox="1"/>
          <p:nvPr/>
        </p:nvSpPr>
        <p:spPr>
          <a:xfrm>
            <a:off x="9992804" y="3903821"/>
            <a:ext cx="13313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CANCELLED</a:t>
            </a:r>
          </a:p>
        </p:txBody>
      </p:sp>
      <p:sp>
        <p:nvSpPr>
          <p:cNvPr id="48" name="Rectangle 48"/>
          <p:cNvSpPr/>
          <p:nvPr/>
        </p:nvSpPr>
        <p:spPr>
          <a:xfrm>
            <a:off x="619125" y="4181475"/>
            <a:ext cx="1885950" cy="3810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49" name="TextBox 49"/>
          <p:cNvSpPr txBox="1"/>
          <p:nvPr/>
        </p:nvSpPr>
        <p:spPr>
          <a:xfrm>
            <a:off x="1076001" y="429434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PENDING</a:t>
            </a:r>
          </a:p>
        </p:txBody>
      </p:sp>
      <p:sp>
        <p:nvSpPr>
          <p:cNvPr id="50" name="Rectangle 50"/>
          <p:cNvSpPr/>
          <p:nvPr/>
        </p:nvSpPr>
        <p:spPr>
          <a:xfrm>
            <a:off x="2524125" y="41814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1" name="Rectangle 51"/>
          <p:cNvSpPr/>
          <p:nvPr/>
        </p:nvSpPr>
        <p:spPr>
          <a:xfrm>
            <a:off x="4333875" y="4181475"/>
            <a:ext cx="1790700" cy="3810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52" name="Rectangle 52"/>
          <p:cNvSpPr/>
          <p:nvPr/>
        </p:nvSpPr>
        <p:spPr>
          <a:xfrm>
            <a:off x="6143625" y="41814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3" name="Rectangle 53"/>
          <p:cNvSpPr/>
          <p:nvPr/>
        </p:nvSpPr>
        <p:spPr>
          <a:xfrm>
            <a:off x="7953375" y="41814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4" name="Rectangle 54"/>
          <p:cNvSpPr/>
          <p:nvPr/>
        </p:nvSpPr>
        <p:spPr>
          <a:xfrm>
            <a:off x="9763125" y="4181475"/>
            <a:ext cx="1790700" cy="3810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55" name="Rectangle 55"/>
          <p:cNvSpPr/>
          <p:nvPr/>
        </p:nvSpPr>
        <p:spPr>
          <a:xfrm>
            <a:off x="619125" y="4581525"/>
            <a:ext cx="1885950" cy="3810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56" name="TextBox 56"/>
          <p:cNvSpPr txBox="1"/>
          <p:nvPr/>
        </p:nvSpPr>
        <p:spPr>
          <a:xfrm>
            <a:off x="876476" y="4694396"/>
            <a:ext cx="13712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CONFIRMED</a:t>
            </a:r>
          </a:p>
        </p:txBody>
      </p:sp>
      <p:sp>
        <p:nvSpPr>
          <p:cNvPr id="57" name="Rectangle 57"/>
          <p:cNvSpPr/>
          <p:nvPr/>
        </p:nvSpPr>
        <p:spPr>
          <a:xfrm>
            <a:off x="2524125" y="45815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8" name="Rectangle 58"/>
          <p:cNvSpPr/>
          <p:nvPr/>
        </p:nvSpPr>
        <p:spPr>
          <a:xfrm>
            <a:off x="4333875" y="45815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9" name="Rectangle 59"/>
          <p:cNvSpPr/>
          <p:nvPr/>
        </p:nvSpPr>
        <p:spPr>
          <a:xfrm>
            <a:off x="6143625" y="4581525"/>
            <a:ext cx="1790700" cy="3810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60" name="Rectangle 60"/>
          <p:cNvSpPr/>
          <p:nvPr/>
        </p:nvSpPr>
        <p:spPr>
          <a:xfrm>
            <a:off x="7953375" y="45815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1" name="Rectangle 61"/>
          <p:cNvSpPr/>
          <p:nvPr/>
        </p:nvSpPr>
        <p:spPr>
          <a:xfrm>
            <a:off x="9763125" y="4581525"/>
            <a:ext cx="1790700" cy="381000"/>
          </a:xfrm>
          <a:prstGeom prst="rect">
            <a:avLst/>
          </a:prstGeom>
          <a:solidFill>
            <a:srgbClr val="DCEEF1"/>
          </a:solidFill>
          <a:ln w="28575">
            <a:solidFill>
              <a:srgbClr val="264DBF"/>
            </a:solidFill>
          </a:ln>
        </p:spPr>
      </p:sp>
      <p:sp>
        <p:nvSpPr>
          <p:cNvPr id="62" name="Rectangle 62"/>
          <p:cNvSpPr/>
          <p:nvPr/>
        </p:nvSpPr>
        <p:spPr>
          <a:xfrm>
            <a:off x="619125" y="4981575"/>
            <a:ext cx="1885950" cy="3810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3" name="TextBox 63"/>
          <p:cNvSpPr txBox="1"/>
          <p:nvPr/>
        </p:nvSpPr>
        <p:spPr>
          <a:xfrm>
            <a:off x="1076001" y="509444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SHIPPED</a:t>
            </a:r>
          </a:p>
        </p:txBody>
      </p:sp>
      <p:sp>
        <p:nvSpPr>
          <p:cNvPr id="64" name="Rectangle 64"/>
          <p:cNvSpPr/>
          <p:nvPr/>
        </p:nvSpPr>
        <p:spPr>
          <a:xfrm>
            <a:off x="2524125" y="49815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5" name="Rectangle 65"/>
          <p:cNvSpPr/>
          <p:nvPr/>
        </p:nvSpPr>
        <p:spPr>
          <a:xfrm>
            <a:off x="4333875" y="49815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6" name="Rectangle 66"/>
          <p:cNvSpPr/>
          <p:nvPr/>
        </p:nvSpPr>
        <p:spPr>
          <a:xfrm>
            <a:off x="6143625" y="49815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7" name="Rectangle 67"/>
          <p:cNvSpPr/>
          <p:nvPr/>
        </p:nvSpPr>
        <p:spPr>
          <a:xfrm>
            <a:off x="7953375" y="4981575"/>
            <a:ext cx="1790700" cy="3810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68" name="Rectangle 68"/>
          <p:cNvSpPr/>
          <p:nvPr/>
        </p:nvSpPr>
        <p:spPr>
          <a:xfrm>
            <a:off x="9763125" y="49815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9" name="Rectangle 69"/>
          <p:cNvSpPr/>
          <p:nvPr/>
        </p:nvSpPr>
        <p:spPr>
          <a:xfrm>
            <a:off x="619125" y="5381625"/>
            <a:ext cx="1885950" cy="3810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70" name="TextBox 70"/>
          <p:cNvSpPr txBox="1"/>
          <p:nvPr/>
        </p:nvSpPr>
        <p:spPr>
          <a:xfrm>
            <a:off x="929683" y="5494496"/>
            <a:ext cx="12648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DELIVERED</a:t>
            </a:r>
          </a:p>
        </p:txBody>
      </p:sp>
      <p:sp>
        <p:nvSpPr>
          <p:cNvPr id="71" name="Rectangle 71"/>
          <p:cNvSpPr/>
          <p:nvPr/>
        </p:nvSpPr>
        <p:spPr>
          <a:xfrm>
            <a:off x="2524125" y="53816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2" name="Rectangle 72"/>
          <p:cNvSpPr/>
          <p:nvPr/>
        </p:nvSpPr>
        <p:spPr>
          <a:xfrm>
            <a:off x="4333875" y="53816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3" name="Rectangle 73"/>
          <p:cNvSpPr/>
          <p:nvPr/>
        </p:nvSpPr>
        <p:spPr>
          <a:xfrm>
            <a:off x="6143625" y="53816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4" name="Rectangle 74"/>
          <p:cNvSpPr/>
          <p:nvPr/>
        </p:nvSpPr>
        <p:spPr>
          <a:xfrm>
            <a:off x="7953375" y="53816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5" name="Rectangle 75"/>
          <p:cNvSpPr/>
          <p:nvPr/>
        </p:nvSpPr>
        <p:spPr>
          <a:xfrm>
            <a:off x="9763125" y="538162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6" name="Rectangle 76"/>
          <p:cNvSpPr/>
          <p:nvPr/>
        </p:nvSpPr>
        <p:spPr>
          <a:xfrm>
            <a:off x="619125" y="5781675"/>
            <a:ext cx="1885950" cy="3810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77" name="TextBox 77"/>
          <p:cNvSpPr txBox="1"/>
          <p:nvPr/>
        </p:nvSpPr>
        <p:spPr>
          <a:xfrm>
            <a:off x="896429" y="5894546"/>
            <a:ext cx="13313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CANCELLED</a:t>
            </a:r>
          </a:p>
        </p:txBody>
      </p:sp>
      <p:sp>
        <p:nvSpPr>
          <p:cNvPr id="78" name="Rectangle 78"/>
          <p:cNvSpPr/>
          <p:nvPr/>
        </p:nvSpPr>
        <p:spPr>
          <a:xfrm>
            <a:off x="2524125" y="57816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79" name="Rectangle 79"/>
          <p:cNvSpPr/>
          <p:nvPr/>
        </p:nvSpPr>
        <p:spPr>
          <a:xfrm>
            <a:off x="4333875" y="57816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80" name="Rectangle 80"/>
          <p:cNvSpPr/>
          <p:nvPr/>
        </p:nvSpPr>
        <p:spPr>
          <a:xfrm>
            <a:off x="6143625" y="57816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81" name="Rectangle 81"/>
          <p:cNvSpPr/>
          <p:nvPr/>
        </p:nvSpPr>
        <p:spPr>
          <a:xfrm>
            <a:off x="7953375" y="57816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82" name="Rectangle 82"/>
          <p:cNvSpPr/>
          <p:nvPr/>
        </p:nvSpPr>
        <p:spPr>
          <a:xfrm>
            <a:off x="9763125" y="5781675"/>
            <a:ext cx="1790700" cy="3810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83" name="TextBox 83"/>
          <p:cNvSpPr txBox="1"/>
          <p:nvPr/>
        </p:nvSpPr>
        <p:spPr>
          <a:xfrm>
            <a:off x="602361" y="6323171"/>
            <a:ext cx="762834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case CONFIRMED の SHIPPED を消さずに、CANCELLED を足します。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EDD9F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B558C3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クイズ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54666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遷移ルールを確かめる入口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EDD9F0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6" name="Rectangle 16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00456" y="1577340"/>
            <a:ext cx="13325551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Q. ステータス遷移のルールが守られているかを確かめるとき、叩くのはどれでしょうか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03835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2" name="Rectangle 22"/>
          <p:cNvSpPr/>
          <p:nvPr/>
        </p:nvSpPr>
        <p:spPr>
          <a:xfrm>
            <a:off x="609600" y="203835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23" name="Ellipse 23"/>
          <p:cNvSpPr/>
          <p:nvPr/>
        </p:nvSpPr>
        <p:spPr>
          <a:xfrm>
            <a:off x="914400" y="224790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1030857" y="235553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35430" y="2371725"/>
            <a:ext cx="3782334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PATCH /api/orders/{id}/cancel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300990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27" name="Rectangle 27"/>
          <p:cNvSpPr/>
          <p:nvPr/>
        </p:nvSpPr>
        <p:spPr>
          <a:xfrm>
            <a:off x="609600" y="300990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28" name="Ellipse 28"/>
          <p:cNvSpPr/>
          <p:nvPr/>
        </p:nvSpPr>
        <p:spPr>
          <a:xfrm>
            <a:off x="914400" y="321945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29" name="TextBox 29"/>
          <p:cNvSpPr txBox="1"/>
          <p:nvPr/>
        </p:nvSpPr>
        <p:spPr>
          <a:xfrm>
            <a:off x="1030857" y="332708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B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35430" y="3343275"/>
            <a:ext cx="3845329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PATCH /api/orders/{id}/status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398145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2" name="Rectangle 32"/>
          <p:cNvSpPr/>
          <p:nvPr/>
        </p:nvSpPr>
        <p:spPr>
          <a:xfrm>
            <a:off x="609600" y="398145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33" name="Ellipse 33"/>
          <p:cNvSpPr/>
          <p:nvPr/>
        </p:nvSpPr>
        <p:spPr>
          <a:xfrm>
            <a:off x="914400" y="419100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1030857" y="429863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C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35430" y="4314825"/>
            <a:ext cx="2595494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PUT /api/orders/{id}</a:t>
            </a:r>
          </a:p>
        </p:txBody>
      </p:sp>
      <p:sp>
        <p:nvSpPr>
          <p:cNvPr id="36" name="Rectangle 36"/>
          <p:cNvSpPr/>
          <p:nvPr/>
        </p:nvSpPr>
        <p:spPr>
          <a:xfrm>
            <a:off x="609600" y="4953000"/>
            <a:ext cx="10972800" cy="838200"/>
          </a:xfrm>
          <a:prstGeom prst="roundRect">
            <a:avLst>
              <a:gd name="adj" fmla="val 11364"/>
            </a:avLst>
          </a:prstGeom>
          <a:solidFill>
            <a:srgbClr val="F5F7F8"/>
          </a:solidFill>
          <a:ln>
            <a:noFill/>
          </a:ln>
        </p:spPr>
      </p:sp>
      <p:sp>
        <p:nvSpPr>
          <p:cNvPr id="37" name="Rectangle 37"/>
          <p:cNvSpPr/>
          <p:nvPr/>
        </p:nvSpPr>
        <p:spPr>
          <a:xfrm>
            <a:off x="609600" y="4953000"/>
            <a:ext cx="57150" cy="838200"/>
          </a:xfrm>
          <a:prstGeom prst="roundRect">
            <a:avLst>
              <a:gd name="adj" fmla="val 50000"/>
            </a:avLst>
          </a:prstGeom>
          <a:solidFill>
            <a:srgbClr val="CBD5D8"/>
          </a:solidFill>
          <a:ln>
            <a:noFill/>
          </a:ln>
        </p:spPr>
      </p:sp>
      <p:sp>
        <p:nvSpPr>
          <p:cNvPr id="38" name="Ellipse 38"/>
          <p:cNvSpPr/>
          <p:nvPr/>
        </p:nvSpPr>
        <p:spPr>
          <a:xfrm>
            <a:off x="914400" y="5162550"/>
            <a:ext cx="419100" cy="419100"/>
          </a:xfrm>
          <a:prstGeom prst="ellipse">
            <a:avLst/>
          </a:prstGeom>
          <a:solidFill>
            <a:srgbClr val="E6ECEE"/>
          </a:solidFill>
          <a:ln>
            <a:noFill/>
          </a:ln>
        </p:spPr>
      </p:sp>
      <p:sp>
        <p:nvSpPr>
          <p:cNvPr id="39" name="TextBox 39"/>
          <p:cNvSpPr txBox="1"/>
          <p:nvPr/>
        </p:nvSpPr>
        <p:spPr>
          <a:xfrm>
            <a:off x="1030857" y="5270182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535430" y="5286375"/>
            <a:ext cx="3042285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dirty="0">
                <a:solidFill>
                  <a:srgbClr val="1A1A1A"/>
                </a:solidFill>
                <a:latin typeface="Zen Kaku Gothic New"/>
                <a:ea typeface="Zen Kaku Gothic New"/>
                <a:cs typeface="Zen Kaku Gothic New"/>
              </a:rPr>
              <a:t>DELETE /api/orders/{id}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02361" y="6151721"/>
            <a:ext cx="707250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8A9499"/>
                </a:solidFill>
                <a:latin typeface="Zen Kaku Gothic New"/>
                <a:ea typeface="Zen Kaku Gothic New"/>
                <a:cs typeface="Zen Kaku Gothic New"/>
              </a:rPr>
              <a:t>正解は次のページで確認します。まず自分で考えてみてください。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51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19050">
            <a:solidFill>
              <a:srgbClr val="FFFFFF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324585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入口が2つある理由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6" name="Rectangle 16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61624"/>
            <a:ext cx="857038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正解は</a:t>
            </a:r>
            <a:r>
              <a:rPr lang="en-US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B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、遷移ルールを通る入口は /status</a:t>
            </a:r>
          </a:p>
        </p:txBody>
      </p:sp>
      <p:sp>
        <p:nvSpPr>
          <p:cNvPr id="21" name="Ellipse 21"/>
          <p:cNvSpPr/>
          <p:nvPr/>
        </p:nvSpPr>
        <p:spPr>
          <a:xfrm>
            <a:off x="676275" y="2524125"/>
            <a:ext cx="476250" cy="4762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821307" y="2669858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B</a:t>
            </a:r>
          </a:p>
        </p:txBody>
      </p:sp>
      <p:sp>
        <p:nvSpPr>
          <p:cNvPr id="23" name="Rectangle 23"/>
          <p:cNvSpPr/>
          <p:nvPr/>
        </p:nvSpPr>
        <p:spPr>
          <a:xfrm>
            <a:off x="1295400" y="2362200"/>
            <a:ext cx="3238500" cy="800100"/>
          </a:xfrm>
          <a:prstGeom prst="roundRect">
            <a:avLst>
              <a:gd name="adj" fmla="val 9524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24" name="TextBox 24"/>
          <p:cNvSpPr txBox="1"/>
          <p:nvPr/>
        </p:nvSpPr>
        <p:spPr>
          <a:xfrm>
            <a:off x="2541615" y="2494121"/>
            <a:ext cx="74606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Source Code Pro"/>
                <a:ea typeface="Source Code Pro"/>
                <a:cs typeface="Source Code Pro"/>
              </a:rPr>
              <a:t>PATCH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78161" y="2798921"/>
            <a:ext cx="287297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/api/orders/{id}/status</a:t>
            </a:r>
          </a:p>
        </p:txBody>
      </p:sp>
      <p:sp>
        <p:nvSpPr>
          <p:cNvPr id="26" name="Line 26"/>
          <p:cNvSpPr/>
          <p:nvPr/>
        </p:nvSpPr>
        <p:spPr>
          <a:xfrm>
            <a:off x="4591050" y="276225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27" name="Polygon 27"/>
          <p:cNvSpPr/>
          <p:nvPr/>
        </p:nvSpPr>
        <p:spPr>
          <a:xfrm>
            <a:off x="4819650" y="26860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4953000" y="2362200"/>
            <a:ext cx="2381250" cy="800100"/>
          </a:xfrm>
          <a:prstGeom prst="roundRect">
            <a:avLst>
              <a:gd name="adj" fmla="val 9524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5195316" y="2494121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呼ばれるメソッド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24800" y="2798921"/>
            <a:ext cx="183765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changeStatus()</a:t>
            </a:r>
          </a:p>
        </p:txBody>
      </p:sp>
      <p:sp>
        <p:nvSpPr>
          <p:cNvPr id="31" name="Line 31"/>
          <p:cNvSpPr/>
          <p:nvPr/>
        </p:nvSpPr>
        <p:spPr>
          <a:xfrm>
            <a:off x="7391400" y="276225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47BCC6"/>
            </a:solidFill>
          </a:ln>
        </p:spPr>
      </p:sp>
      <p:sp>
        <p:nvSpPr>
          <p:cNvPr id="32" name="Polygon 32"/>
          <p:cNvSpPr/>
          <p:nvPr/>
        </p:nvSpPr>
        <p:spPr>
          <a:xfrm>
            <a:off x="7620000" y="26860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33" name="Rectangle 33"/>
          <p:cNvSpPr/>
          <p:nvPr/>
        </p:nvSpPr>
        <p:spPr>
          <a:xfrm>
            <a:off x="7753350" y="2362200"/>
            <a:ext cx="3600450" cy="800100"/>
          </a:xfrm>
          <a:prstGeom prst="roundRect">
            <a:avLst>
              <a:gd name="adj" fmla="val 9524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4" name="TextBox 34"/>
          <p:cNvSpPr txBox="1"/>
          <p:nvPr/>
        </p:nvSpPr>
        <p:spPr>
          <a:xfrm>
            <a:off x="8605266" y="2494121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A5A5F"/>
                </a:solidFill>
                <a:latin typeface="Zen Kaku Gothic New"/>
                <a:ea typeface="Zen Kaku Gothic New"/>
                <a:cs typeface="Zen Kaku Gothic New"/>
              </a:rPr>
              <a:t>遷移ルールの検証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971778" y="2798921"/>
            <a:ext cx="31635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000000"/>
                </a:solidFill>
                <a:latin typeface="Source Code Pro"/>
                <a:ea typeface="Source Code Pro"/>
                <a:cs typeface="Source Code Pro"/>
              </a:rPr>
              <a:t>validateStatusTransition()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88161" y="3313271"/>
            <a:ext cx="848384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/status に {"status":"CANCELLED"} を送ると、この経路で検証されます。</a:t>
            </a:r>
          </a:p>
        </p:txBody>
      </p:sp>
      <p:sp>
        <p:nvSpPr>
          <p:cNvPr id="37" name="Ellipse 37"/>
          <p:cNvSpPr/>
          <p:nvPr/>
        </p:nvSpPr>
        <p:spPr>
          <a:xfrm>
            <a:off x="676275" y="3914775"/>
            <a:ext cx="476250" cy="476250"/>
          </a:xfrm>
          <a:prstGeom prst="ellipse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38" name="TextBox 38"/>
          <p:cNvSpPr txBox="1"/>
          <p:nvPr/>
        </p:nvSpPr>
        <p:spPr>
          <a:xfrm>
            <a:off x="821307" y="4060508"/>
            <a:ext cx="186185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A</a:t>
            </a:r>
          </a:p>
        </p:txBody>
      </p:sp>
      <p:sp>
        <p:nvSpPr>
          <p:cNvPr id="39" name="Rectangle 39"/>
          <p:cNvSpPr/>
          <p:nvPr/>
        </p:nvSpPr>
        <p:spPr>
          <a:xfrm>
            <a:off x="1295400" y="3752850"/>
            <a:ext cx="3238500" cy="800100"/>
          </a:xfrm>
          <a:prstGeom prst="roundRect">
            <a:avLst>
              <a:gd name="adj" fmla="val 9524"/>
            </a:avLst>
          </a:prstGeom>
          <a:solidFill>
            <a:srgbClr val="F3F3F3"/>
          </a:solidFill>
          <a:ln w="14288">
            <a:solidFill>
              <a:srgbClr val="C9C4BE"/>
            </a:solidFill>
          </a:ln>
        </p:spPr>
      </p:sp>
      <p:sp>
        <p:nvSpPr>
          <p:cNvPr id="40" name="TextBox 40"/>
          <p:cNvSpPr txBox="1"/>
          <p:nvPr/>
        </p:nvSpPr>
        <p:spPr>
          <a:xfrm>
            <a:off x="2541615" y="3884771"/>
            <a:ext cx="74606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6B7A7F"/>
                </a:solidFill>
                <a:latin typeface="Source Code Pro"/>
                <a:ea typeface="Source Code Pro"/>
                <a:cs typeface="Source Code Pro"/>
              </a:rPr>
              <a:t>PATCH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07569" y="4189571"/>
            <a:ext cx="281416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/api/orders/{id}/cancel</a:t>
            </a:r>
          </a:p>
        </p:txBody>
      </p:sp>
      <p:sp>
        <p:nvSpPr>
          <p:cNvPr id="42" name="Line 42"/>
          <p:cNvSpPr/>
          <p:nvPr/>
        </p:nvSpPr>
        <p:spPr>
          <a:xfrm>
            <a:off x="4591050" y="415290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C9C4BE"/>
            </a:solidFill>
          </a:ln>
        </p:spPr>
      </p:sp>
      <p:sp>
        <p:nvSpPr>
          <p:cNvPr id="43" name="Polygon 43"/>
          <p:cNvSpPr/>
          <p:nvPr/>
        </p:nvSpPr>
        <p:spPr>
          <a:xfrm>
            <a:off x="4819650" y="40767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C9C4BE"/>
          </a:solidFill>
          <a:ln>
            <a:noFill/>
          </a:ln>
        </p:spPr>
      </p:sp>
      <p:sp>
        <p:nvSpPr>
          <p:cNvPr id="44" name="Rectangle 44"/>
          <p:cNvSpPr/>
          <p:nvPr/>
        </p:nvSpPr>
        <p:spPr>
          <a:xfrm>
            <a:off x="4953000" y="3752850"/>
            <a:ext cx="2381250" cy="800100"/>
          </a:xfrm>
          <a:prstGeom prst="roundRect">
            <a:avLst>
              <a:gd name="adj" fmla="val 9524"/>
            </a:avLst>
          </a:prstGeom>
          <a:solidFill>
            <a:srgbClr val="F3F3F3"/>
          </a:solidFill>
          <a:ln w="14288">
            <a:solidFill>
              <a:srgbClr val="C9C4BE"/>
            </a:solidFill>
          </a:ln>
        </p:spPr>
      </p:sp>
      <p:sp>
        <p:nvSpPr>
          <p:cNvPr id="45" name="TextBox 45"/>
          <p:cNvSpPr txBox="1"/>
          <p:nvPr/>
        </p:nvSpPr>
        <p:spPr>
          <a:xfrm>
            <a:off x="5195316" y="3884771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呼ばれるメソッド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295346" y="4189571"/>
            <a:ext cx="16965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cancelOrder()</a:t>
            </a:r>
          </a:p>
        </p:txBody>
      </p:sp>
      <p:sp>
        <p:nvSpPr>
          <p:cNvPr id="47" name="Line 47"/>
          <p:cNvSpPr/>
          <p:nvPr/>
        </p:nvSpPr>
        <p:spPr>
          <a:xfrm>
            <a:off x="7391400" y="415290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C9C4BE"/>
            </a:solidFill>
            <a:custDash>
              <a:ds d="280000" sp="200000"/>
            </a:custDash>
          </a:ln>
        </p:spPr>
      </p:sp>
      <p:sp>
        <p:nvSpPr>
          <p:cNvPr id="48" name="Polygon 48"/>
          <p:cNvSpPr/>
          <p:nvPr/>
        </p:nvSpPr>
        <p:spPr>
          <a:xfrm>
            <a:off x="7620000" y="40767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C9C4BE"/>
          </a:solidFill>
          <a:ln>
            <a:noFill/>
          </a:ln>
        </p:spPr>
      </p:sp>
      <p:sp>
        <p:nvSpPr>
          <p:cNvPr id="49" name="Rectangle 49"/>
          <p:cNvSpPr/>
          <p:nvPr/>
        </p:nvSpPr>
        <p:spPr>
          <a:xfrm>
            <a:off x="7753350" y="3752850"/>
            <a:ext cx="3600450" cy="800100"/>
          </a:xfrm>
          <a:prstGeom prst="roundRect">
            <a:avLst>
              <a:gd name="adj" fmla="val 9524"/>
            </a:avLst>
          </a:prstGeom>
          <a:solidFill>
            <a:srgbClr val="F3F3F3"/>
          </a:solidFill>
          <a:ln w="14288">
            <a:solidFill>
              <a:srgbClr val="C9C4BE"/>
            </a:solidFill>
            <a:custDash>
              <a:ds d="466666" sp="333333"/>
            </a:custDash>
          </a:ln>
        </p:spPr>
      </p:sp>
      <p:sp>
        <p:nvSpPr>
          <p:cNvPr id="50" name="TextBox 50"/>
          <p:cNvSpPr txBox="1"/>
          <p:nvPr/>
        </p:nvSpPr>
        <p:spPr>
          <a:xfrm>
            <a:off x="8605266" y="3884771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遷移ルールの検証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928759" y="4189571"/>
            <a:ext cx="12496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通りません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288161" y="4703921"/>
            <a:ext cx="799004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/cancel はキャンセル専用の入口です。遷移ルールの確認には使いません。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02361" y="5275421"/>
            <a:ext cx="8919353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遷移ルールを確かめるときは、/status に {"status":"CANCELLED"} を送ります。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/cancel ではありません。入口が違うと、通る検証も変わります。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52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F72DC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F72DC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591264" y="621982"/>
            <a:ext cx="874871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ワーク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7290406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D1-5 CONFIRMED からのキャンセル許可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F72DC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6" name="Rectangle 16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61624"/>
            <a:ext cx="661111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3か所を埋め、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id=2 と id=4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 で確認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933" y="1618298"/>
            <a:ext cx="1304373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95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22" name="Rectangle 22"/>
          <p:cNvSpPr/>
          <p:nvPr/>
        </p:nvSpPr>
        <p:spPr>
          <a:xfrm>
            <a:off x="609600" y="2057400"/>
            <a:ext cx="10972800" cy="3771900"/>
          </a:xfrm>
          <a:prstGeom prst="roundRect">
            <a:avLst>
              <a:gd name="adj" fmla="val 2525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3" name="Rectangle 23"/>
          <p:cNvSpPr/>
          <p:nvPr/>
        </p:nvSpPr>
        <p:spPr>
          <a:xfrm>
            <a:off x="838200" y="2286000"/>
            <a:ext cx="1428750" cy="419100"/>
          </a:xfrm>
          <a:prstGeom prst="roundRect">
            <a:avLst>
              <a:gd name="adj" fmla="val 1363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1051274" y="2408396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やること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50211" y="2379821"/>
            <a:ext cx="7884176" cy="8502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OrderServiceImpl の3か所を埋めます。updateOrder と deleteOrder に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PENDING 以外を拒否するチェックを足します。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validateStatusTransition に CONFIRMED → CANCELLED を足します。</a:t>
            </a:r>
          </a:p>
        </p:txBody>
      </p:sp>
      <p:sp>
        <p:nvSpPr>
          <p:cNvPr id="26" name="Rectangle 26"/>
          <p:cNvSpPr/>
          <p:nvPr/>
        </p:nvSpPr>
        <p:spPr>
          <a:xfrm>
            <a:off x="838200" y="3486150"/>
            <a:ext cx="1428750" cy="419100"/>
          </a:xfrm>
          <a:prstGeom prst="roundRect">
            <a:avLst>
              <a:gd name="adj" fmla="val 1363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1051274" y="3608546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450211" y="3579971"/>
            <a:ext cx="6601968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直したい数行を言葉で指定して、ターミナル対話で頼みます。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Planモード（Shift+Tab）で計画を確認してから承認します。</a:t>
            </a:r>
          </a:p>
        </p:txBody>
      </p:sp>
      <p:sp>
        <p:nvSpPr>
          <p:cNvPr id="29" name="Rectangle 29"/>
          <p:cNvSpPr/>
          <p:nvPr/>
        </p:nvSpPr>
        <p:spPr>
          <a:xfrm>
            <a:off x="838200" y="4362450"/>
            <a:ext cx="1428750" cy="419100"/>
          </a:xfrm>
          <a:prstGeom prst="roundRect">
            <a:avLst>
              <a:gd name="adj" fmla="val 1363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1051274" y="4484846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できたら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450211" y="4456271"/>
            <a:ext cx="7801832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id=2（CONFIRMED）に {"status":"CANCELLED"} を送ると 200。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id=4（SHIPPED）への PUT ははじかれ、customerName は変わりません。</a:t>
            </a:r>
          </a:p>
        </p:txBody>
      </p:sp>
      <p:sp>
        <p:nvSpPr>
          <p:cNvPr id="32" name="Rectangle 32"/>
          <p:cNvSpPr/>
          <p:nvPr/>
        </p:nvSpPr>
        <p:spPr>
          <a:xfrm>
            <a:off x="838200" y="5238750"/>
            <a:ext cx="1428750" cy="419100"/>
          </a:xfrm>
          <a:prstGeom prst="roundRect">
            <a:avLst>
              <a:gd name="adj" fmla="val 1363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3" name="TextBox 33"/>
          <p:cNvSpPr txBox="1"/>
          <p:nvPr/>
        </p:nvSpPr>
        <p:spPr>
          <a:xfrm>
            <a:off x="1298305" y="53611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詳細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450211" y="5332571"/>
            <a:ext cx="78181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教材サイトの D1-5 カードに、手順とプロンプトの全文があります。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53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26532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想定どおりの HTTP 500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6" name="Rectangle 16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61624"/>
            <a:ext cx="9013819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 xml:space="preserve">受け皿が無いので </a:t>
            </a:r>
            <a:r>
              <a:rPr lang="en-US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500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、はじかれた事実が達成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152650"/>
            <a:ext cx="3543300" cy="876300"/>
          </a:xfrm>
          <a:prstGeom prst="roundRect">
            <a:avLst>
              <a:gd name="adj" fmla="val 8696"/>
            </a:avLst>
          </a:prstGeom>
          <a:solidFill>
            <a:srgbClr val="F3F3F3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1398239" y="2341721"/>
            <a:ext cx="196602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service が投げる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7162" y="2665571"/>
            <a:ext cx="322817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InvalidOrderStateException</a:t>
            </a:r>
          </a:p>
        </p:txBody>
      </p:sp>
      <p:sp>
        <p:nvSpPr>
          <p:cNvPr id="24" name="Line 24"/>
          <p:cNvSpPr/>
          <p:nvPr/>
        </p:nvSpPr>
        <p:spPr>
          <a:xfrm>
            <a:off x="4210050" y="259080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C9C4BE"/>
            </a:solidFill>
          </a:ln>
        </p:spPr>
      </p:sp>
      <p:sp>
        <p:nvSpPr>
          <p:cNvPr id="25" name="Polygon 25"/>
          <p:cNvSpPr/>
          <p:nvPr/>
        </p:nvSpPr>
        <p:spPr>
          <a:xfrm>
            <a:off x="4438650" y="2514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C9C4BE"/>
          </a:solidFill>
          <a:ln>
            <a:noFill/>
          </a:ln>
        </p:spPr>
      </p:sp>
      <p:sp>
        <p:nvSpPr>
          <p:cNvPr id="26" name="Rectangle 26"/>
          <p:cNvSpPr/>
          <p:nvPr/>
        </p:nvSpPr>
        <p:spPr>
          <a:xfrm>
            <a:off x="4610100" y="2152650"/>
            <a:ext cx="3352800" cy="876300"/>
          </a:xfrm>
          <a:prstGeom prst="roundRect">
            <a:avLst>
              <a:gd name="adj" fmla="val 8696"/>
            </a:avLst>
          </a:prstGeom>
          <a:solidFill>
            <a:srgbClr val="F3F3F3"/>
          </a:solidFill>
          <a:ln w="19050">
            <a:solidFill>
              <a:srgbClr val="C9C4BE"/>
            </a:solidFill>
            <a:custDash>
              <a:ds d="350000" sp="250000"/>
            </a:custDash>
          </a:ln>
        </p:spPr>
      </p:sp>
      <p:sp>
        <p:nvSpPr>
          <p:cNvPr id="27" name="TextBox 27"/>
          <p:cNvSpPr txBox="1"/>
          <p:nvPr/>
        </p:nvSpPr>
        <p:spPr>
          <a:xfrm>
            <a:off x="5291138" y="2341721"/>
            <a:ext cx="199072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受け皿がまだ無い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994158" y="2665571"/>
            <a:ext cx="258468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484848"/>
                </a:solidFill>
                <a:latin typeface="Source Code Pro"/>
                <a:ea typeface="Source Code Pro"/>
                <a:cs typeface="Source Code Pro"/>
              </a:rPr>
              <a:t>@RestControllerAdvice</a:t>
            </a:r>
          </a:p>
        </p:txBody>
      </p:sp>
      <p:sp>
        <p:nvSpPr>
          <p:cNvPr id="29" name="Line 29"/>
          <p:cNvSpPr/>
          <p:nvPr/>
        </p:nvSpPr>
        <p:spPr>
          <a:xfrm>
            <a:off x="8020050" y="259080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23812">
            <a:solidFill>
              <a:srgbClr val="C9C4BE"/>
            </a:solidFill>
          </a:ln>
        </p:spPr>
      </p:sp>
      <p:sp>
        <p:nvSpPr>
          <p:cNvPr id="30" name="Polygon 30"/>
          <p:cNvSpPr/>
          <p:nvPr/>
        </p:nvSpPr>
        <p:spPr>
          <a:xfrm>
            <a:off x="8248650" y="2514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0"/>
                </a:moveTo>
                <a:lnTo>
                  <a:pt x="114300" y="76200"/>
                </a:lnTo>
                <a:lnTo>
                  <a:pt x="0" y="152400"/>
                </a:lnTo>
                <a:close/>
              </a:path>
            </a:pathLst>
          </a:custGeom>
          <a:solidFill>
            <a:srgbClr val="C9C4BE"/>
          </a:solidFill>
          <a:ln>
            <a:noFill/>
          </a:ln>
        </p:spPr>
      </p:sp>
      <p:sp>
        <p:nvSpPr>
          <p:cNvPr id="31" name="Rectangle 31"/>
          <p:cNvSpPr/>
          <p:nvPr/>
        </p:nvSpPr>
        <p:spPr>
          <a:xfrm>
            <a:off x="8420100" y="2152650"/>
            <a:ext cx="2933700" cy="876300"/>
          </a:xfrm>
          <a:prstGeom prst="roundRect">
            <a:avLst>
              <a:gd name="adj" fmla="val 8696"/>
            </a:avLst>
          </a:prstGeom>
          <a:solidFill>
            <a:srgbClr val="DCEEF1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891588" y="2341721"/>
            <a:ext cx="199072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既定の動きで返る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327692" y="2665571"/>
            <a:ext cx="111851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64DBF"/>
                </a:solidFill>
                <a:latin typeface="Source Code Pro"/>
                <a:ea typeface="Source Code Pro"/>
                <a:cs typeface="Source Code Pro"/>
              </a:rPr>
              <a:t>HTTP 500</a:t>
            </a:r>
          </a:p>
        </p:txBody>
      </p:sp>
      <p:sp>
        <p:nvSpPr>
          <p:cNvPr id="34" name="Rectangle 34"/>
          <p:cNvSpPr/>
          <p:nvPr/>
        </p:nvSpPr>
        <p:spPr>
          <a:xfrm>
            <a:off x="609600" y="3295650"/>
            <a:ext cx="5334000" cy="1905000"/>
          </a:xfrm>
          <a:prstGeom prst="roundRect">
            <a:avLst>
              <a:gd name="adj" fmla="val 5000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35" name="Rectangle 35"/>
          <p:cNvSpPr/>
          <p:nvPr/>
        </p:nvSpPr>
        <p:spPr>
          <a:xfrm>
            <a:off x="609600" y="3295650"/>
            <a:ext cx="76200" cy="19050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906399" y="3468529"/>
            <a:ext cx="180437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判定に使う2点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07161" y="3846671"/>
            <a:ext cx="407284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id=4 の受注が書き換わっていないこと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07161" y="4170521"/>
            <a:ext cx="4743355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起動ログに InvalidOrderStateException が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出ていること</a:t>
            </a:r>
          </a:p>
        </p:txBody>
      </p:sp>
      <p:sp>
        <p:nvSpPr>
          <p:cNvPr id="39" name="Rectangle 39"/>
          <p:cNvSpPr/>
          <p:nvPr/>
        </p:nvSpPr>
        <p:spPr>
          <a:xfrm>
            <a:off x="6248400" y="3295650"/>
            <a:ext cx="5334000" cy="1905000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 w="14288">
            <a:solidFill>
              <a:srgbClr val="9AA0B4"/>
            </a:solidFill>
            <a:custDash>
              <a:ds d="400000" sp="266666"/>
            </a:custDash>
          </a:ln>
        </p:spPr>
      </p:sp>
      <p:sp>
        <p:nvSpPr>
          <p:cNvPr id="40" name="TextBox 40"/>
          <p:cNvSpPr txBox="1"/>
          <p:nvPr/>
        </p:nvSpPr>
        <p:spPr>
          <a:xfrm>
            <a:off x="7481558" y="3751421"/>
            <a:ext cx="286768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5B6472"/>
                </a:solidFill>
                <a:latin typeface="Zen Kaku Gothic New"/>
                <a:ea typeface="Zen Kaku Gothic New"/>
                <a:cs typeface="Zen Kaku Gothic New"/>
              </a:rPr>
              <a:t>ここに実画面を差し込む: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515741" y="4075271"/>
            <a:ext cx="47993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8A8F9C"/>
                </a:solidFill>
                <a:latin typeface="Zen Kaku Gothic New"/>
                <a:ea typeface="Zen Kaku Gothic New"/>
                <a:cs typeface="Zen Kaku Gothic New"/>
              </a:rPr>
              <a:t>起動ログに InvalidOrderStateException が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202358" y="4361021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8A8F9C"/>
                </a:solidFill>
                <a:latin typeface="Zen Kaku Gothic New"/>
                <a:ea typeface="Zen Kaku Gothic New"/>
                <a:cs typeface="Zen Kaku Gothic New"/>
              </a:rPr>
              <a:t>出ている画面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2361" y="5408771"/>
            <a:ext cx="566451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400 への翻訳は、発展課題の D1-5+ で足します。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02361" y="5751671"/>
            <a:ext cx="7731252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id=2 を一度 CANCELLED にすると、遷移元が変わります。やり直すときは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アプリを再起動すると、受注10件の初期状態に戻ります。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54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19050">
            <a:solidFill>
              <a:srgbClr val="FFFFFF"/>
            </a:solidFill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解説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437699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埋めたマスと採用前の3点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628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12380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0" name="Rectangle 10"/>
          <p:cNvSpPr/>
          <p:nvPr/>
        </p:nvSpPr>
        <p:spPr>
          <a:xfrm>
            <a:off x="24574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0668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2" name="Rectangle 12"/>
          <p:cNvSpPr/>
          <p:nvPr/>
        </p:nvSpPr>
        <p:spPr>
          <a:xfrm>
            <a:off x="42862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48956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1150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767894" y="1189196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16" name="Rectangle 16"/>
          <p:cNvSpPr/>
          <p:nvPr/>
        </p:nvSpPr>
        <p:spPr>
          <a:xfrm>
            <a:off x="79438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553260" y="1189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18" name="Rectangle 18"/>
          <p:cNvSpPr/>
          <p:nvPr/>
        </p:nvSpPr>
        <p:spPr>
          <a:xfrm>
            <a:off x="9772650" y="1143000"/>
            <a:ext cx="1790700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368124" y="118919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7027" y="1561624"/>
            <a:ext cx="8069901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1マス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が埋まり、残るのは default の扱い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19125" y="2143125"/>
            <a:ext cx="188595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690253" y="218932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遷移元＼遷移先</a:t>
            </a:r>
          </a:p>
        </p:txBody>
      </p:sp>
      <p:sp>
        <p:nvSpPr>
          <p:cNvPr id="23" name="Rectangle 23"/>
          <p:cNvSpPr/>
          <p:nvPr/>
        </p:nvSpPr>
        <p:spPr>
          <a:xfrm>
            <a:off x="2524125" y="21431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2933376" y="2189321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PENDING</a:t>
            </a:r>
          </a:p>
        </p:txBody>
      </p:sp>
      <p:sp>
        <p:nvSpPr>
          <p:cNvPr id="25" name="Rectangle 25"/>
          <p:cNvSpPr/>
          <p:nvPr/>
        </p:nvSpPr>
        <p:spPr>
          <a:xfrm>
            <a:off x="4333875" y="21431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4543601" y="2189321"/>
            <a:ext cx="13712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CONFIRMED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143625" y="21431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6552876" y="2189321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SHIPPED</a:t>
            </a:r>
          </a:p>
        </p:txBody>
      </p:sp>
      <p:sp>
        <p:nvSpPr>
          <p:cNvPr id="29" name="Rectangle 29"/>
          <p:cNvSpPr/>
          <p:nvPr/>
        </p:nvSpPr>
        <p:spPr>
          <a:xfrm>
            <a:off x="7953375" y="21431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8216308" y="2189321"/>
            <a:ext cx="12648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DELIVERED</a:t>
            </a:r>
          </a:p>
        </p:txBody>
      </p:sp>
      <p:sp>
        <p:nvSpPr>
          <p:cNvPr id="31" name="Rectangle 31"/>
          <p:cNvSpPr/>
          <p:nvPr/>
        </p:nvSpPr>
        <p:spPr>
          <a:xfrm>
            <a:off x="9763125" y="2143125"/>
            <a:ext cx="1790700" cy="3048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9992804" y="2189321"/>
            <a:ext cx="13313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CANCELLED</a:t>
            </a:r>
          </a:p>
        </p:txBody>
      </p:sp>
      <p:sp>
        <p:nvSpPr>
          <p:cNvPr id="33" name="Rectangle 33"/>
          <p:cNvSpPr/>
          <p:nvPr/>
        </p:nvSpPr>
        <p:spPr>
          <a:xfrm>
            <a:off x="619125" y="2466975"/>
            <a:ext cx="1885950" cy="3429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1076001" y="254174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PENDING</a:t>
            </a:r>
          </a:p>
        </p:txBody>
      </p:sp>
      <p:sp>
        <p:nvSpPr>
          <p:cNvPr id="35" name="Rectangle 35"/>
          <p:cNvSpPr/>
          <p:nvPr/>
        </p:nvSpPr>
        <p:spPr>
          <a:xfrm>
            <a:off x="2524125" y="24669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36" name="Rectangle 36"/>
          <p:cNvSpPr/>
          <p:nvPr/>
        </p:nvSpPr>
        <p:spPr>
          <a:xfrm>
            <a:off x="4333875" y="2466975"/>
            <a:ext cx="1790700" cy="342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7" name="Rectangle 37"/>
          <p:cNvSpPr/>
          <p:nvPr/>
        </p:nvSpPr>
        <p:spPr>
          <a:xfrm>
            <a:off x="6143625" y="24669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38" name="Rectangle 38"/>
          <p:cNvSpPr/>
          <p:nvPr/>
        </p:nvSpPr>
        <p:spPr>
          <a:xfrm>
            <a:off x="7953375" y="24669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39" name="Rectangle 39"/>
          <p:cNvSpPr/>
          <p:nvPr/>
        </p:nvSpPr>
        <p:spPr>
          <a:xfrm>
            <a:off x="9763125" y="2466975"/>
            <a:ext cx="1790700" cy="342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0" name="Rectangle 40"/>
          <p:cNvSpPr/>
          <p:nvPr/>
        </p:nvSpPr>
        <p:spPr>
          <a:xfrm>
            <a:off x="619125" y="2828925"/>
            <a:ext cx="1885950" cy="3429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876476" y="2903696"/>
            <a:ext cx="13712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CONFIRMED</a:t>
            </a:r>
          </a:p>
        </p:txBody>
      </p:sp>
      <p:sp>
        <p:nvSpPr>
          <p:cNvPr id="42" name="Rectangle 42"/>
          <p:cNvSpPr/>
          <p:nvPr/>
        </p:nvSpPr>
        <p:spPr>
          <a:xfrm>
            <a:off x="2524125" y="28289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43" name="Rectangle 43"/>
          <p:cNvSpPr/>
          <p:nvPr/>
        </p:nvSpPr>
        <p:spPr>
          <a:xfrm>
            <a:off x="4333875" y="28289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44" name="Rectangle 44"/>
          <p:cNvSpPr/>
          <p:nvPr/>
        </p:nvSpPr>
        <p:spPr>
          <a:xfrm>
            <a:off x="6143625" y="2828925"/>
            <a:ext cx="1790700" cy="342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5" name="Rectangle 45"/>
          <p:cNvSpPr/>
          <p:nvPr/>
        </p:nvSpPr>
        <p:spPr>
          <a:xfrm>
            <a:off x="7953375" y="28289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46" name="Rectangle 46"/>
          <p:cNvSpPr/>
          <p:nvPr/>
        </p:nvSpPr>
        <p:spPr>
          <a:xfrm>
            <a:off x="9763125" y="2828925"/>
            <a:ext cx="1790700" cy="342900"/>
          </a:xfrm>
          <a:prstGeom prst="rect">
            <a:avLst/>
          </a:prstGeom>
          <a:solidFill>
            <a:srgbClr val="47BCC6"/>
          </a:solidFill>
          <a:ln w="28575">
            <a:solidFill>
              <a:srgbClr val="264DBF"/>
            </a:solidFill>
          </a:ln>
        </p:spPr>
      </p:sp>
      <p:sp>
        <p:nvSpPr>
          <p:cNvPr id="47" name="Rectangle 47"/>
          <p:cNvSpPr/>
          <p:nvPr/>
        </p:nvSpPr>
        <p:spPr>
          <a:xfrm>
            <a:off x="619125" y="3190875"/>
            <a:ext cx="1885950" cy="3429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48" name="TextBox 48"/>
          <p:cNvSpPr txBox="1"/>
          <p:nvPr/>
        </p:nvSpPr>
        <p:spPr>
          <a:xfrm>
            <a:off x="1076001" y="3265646"/>
            <a:ext cx="97219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SHIPPED</a:t>
            </a:r>
          </a:p>
        </p:txBody>
      </p:sp>
      <p:sp>
        <p:nvSpPr>
          <p:cNvPr id="49" name="Rectangle 49"/>
          <p:cNvSpPr/>
          <p:nvPr/>
        </p:nvSpPr>
        <p:spPr>
          <a:xfrm>
            <a:off x="2524125" y="31908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0" name="Rectangle 50"/>
          <p:cNvSpPr/>
          <p:nvPr/>
        </p:nvSpPr>
        <p:spPr>
          <a:xfrm>
            <a:off x="4333875" y="31908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1" name="Rectangle 51"/>
          <p:cNvSpPr/>
          <p:nvPr/>
        </p:nvSpPr>
        <p:spPr>
          <a:xfrm>
            <a:off x="6143625" y="31908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2" name="Rectangle 52"/>
          <p:cNvSpPr/>
          <p:nvPr/>
        </p:nvSpPr>
        <p:spPr>
          <a:xfrm>
            <a:off x="7953375" y="3190875"/>
            <a:ext cx="1790700" cy="342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53" name="Rectangle 53"/>
          <p:cNvSpPr/>
          <p:nvPr/>
        </p:nvSpPr>
        <p:spPr>
          <a:xfrm>
            <a:off x="9763125" y="31908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4" name="Rectangle 54"/>
          <p:cNvSpPr/>
          <p:nvPr/>
        </p:nvSpPr>
        <p:spPr>
          <a:xfrm>
            <a:off x="619125" y="3552825"/>
            <a:ext cx="1885950" cy="3429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55" name="TextBox 55"/>
          <p:cNvSpPr txBox="1"/>
          <p:nvPr/>
        </p:nvSpPr>
        <p:spPr>
          <a:xfrm>
            <a:off x="929683" y="3627596"/>
            <a:ext cx="126483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DELIVERED</a:t>
            </a:r>
          </a:p>
        </p:txBody>
      </p:sp>
      <p:sp>
        <p:nvSpPr>
          <p:cNvPr id="56" name="Rectangle 56"/>
          <p:cNvSpPr/>
          <p:nvPr/>
        </p:nvSpPr>
        <p:spPr>
          <a:xfrm>
            <a:off x="2524125" y="35528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7" name="Rectangle 57"/>
          <p:cNvSpPr/>
          <p:nvPr/>
        </p:nvSpPr>
        <p:spPr>
          <a:xfrm>
            <a:off x="4333875" y="35528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8" name="Rectangle 58"/>
          <p:cNvSpPr/>
          <p:nvPr/>
        </p:nvSpPr>
        <p:spPr>
          <a:xfrm>
            <a:off x="6143625" y="35528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59" name="Rectangle 59"/>
          <p:cNvSpPr/>
          <p:nvPr/>
        </p:nvSpPr>
        <p:spPr>
          <a:xfrm>
            <a:off x="7953375" y="35528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0" name="Rectangle 60"/>
          <p:cNvSpPr/>
          <p:nvPr/>
        </p:nvSpPr>
        <p:spPr>
          <a:xfrm>
            <a:off x="9763125" y="355282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1" name="Rectangle 61"/>
          <p:cNvSpPr/>
          <p:nvPr/>
        </p:nvSpPr>
        <p:spPr>
          <a:xfrm>
            <a:off x="619125" y="3914775"/>
            <a:ext cx="1885950" cy="3429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2" name="TextBox 62"/>
          <p:cNvSpPr txBox="1"/>
          <p:nvPr/>
        </p:nvSpPr>
        <p:spPr>
          <a:xfrm>
            <a:off x="896429" y="3989546"/>
            <a:ext cx="133134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CANCELLED</a:t>
            </a:r>
          </a:p>
        </p:txBody>
      </p:sp>
      <p:sp>
        <p:nvSpPr>
          <p:cNvPr id="63" name="Rectangle 63"/>
          <p:cNvSpPr/>
          <p:nvPr/>
        </p:nvSpPr>
        <p:spPr>
          <a:xfrm>
            <a:off x="2524125" y="39147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4" name="Rectangle 64"/>
          <p:cNvSpPr/>
          <p:nvPr/>
        </p:nvSpPr>
        <p:spPr>
          <a:xfrm>
            <a:off x="4333875" y="39147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5" name="Rectangle 65"/>
          <p:cNvSpPr/>
          <p:nvPr/>
        </p:nvSpPr>
        <p:spPr>
          <a:xfrm>
            <a:off x="6143625" y="39147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6" name="Rectangle 66"/>
          <p:cNvSpPr/>
          <p:nvPr/>
        </p:nvSpPr>
        <p:spPr>
          <a:xfrm>
            <a:off x="7953375" y="39147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7" name="Rectangle 67"/>
          <p:cNvSpPr/>
          <p:nvPr/>
        </p:nvSpPr>
        <p:spPr>
          <a:xfrm>
            <a:off x="9763125" y="3914775"/>
            <a:ext cx="1790700" cy="342900"/>
          </a:xfrm>
          <a:prstGeom prst="rect">
            <a:avLst/>
          </a:prstGeom>
          <a:solidFill>
            <a:srgbClr val="F3F3F3"/>
          </a:solidFill>
          <a:ln>
            <a:noFill/>
          </a:ln>
        </p:spPr>
      </p:sp>
      <p:sp>
        <p:nvSpPr>
          <p:cNvPr id="68" name="Rectangle 68"/>
          <p:cNvSpPr/>
          <p:nvPr/>
        </p:nvSpPr>
        <p:spPr>
          <a:xfrm>
            <a:off x="5334000" y="4381500"/>
            <a:ext cx="228600" cy="1714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69" name="TextBox 69"/>
          <p:cNvSpPr txBox="1"/>
          <p:nvPr/>
        </p:nvSpPr>
        <p:spPr>
          <a:xfrm>
            <a:off x="5631561" y="43610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許可</a:t>
            </a:r>
          </a:p>
        </p:txBody>
      </p:sp>
      <p:sp>
        <p:nvSpPr>
          <p:cNvPr id="70" name="Rectangle 70"/>
          <p:cNvSpPr/>
          <p:nvPr/>
        </p:nvSpPr>
        <p:spPr>
          <a:xfrm>
            <a:off x="6248400" y="4381500"/>
            <a:ext cx="228600" cy="171450"/>
          </a:xfrm>
          <a:prstGeom prst="rect">
            <a:avLst/>
          </a:prstGeom>
          <a:solidFill>
            <a:srgbClr val="F3F3F3"/>
          </a:solidFill>
          <a:ln w="9525">
            <a:solidFill>
              <a:srgbClr val="E3E7EA"/>
            </a:solidFill>
          </a:ln>
        </p:spPr>
      </p:sp>
      <p:sp>
        <p:nvSpPr>
          <p:cNvPr id="71" name="TextBox 71"/>
          <p:cNvSpPr txBox="1"/>
          <p:nvPr/>
        </p:nvSpPr>
        <p:spPr>
          <a:xfrm>
            <a:off x="6545961" y="436102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禁止</a:t>
            </a:r>
          </a:p>
        </p:txBody>
      </p:sp>
      <p:sp>
        <p:nvSpPr>
          <p:cNvPr id="72" name="Rectangle 72"/>
          <p:cNvSpPr/>
          <p:nvPr/>
        </p:nvSpPr>
        <p:spPr>
          <a:xfrm>
            <a:off x="7162800" y="4381500"/>
            <a:ext cx="228600" cy="171450"/>
          </a:xfrm>
          <a:prstGeom prst="rect">
            <a:avLst/>
          </a:prstGeom>
          <a:solidFill>
            <a:srgbClr val="47BCC6"/>
          </a:solidFill>
          <a:ln w="28575">
            <a:solidFill>
              <a:srgbClr val="264DBF"/>
            </a:solidFill>
          </a:ln>
        </p:spPr>
      </p:sp>
      <p:sp>
        <p:nvSpPr>
          <p:cNvPr id="73" name="TextBox 73"/>
          <p:cNvSpPr txBox="1"/>
          <p:nvPr/>
        </p:nvSpPr>
        <p:spPr>
          <a:xfrm>
            <a:off x="7460361" y="4361021"/>
            <a:ext cx="16613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今回埋めたマス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601599" y="4706779"/>
            <a:ext cx="2077410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採用前に見る3点</a:t>
            </a:r>
          </a:p>
        </p:txBody>
      </p:sp>
      <p:sp>
        <p:nvSpPr>
          <p:cNvPr id="75" name="Ellipse 75"/>
          <p:cNvSpPr/>
          <p:nvPr/>
        </p:nvSpPr>
        <p:spPr>
          <a:xfrm>
            <a:off x="628650" y="503872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76" name="TextBox 76"/>
          <p:cNvSpPr txBox="1"/>
          <p:nvPr/>
        </p:nvSpPr>
        <p:spPr>
          <a:xfrm>
            <a:off x="686828" y="50849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40511" y="5084921"/>
            <a:ext cx="741584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比較は Order.STATUS_PENDING の定数か、"PENDING" の直書きか</a:t>
            </a:r>
          </a:p>
        </p:txBody>
      </p:sp>
      <p:sp>
        <p:nvSpPr>
          <p:cNvPr id="78" name="Ellipse 78"/>
          <p:cNvSpPr/>
          <p:nvPr/>
        </p:nvSpPr>
        <p:spPr>
          <a:xfrm>
            <a:off x="628650" y="534352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79" name="TextBox 79"/>
          <p:cNvSpPr txBox="1"/>
          <p:nvPr/>
        </p:nvSpPr>
        <p:spPr>
          <a:xfrm>
            <a:off x="686828" y="53897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040511" y="5389721"/>
            <a:ext cx="432321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例外は InvalidOrderStateException か</a:t>
            </a:r>
          </a:p>
        </p:txBody>
      </p:sp>
      <p:sp>
        <p:nvSpPr>
          <p:cNvPr id="81" name="Ellipse 81"/>
          <p:cNvSpPr/>
          <p:nvPr/>
        </p:nvSpPr>
        <p:spPr>
          <a:xfrm>
            <a:off x="628650" y="5648325"/>
            <a:ext cx="266700" cy="2667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2" name="TextBox 82"/>
          <p:cNvSpPr txBox="1"/>
          <p:nvPr/>
        </p:nvSpPr>
        <p:spPr>
          <a:xfrm>
            <a:off x="686828" y="5694521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040511" y="5694521"/>
            <a:ext cx="62830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case CONFIRMED で SHIPPED への遷移を消していないか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02361" y="6037421"/>
            <a:ext cx="9660446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8A9499"/>
                </a:solidFill>
                <a:latin typeface="Zen Kaku Gothic New"/>
                <a:ea typeface="Zen Kaku Gothic New"/>
                <a:cs typeface="Zen Kaku Gothic New"/>
              </a:rPr>
              <a:t>同一ステータスへの遷移と、存在しないステータス値の扱いは明示的に書かれていません。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8A9499"/>
                </a:solidFill>
                <a:latin typeface="Zen Kaku Gothic New"/>
                <a:ea typeface="Zen Kaku Gothic New"/>
                <a:cs typeface="Zen Kaku Gothic New"/>
              </a:rPr>
              <a:t>switch に default が無い点に着目すると、埋め残しが見えます。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223838" y="659749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1427809" y="659749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55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26A432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26A432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発展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2114710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発展枠の5本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26A432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6890004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先に自分の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方針を決めてから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試す枠</a:t>
            </a:r>
          </a:p>
        </p:txBody>
      </p:sp>
      <p:sp>
        <p:nvSpPr>
          <p:cNvPr id="9" name="Rectangle 9"/>
          <p:cNvSpPr/>
          <p:nvPr/>
        </p:nvSpPr>
        <p:spPr>
          <a:xfrm>
            <a:off x="10248900" y="1447800"/>
            <a:ext cx="1333500" cy="419100"/>
          </a:xfrm>
          <a:prstGeom prst="roundRect">
            <a:avLst>
              <a:gd name="adj" fmla="val 1818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10439052" y="1579721"/>
            <a:ext cx="9531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[10min]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114550"/>
            <a:ext cx="10972800" cy="4191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30961" y="22369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番号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469261" y="22369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内容</a:t>
            </a:r>
          </a:p>
        </p:txBody>
      </p:sp>
      <p:sp>
        <p:nvSpPr>
          <p:cNvPr id="14" name="Rectangle 14"/>
          <p:cNvSpPr/>
          <p:nvPr/>
        </p:nvSpPr>
        <p:spPr>
          <a:xfrm>
            <a:off x="609600" y="2533650"/>
            <a:ext cx="109728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830580" y="2752725"/>
            <a:ext cx="785336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D1-1+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69261" y="2760821"/>
            <a:ext cx="297574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フィールドの Javadoc 補完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" y="3143250"/>
            <a:ext cx="10972800" cy="6096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830580" y="3362325"/>
            <a:ext cx="785336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D1-2+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69261" y="3370421"/>
            <a:ext cx="424929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既存シグネチャに合わせたラッパー実装</a:t>
            </a:r>
          </a:p>
        </p:txBody>
      </p:sp>
      <p:sp>
        <p:nvSpPr>
          <p:cNvPr id="20" name="Rectangle 20"/>
          <p:cNvSpPr/>
          <p:nvPr/>
        </p:nvSpPr>
        <p:spPr>
          <a:xfrm>
            <a:off x="609600" y="3752850"/>
            <a:ext cx="109728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30580" y="3971925"/>
            <a:ext cx="785336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D1-3+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69261" y="3980021"/>
            <a:ext cx="636670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ステータス別の件数と合計金額をダッシュボードの上に出す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362450"/>
            <a:ext cx="10972800" cy="6096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30580" y="4581525"/>
            <a:ext cx="785336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D1-4+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69261" y="4589621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新規エンティティの生成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4972050"/>
            <a:ext cx="109728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830580" y="5191125"/>
            <a:ext cx="785336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D1-5+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469261" y="5199221"/>
            <a:ext cx="6642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@RestControllerAdvice を足して 500 を 400 と 404 に変える</a:t>
            </a:r>
          </a:p>
        </p:txBody>
      </p:sp>
      <p:sp>
        <p:nvSpPr>
          <p:cNvPr id="29" name="Line 29"/>
          <p:cNvSpPr/>
          <p:nvPr/>
        </p:nvSpPr>
        <p:spPr>
          <a:xfrm>
            <a:off x="2247900" y="2533650"/>
            <a:ext cx="9525" cy="3048000"/>
          </a:xfrm>
          <a:custGeom>
            <a:avLst/>
            <a:gdLst/>
            <a:ahLst/>
            <a:cxnLst/>
            <a:rect l="l" t="t" r="r" b="b"/>
            <a:pathLst>
              <a:path w="9525"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0" name="Line 30"/>
          <p:cNvSpPr/>
          <p:nvPr/>
        </p:nvSpPr>
        <p:spPr>
          <a:xfrm>
            <a:off x="609600" y="31432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1" name="Line 31"/>
          <p:cNvSpPr/>
          <p:nvPr/>
        </p:nvSpPr>
        <p:spPr>
          <a:xfrm>
            <a:off x="609600" y="37528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2" name="Line 32"/>
          <p:cNvSpPr/>
          <p:nvPr/>
        </p:nvSpPr>
        <p:spPr>
          <a:xfrm>
            <a:off x="609600" y="43624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3" name="Line 33"/>
          <p:cNvSpPr/>
          <p:nvPr/>
        </p:nvSpPr>
        <p:spPr>
          <a:xfrm>
            <a:off x="609600" y="49720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4" name="Line 34"/>
          <p:cNvSpPr/>
          <p:nvPr/>
        </p:nvSpPr>
        <p:spPr>
          <a:xfrm>
            <a:off x="609600" y="55816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5" name="TextBox 35"/>
          <p:cNvSpPr txBox="1"/>
          <p:nvPr/>
        </p:nvSpPr>
        <p:spPr>
          <a:xfrm>
            <a:off x="602361" y="5904071"/>
            <a:ext cx="660196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追いつきに使っても構いません。次の演習には影響しません。</a:t>
            </a:r>
          </a:p>
        </p:txBody>
      </p:sp>
      <p:pic>
        <p:nvPicPr>
          <p:cNvPr id="36" name="Imag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286880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3操作の使い分け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5838823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3操作の分かれ目は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変更の範囲</a:t>
            </a:r>
          </a:p>
        </p:txBody>
      </p:sp>
      <p:sp>
        <p:nvSpPr>
          <p:cNvPr id="7" name="Rectangle 7"/>
          <p:cNvSpPr/>
          <p:nvPr/>
        </p:nvSpPr>
        <p:spPr>
          <a:xfrm>
            <a:off x="609600" y="2114550"/>
            <a:ext cx="10972800" cy="41910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830961" y="223694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場面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50461" y="2236946"/>
            <a:ext cx="100260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使う操作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5261" y="2236946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現在地の見え方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533650"/>
            <a:ext cx="10972800" cy="62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30961" y="2779871"/>
            <a:ext cx="283768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構造を知りたい・質問だけ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50461" y="277987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ターミナル対話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65261" y="2779871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通常の入力欄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09600" y="3162300"/>
            <a:ext cx="10972800" cy="62865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830961" y="3408521"/>
            <a:ext cx="202601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小さな変更を1か所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450461" y="3408521"/>
            <a:ext cx="1743694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ターミナル対話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565261" y="3408521"/>
            <a:ext cx="14260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通常の入力欄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790950"/>
            <a:ext cx="10972800" cy="628650"/>
          </a:xfrm>
          <a:prstGeom prst="rect">
            <a:avLst/>
          </a:prstGeom>
          <a:solidFill>
            <a:srgbClr val="EEF6F7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830961" y="4037171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破壊的な変更・複数ファイル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450461" y="4037171"/>
            <a:ext cx="294773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Planモード（Shift+Tab）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565261" y="4037171"/>
            <a:ext cx="23671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入力欄の表示が変わる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09600" y="4419600"/>
            <a:ext cx="10972800" cy="62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30961" y="4665821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決まった手順を毎回同じ形で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450461" y="4665821"/>
            <a:ext cx="22377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スラッシュコマンド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565261" y="4665821"/>
            <a:ext cx="23318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/ を打つと候補が出る</a:t>
            </a:r>
          </a:p>
        </p:txBody>
      </p:sp>
      <p:sp>
        <p:nvSpPr>
          <p:cNvPr id="27" name="Line 27"/>
          <p:cNvSpPr/>
          <p:nvPr/>
        </p:nvSpPr>
        <p:spPr>
          <a:xfrm>
            <a:off x="4305300" y="2533650"/>
            <a:ext cx="9525" cy="2514600"/>
          </a:xfrm>
          <a:custGeom>
            <a:avLst/>
            <a:gdLst/>
            <a:ahLst/>
            <a:cxnLst/>
            <a:rect l="l" t="t" r="r" b="b"/>
            <a:pathLst>
              <a:path w="9525" h="2514600">
                <a:moveTo>
                  <a:pt x="0" y="0"/>
                </a:moveTo>
                <a:lnTo>
                  <a:pt x="0" y="251460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8" name="Line 28"/>
          <p:cNvSpPr/>
          <p:nvPr/>
        </p:nvSpPr>
        <p:spPr>
          <a:xfrm>
            <a:off x="8420100" y="2533650"/>
            <a:ext cx="9525" cy="2514600"/>
          </a:xfrm>
          <a:custGeom>
            <a:avLst/>
            <a:gdLst/>
            <a:ahLst/>
            <a:cxnLst/>
            <a:rect l="l" t="t" r="r" b="b"/>
            <a:pathLst>
              <a:path w="9525" h="2514600">
                <a:moveTo>
                  <a:pt x="0" y="0"/>
                </a:moveTo>
                <a:lnTo>
                  <a:pt x="0" y="251460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9" name="Line 29"/>
          <p:cNvSpPr/>
          <p:nvPr/>
        </p:nvSpPr>
        <p:spPr>
          <a:xfrm>
            <a:off x="609600" y="316230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0" name="Line 30"/>
          <p:cNvSpPr/>
          <p:nvPr/>
        </p:nvSpPr>
        <p:spPr>
          <a:xfrm>
            <a:off x="609600" y="37909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1" name="Line 31"/>
          <p:cNvSpPr/>
          <p:nvPr/>
        </p:nvSpPr>
        <p:spPr>
          <a:xfrm>
            <a:off x="609600" y="441960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2" name="Line 32"/>
          <p:cNvSpPr/>
          <p:nvPr/>
        </p:nvSpPr>
        <p:spPr>
          <a:xfrm>
            <a:off x="609600" y="5048250"/>
            <a:ext cx="10972800" cy="9525"/>
          </a:xfrm>
          <a:custGeom>
            <a:avLst/>
            <a:gdLst/>
            <a:ahLst/>
            <a:cxnLst/>
            <a:rect l="l" t="t" r="r" b="b"/>
            <a:pathLst>
              <a:path w="10972800" h="9525">
                <a:moveTo>
                  <a:pt x="0" y="0"/>
                </a:moveTo>
                <a:lnTo>
                  <a:pt x="10972800" y="0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33" name="TextBox 33"/>
          <p:cNvSpPr txBox="1"/>
          <p:nvPr/>
        </p:nvSpPr>
        <p:spPr>
          <a:xfrm>
            <a:off x="602361" y="5332571"/>
            <a:ext cx="11624929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スラッシュコマンドは /review と /gen-test の2本。文脈が長くなったら /clear と /compact を使います。</a:t>
            </a:r>
          </a:p>
        </p:txBody>
      </p:sp>
      <p:sp>
        <p:nvSpPr>
          <p:cNvPr id="34" name="Rectangle 34"/>
          <p:cNvSpPr/>
          <p:nvPr/>
        </p:nvSpPr>
        <p:spPr>
          <a:xfrm>
            <a:off x="609600" y="5772150"/>
            <a:ext cx="10972800" cy="609600"/>
          </a:xfrm>
          <a:prstGeom prst="rect">
            <a:avLst/>
          </a:prstGeom>
          <a:solidFill>
            <a:srgbClr val="EEF6F7"/>
          </a:solidFill>
          <a:ln>
            <a:noFill/>
          </a:ln>
        </p:spPr>
      </p:sp>
      <p:sp>
        <p:nvSpPr>
          <p:cNvPr id="35" name="Rectangle 35"/>
          <p:cNvSpPr/>
          <p:nvPr/>
        </p:nvSpPr>
        <p:spPr>
          <a:xfrm>
            <a:off x="609600" y="5772150"/>
            <a:ext cx="57150" cy="6096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945261" y="5999321"/>
            <a:ext cx="948625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Planモードは切り替え忘れがいちばん多いので、依頼の前に入力欄を1回見てください。</a:t>
            </a:r>
          </a:p>
        </p:txBody>
      </p:sp>
      <p:pic>
        <p:nvPicPr>
          <p:cNvPr id="37" name="Imag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8" name="TextBox 38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437699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今日埋めた穴と作った1枚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7984091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空けてあった5つの穴が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全部埋まった状態</a:t>
            </a:r>
          </a:p>
        </p:txBody>
      </p:sp>
      <p:sp>
        <p:nvSpPr>
          <p:cNvPr id="7" name="Rectangle 7"/>
          <p:cNvSpPr/>
          <p:nvPr/>
        </p:nvSpPr>
        <p:spPr>
          <a:xfrm>
            <a:off x="723900" y="2019300"/>
            <a:ext cx="38100" cy="346710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8" name="Rectangle 8"/>
          <p:cNvSpPr/>
          <p:nvPr/>
        </p:nvSpPr>
        <p:spPr>
          <a:xfrm>
            <a:off x="914400" y="2019300"/>
            <a:ext cx="26670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9" name="TextBox 9"/>
          <p:cNvSpPr txBox="1"/>
          <p:nvPr/>
        </p:nvSpPr>
        <p:spPr>
          <a:xfrm>
            <a:off x="1557314" y="21921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controller</a:t>
            </a:r>
          </a:p>
        </p:txBody>
      </p:sp>
      <p:sp>
        <p:nvSpPr>
          <p:cNvPr id="10" name="Line 10"/>
          <p:cNvSpPr/>
          <p:nvPr/>
        </p:nvSpPr>
        <p:spPr>
          <a:xfrm>
            <a:off x="3581400" y="2295525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19050">
            <a:solidFill>
              <a:srgbClr val="A3DDE3"/>
            </a:solidFill>
          </a:ln>
        </p:spPr>
      </p:sp>
      <p:sp>
        <p:nvSpPr>
          <p:cNvPr id="11" name="TextBox 11"/>
          <p:cNvSpPr txBox="1"/>
          <p:nvPr/>
        </p:nvSpPr>
        <p:spPr>
          <a:xfrm>
            <a:off x="3898011" y="2208371"/>
            <a:ext cx="408176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GET /api/orders/date-range を追加</a:t>
            </a:r>
          </a:p>
        </p:txBody>
      </p:sp>
      <p:sp>
        <p:nvSpPr>
          <p:cNvPr id="12" name="Rectangle 12"/>
          <p:cNvSpPr/>
          <p:nvPr/>
        </p:nvSpPr>
        <p:spPr>
          <a:xfrm>
            <a:off x="10515600" y="2133600"/>
            <a:ext cx="838200" cy="323850"/>
          </a:xfrm>
          <a:prstGeom prst="roundRect">
            <a:avLst>
              <a:gd name="adj" fmla="val 1764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10634824" y="22083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4" name="Rectangle 14"/>
          <p:cNvSpPr/>
          <p:nvPr/>
        </p:nvSpPr>
        <p:spPr>
          <a:xfrm>
            <a:off x="914400" y="2686050"/>
            <a:ext cx="2667000" cy="800100"/>
          </a:xfrm>
          <a:prstGeom prst="roundRect">
            <a:avLst>
              <a:gd name="adj" fmla="val 9524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15" name="TextBox 15"/>
          <p:cNvSpPr txBox="1"/>
          <p:nvPr/>
        </p:nvSpPr>
        <p:spPr>
          <a:xfrm>
            <a:off x="1748438" y="2982754"/>
            <a:ext cx="99892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service</a:t>
            </a:r>
          </a:p>
        </p:txBody>
      </p:sp>
      <p:sp>
        <p:nvSpPr>
          <p:cNvPr id="16" name="Line 16"/>
          <p:cNvSpPr/>
          <p:nvPr/>
        </p:nvSpPr>
        <p:spPr>
          <a:xfrm>
            <a:off x="3581400" y="3086100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19050">
            <a:solidFill>
              <a:srgbClr val="A3DDE3"/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3898011" y="2856071"/>
            <a:ext cx="7013686" cy="6216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7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findByDateRange の本体を実装</a:t>
            </a:r>
          </a:p>
          <a:p>
            <a:pPr algn="l">
              <a:lnSpc>
                <a:spcPts val="27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validateStatusTransition に CONFIRMED から CANCELLED を追加</a:t>
            </a:r>
          </a:p>
        </p:txBody>
      </p:sp>
      <p:sp>
        <p:nvSpPr>
          <p:cNvPr id="18" name="Rectangle 18"/>
          <p:cNvSpPr/>
          <p:nvPr/>
        </p:nvSpPr>
        <p:spPr>
          <a:xfrm>
            <a:off x="10515600" y="2781300"/>
            <a:ext cx="838200" cy="323850"/>
          </a:xfrm>
          <a:prstGeom prst="roundRect">
            <a:avLst>
              <a:gd name="adj" fmla="val 1764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0634824" y="28560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20" name="Rectangle 20"/>
          <p:cNvSpPr/>
          <p:nvPr/>
        </p:nvSpPr>
        <p:spPr>
          <a:xfrm>
            <a:off x="10515600" y="3124200"/>
            <a:ext cx="838200" cy="323850"/>
          </a:xfrm>
          <a:prstGeom prst="roundRect">
            <a:avLst>
              <a:gd name="adj" fmla="val 1764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10634824" y="31989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2" name="Rectangle 22"/>
          <p:cNvSpPr/>
          <p:nvPr/>
        </p:nvSpPr>
        <p:spPr>
          <a:xfrm>
            <a:off x="914400" y="3600450"/>
            <a:ext cx="2667000" cy="552450"/>
          </a:xfrm>
          <a:prstGeom prst="roundRect">
            <a:avLst>
              <a:gd name="adj" fmla="val 13793"/>
            </a:avLst>
          </a:prstGeom>
          <a:solidFill>
            <a:srgbClr val="F3F3F3"/>
          </a:solidFill>
          <a:ln w="14288">
            <a:solidFill>
              <a:srgbClr val="C9C4BE"/>
            </a:solidFill>
          </a:ln>
        </p:spPr>
      </p:sp>
      <p:sp>
        <p:nvSpPr>
          <p:cNvPr id="23" name="TextBox 23"/>
          <p:cNvSpPr txBox="1"/>
          <p:nvPr/>
        </p:nvSpPr>
        <p:spPr>
          <a:xfrm>
            <a:off x="1523184" y="3773329"/>
            <a:ext cx="144943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repository</a:t>
            </a:r>
          </a:p>
        </p:txBody>
      </p:sp>
      <p:sp>
        <p:nvSpPr>
          <p:cNvPr id="24" name="Line 24"/>
          <p:cNvSpPr/>
          <p:nvPr/>
        </p:nvSpPr>
        <p:spPr>
          <a:xfrm>
            <a:off x="3581400" y="3876675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19050">
            <a:solidFill>
              <a:srgbClr val="E3E7EA"/>
            </a:solidFill>
          </a:ln>
        </p:spPr>
      </p:sp>
      <p:sp>
        <p:nvSpPr>
          <p:cNvPr id="25" name="TextBox 25"/>
          <p:cNvSpPr txBox="1"/>
          <p:nvPr/>
        </p:nvSpPr>
        <p:spPr>
          <a:xfrm>
            <a:off x="3898011" y="3789521"/>
            <a:ext cx="682530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触っていません。findByOrderDateBetween を呼んだだけです</a:t>
            </a:r>
          </a:p>
        </p:txBody>
      </p:sp>
      <p:sp>
        <p:nvSpPr>
          <p:cNvPr id="26" name="Rectangle 26"/>
          <p:cNvSpPr/>
          <p:nvPr/>
        </p:nvSpPr>
        <p:spPr>
          <a:xfrm>
            <a:off x="914400" y="4267200"/>
            <a:ext cx="26670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2014646" y="4440079"/>
            <a:ext cx="466508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dto</a:t>
            </a:r>
          </a:p>
        </p:txBody>
      </p:sp>
      <p:sp>
        <p:nvSpPr>
          <p:cNvPr id="28" name="Line 28"/>
          <p:cNvSpPr/>
          <p:nvPr/>
        </p:nvSpPr>
        <p:spPr>
          <a:xfrm>
            <a:off x="3581400" y="4543425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19050">
            <a:solidFill>
              <a:srgbClr val="A3DDE3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3898011" y="4456271"/>
            <a:ext cx="621620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OrderItemDTO を新規作成、OrderDTO に items を追加</a:t>
            </a:r>
          </a:p>
        </p:txBody>
      </p:sp>
      <p:sp>
        <p:nvSpPr>
          <p:cNvPr id="30" name="Rectangle 30"/>
          <p:cNvSpPr/>
          <p:nvPr/>
        </p:nvSpPr>
        <p:spPr>
          <a:xfrm>
            <a:off x="10515600" y="4381500"/>
            <a:ext cx="838200" cy="323850"/>
          </a:xfrm>
          <a:prstGeom prst="roundRect">
            <a:avLst>
              <a:gd name="adj" fmla="val 1764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1" name="TextBox 31"/>
          <p:cNvSpPr txBox="1"/>
          <p:nvPr/>
        </p:nvSpPr>
        <p:spPr>
          <a:xfrm>
            <a:off x="10634824" y="44562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32" name="Rectangle 32"/>
          <p:cNvSpPr/>
          <p:nvPr/>
        </p:nvSpPr>
        <p:spPr>
          <a:xfrm>
            <a:off x="914400" y="4933950"/>
            <a:ext cx="2667000" cy="552450"/>
          </a:xfrm>
          <a:prstGeom prst="roundRect">
            <a:avLst>
              <a:gd name="adj" fmla="val 13793"/>
            </a:avLst>
          </a:prstGeom>
          <a:solidFill>
            <a:srgbClr val="EEF6F7"/>
          </a:solidFill>
          <a:ln w="14288">
            <a:solidFill>
              <a:srgbClr val="47BCC6"/>
            </a:solidFill>
          </a:ln>
        </p:spPr>
      </p:sp>
      <p:sp>
        <p:nvSpPr>
          <p:cNvPr id="33" name="TextBox 33"/>
          <p:cNvSpPr txBox="1"/>
          <p:nvPr/>
        </p:nvSpPr>
        <p:spPr>
          <a:xfrm>
            <a:off x="1823522" y="5106829"/>
            <a:ext cx="848756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static</a:t>
            </a:r>
          </a:p>
        </p:txBody>
      </p:sp>
      <p:sp>
        <p:nvSpPr>
          <p:cNvPr id="34" name="Line 34"/>
          <p:cNvSpPr/>
          <p:nvPr/>
        </p:nvSpPr>
        <p:spPr>
          <a:xfrm>
            <a:off x="3581400" y="5210175"/>
            <a:ext cx="228600" cy="9525"/>
          </a:xfrm>
          <a:custGeom>
            <a:avLst/>
            <a:gdLst/>
            <a:ahLst/>
            <a:cxnLst/>
            <a:rect l="l" t="t" r="r" b="b"/>
            <a:pathLst>
              <a:path w="228600" h="9525">
                <a:moveTo>
                  <a:pt x="0" y="0"/>
                </a:moveTo>
                <a:lnTo>
                  <a:pt x="228600" y="0"/>
                </a:lnTo>
              </a:path>
            </a:pathLst>
          </a:custGeom>
          <a:noFill/>
          <a:ln w="19050">
            <a:solidFill>
              <a:srgbClr val="A3DDE3"/>
            </a:solidFill>
          </a:ln>
        </p:spPr>
      </p:sp>
      <p:sp>
        <p:nvSpPr>
          <p:cNvPr id="35" name="TextBox 35"/>
          <p:cNvSpPr txBox="1"/>
          <p:nvPr/>
        </p:nvSpPr>
        <p:spPr>
          <a:xfrm>
            <a:off x="3898011" y="5123021"/>
            <a:ext cx="353172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dashboard.html をゼロから生成</a:t>
            </a:r>
          </a:p>
        </p:txBody>
      </p:sp>
      <p:sp>
        <p:nvSpPr>
          <p:cNvPr id="36" name="Rectangle 36"/>
          <p:cNvSpPr/>
          <p:nvPr/>
        </p:nvSpPr>
        <p:spPr>
          <a:xfrm>
            <a:off x="10515600" y="5048250"/>
            <a:ext cx="838200" cy="323850"/>
          </a:xfrm>
          <a:prstGeom prst="roundRect">
            <a:avLst>
              <a:gd name="adj" fmla="val 17647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7" name="TextBox 37"/>
          <p:cNvSpPr txBox="1"/>
          <p:nvPr/>
        </p:nvSpPr>
        <p:spPr>
          <a:xfrm>
            <a:off x="10634824" y="512302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38" name="Rectangle 38"/>
          <p:cNvSpPr/>
          <p:nvPr/>
        </p:nvSpPr>
        <p:spPr>
          <a:xfrm>
            <a:off x="609600" y="5676900"/>
            <a:ext cx="10972800" cy="7239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9" name="Rectangle 39"/>
          <p:cNvSpPr/>
          <p:nvPr/>
        </p:nvSpPr>
        <p:spPr>
          <a:xfrm>
            <a:off x="609600" y="5676900"/>
            <a:ext cx="57150" cy="7239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40" name="TextBox 40"/>
          <p:cNvSpPr txBox="1"/>
          <p:nvPr/>
        </p:nvSpPr>
        <p:spPr>
          <a:xfrm>
            <a:off x="945261" y="5808821"/>
            <a:ext cx="6013799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ここまでは、動いたかを画面で確かめてきました。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Day2 は、動いたものが正しいかをテストで確かめます。</a:t>
            </a:r>
          </a:p>
        </p:txBody>
      </p:sp>
      <p:pic>
        <p:nvPicPr>
          <p:cNvPr id="41" name="Imag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3415522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次回までの持ち帰り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409224"/>
            <a:ext cx="7104531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dashboard.html 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消さずに残す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1枚</a:t>
            </a:r>
          </a:p>
        </p:txBody>
      </p:sp>
      <p:sp>
        <p:nvSpPr>
          <p:cNvPr id="7" name="Ellipse 7"/>
          <p:cNvSpPr/>
          <p:nvPr/>
        </p:nvSpPr>
        <p:spPr>
          <a:xfrm>
            <a:off x="666750" y="2057400"/>
            <a:ext cx="457200" cy="4572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808308" y="218408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25499" y="2068354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消さないファイル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6261" y="2436971"/>
            <a:ext cx="5319760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Day2 と Day3 でも育てます。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自分の実装が効いたかを、この1枚で確かめます。</a:t>
            </a:r>
          </a:p>
        </p:txBody>
      </p:sp>
      <p:sp>
        <p:nvSpPr>
          <p:cNvPr id="11" name="Ellipse 11"/>
          <p:cNvSpPr/>
          <p:nvPr/>
        </p:nvSpPr>
        <p:spPr>
          <a:xfrm>
            <a:off x="666750" y="3238500"/>
            <a:ext cx="457200" cy="4572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08308" y="336518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25499" y="3249454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最初に試す操作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26261" y="3618071"/>
            <a:ext cx="5319760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3操作のうち、自分の担当コードで最初に試すなら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Planモードです。破壊的な変更や複数ファイルに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またがる依頼の前に、計画を出させて使います。</a:t>
            </a:r>
          </a:p>
        </p:txBody>
      </p:sp>
      <p:sp>
        <p:nvSpPr>
          <p:cNvPr id="15" name="Ellipse 15"/>
          <p:cNvSpPr/>
          <p:nvPr/>
        </p:nvSpPr>
        <p:spPr>
          <a:xfrm>
            <a:off x="666750" y="4724400"/>
            <a:ext cx="457200" cy="4572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808308" y="4851082"/>
            <a:ext cx="174084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5499" y="4735354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詳細の置き場所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6261" y="5103971"/>
            <a:ext cx="4719828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演習カードと手順の逐語、参考プロンプトは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教材サイトにあります。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26261" y="5713571"/>
            <a:ext cx="288003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idunder02.give-app.net</a:t>
            </a:r>
          </a:p>
        </p:txBody>
      </p:sp>
      <p:sp>
        <p:nvSpPr>
          <p:cNvPr id="20" name="Rectangle 20"/>
          <p:cNvSpPr/>
          <p:nvPr/>
        </p:nvSpPr>
        <p:spPr>
          <a:xfrm>
            <a:off x="7010400" y="2114550"/>
            <a:ext cx="4572000" cy="3810000"/>
          </a:xfrm>
          <a:prstGeom prst="roundRect">
            <a:avLst>
              <a:gd name="adj" fmla="val 250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7010400" y="2114550"/>
            <a:ext cx="4572000" cy="495300"/>
          </a:xfrm>
          <a:prstGeom prst="roundRect">
            <a:avLst>
              <a:gd name="adj" fmla="val 19231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7269099" y="2268379"/>
            <a:ext cx="15313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3日間の日程</a:t>
            </a:r>
          </a:p>
        </p:txBody>
      </p:sp>
      <p:sp>
        <p:nvSpPr>
          <p:cNvPr id="23" name="Line 23"/>
          <p:cNvSpPr/>
          <p:nvPr/>
        </p:nvSpPr>
        <p:spPr>
          <a:xfrm>
            <a:off x="7524750" y="2952750"/>
            <a:ext cx="9525" cy="2495550"/>
          </a:xfrm>
          <a:custGeom>
            <a:avLst/>
            <a:gdLst/>
            <a:ahLst/>
            <a:cxnLst/>
            <a:rect l="l" t="t" r="r" b="b"/>
            <a:pathLst>
              <a:path w="9525" h="2495550">
                <a:moveTo>
                  <a:pt x="0" y="0"/>
                </a:moveTo>
                <a:lnTo>
                  <a:pt x="0" y="2495550"/>
                </a:lnTo>
              </a:path>
            </a:pathLst>
          </a:custGeom>
          <a:noFill/>
          <a:ln w="28575">
            <a:solidFill>
              <a:srgbClr val="E3E7EA"/>
            </a:solidFill>
          </a:ln>
        </p:spPr>
      </p:sp>
      <p:sp>
        <p:nvSpPr>
          <p:cNvPr id="24" name="Ellipse 24"/>
          <p:cNvSpPr/>
          <p:nvPr/>
        </p:nvSpPr>
        <p:spPr>
          <a:xfrm>
            <a:off x="7400925" y="3019425"/>
            <a:ext cx="247650" cy="2476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7860411" y="3046571"/>
            <a:ext cx="22440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Day1 2026年9月3日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860411" y="3313271"/>
            <a:ext cx="216717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題材を掴む ＋ 3操作</a:t>
            </a:r>
          </a:p>
        </p:txBody>
      </p:sp>
      <p:sp>
        <p:nvSpPr>
          <p:cNvPr id="27" name="Ellipse 27"/>
          <p:cNvSpPr/>
          <p:nvPr/>
        </p:nvSpPr>
        <p:spPr>
          <a:xfrm>
            <a:off x="7400925" y="4067175"/>
            <a:ext cx="247650" cy="24765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7BCC6"/>
            </a:solidFill>
          </a:ln>
        </p:spPr>
      </p:sp>
      <p:sp>
        <p:nvSpPr>
          <p:cNvPr id="28" name="TextBox 28"/>
          <p:cNvSpPr txBox="1"/>
          <p:nvPr/>
        </p:nvSpPr>
        <p:spPr>
          <a:xfrm>
            <a:off x="7860411" y="4094321"/>
            <a:ext cx="224409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Day2 2026年9月9日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60411" y="4361021"/>
            <a:ext cx="18966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テストで裏を取る</a:t>
            </a:r>
          </a:p>
        </p:txBody>
      </p:sp>
      <p:sp>
        <p:nvSpPr>
          <p:cNvPr id="30" name="Ellipse 30"/>
          <p:cNvSpPr/>
          <p:nvPr/>
        </p:nvSpPr>
        <p:spPr>
          <a:xfrm>
            <a:off x="7400925" y="5114925"/>
            <a:ext cx="247650" cy="24765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C9C4BE"/>
            </a:solidFill>
          </a:ln>
        </p:spPr>
      </p:sp>
      <p:sp>
        <p:nvSpPr>
          <p:cNvPr id="31" name="TextBox 31"/>
          <p:cNvSpPr txBox="1"/>
          <p:nvPr/>
        </p:nvSpPr>
        <p:spPr>
          <a:xfrm>
            <a:off x="7860411" y="5142071"/>
            <a:ext cx="238344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Day3 2026年9月17日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860411" y="5408771"/>
            <a:ext cx="23671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壊れたときに効く動き</a:t>
            </a:r>
          </a:p>
        </p:txBody>
      </p:sp>
      <p:pic>
        <p:nvPicPr>
          <p:cNvPr id="33" name="Imag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59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1907334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本日の流れ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Rectangle 6"/>
          <p:cNvSpPr/>
          <p:nvPr/>
        </p:nvSpPr>
        <p:spPr>
          <a:xfrm>
            <a:off x="609600" y="1428750"/>
            <a:ext cx="10972800" cy="400050"/>
          </a:xfrm>
          <a:prstGeom prst="rect">
            <a:avLst/>
          </a:prstGeom>
          <a:solidFill>
            <a:srgbClr val="0B2E33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30961" y="15416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区分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59661" y="15416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番号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97911" y="15416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内容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52499" y="154162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時間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1828800"/>
            <a:ext cx="109728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30961" y="1941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前半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59661" y="1941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97911" y="1941671"/>
            <a:ext cx="283768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受注管理システムの歩き方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52544" y="1941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16" name="Rectangle 16"/>
          <p:cNvSpPr/>
          <p:nvPr/>
        </p:nvSpPr>
        <p:spPr>
          <a:xfrm>
            <a:off x="609600" y="2209800"/>
            <a:ext cx="10972800" cy="381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30961" y="2322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前半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59661" y="23226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97911" y="2322671"/>
            <a:ext cx="480217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claude を起動しシステムの構造を説明させる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452544" y="2322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[15min]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2590800"/>
            <a:ext cx="109728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830961" y="2703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前半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859661" y="27036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097911" y="2703671"/>
            <a:ext cx="4624997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findByDateRange とエンドポイントを実装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452544" y="2703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26" name="Rectangle 26"/>
          <p:cNvSpPr/>
          <p:nvPr/>
        </p:nvSpPr>
        <p:spPr>
          <a:xfrm>
            <a:off x="609600" y="2971800"/>
            <a:ext cx="10972800" cy="381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27" name="TextBox 27"/>
          <p:cNvSpPr txBox="1"/>
          <p:nvPr/>
        </p:nvSpPr>
        <p:spPr>
          <a:xfrm>
            <a:off x="830961" y="3084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前半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59661" y="30846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097911" y="3084671"/>
            <a:ext cx="377875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受注ダッシュボードをゼロから作る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452544" y="3084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31" name="Rectangle 31"/>
          <p:cNvSpPr/>
          <p:nvPr/>
        </p:nvSpPr>
        <p:spPr>
          <a:xfrm>
            <a:off x="609600" y="3352800"/>
            <a:ext cx="10972800" cy="381000"/>
          </a:xfrm>
          <a:prstGeom prst="rect">
            <a:avLst/>
          </a:prstGeom>
          <a:solidFill>
            <a:srgbClr val="EEF6F7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30961" y="3465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休憩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097911" y="3465671"/>
            <a:ext cx="401402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アプリは起動したままにしておきます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452544" y="3465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[10min]</a:t>
            </a:r>
          </a:p>
        </p:txBody>
      </p:sp>
      <p:sp>
        <p:nvSpPr>
          <p:cNvPr id="35" name="Rectangle 35"/>
          <p:cNvSpPr/>
          <p:nvPr/>
        </p:nvSpPr>
        <p:spPr>
          <a:xfrm>
            <a:off x="609600" y="3733800"/>
            <a:ext cx="109728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830961" y="3846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後半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859661" y="38466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097911" y="3846671"/>
            <a:ext cx="614538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OrderItemDTO をゼロ生成し明細をレスポンスに載せる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452544" y="3846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40" name="Rectangle 40"/>
          <p:cNvSpPr/>
          <p:nvPr/>
        </p:nvSpPr>
        <p:spPr>
          <a:xfrm>
            <a:off x="609600" y="4114800"/>
            <a:ext cx="10972800" cy="381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41" name="TextBox 41"/>
          <p:cNvSpPr txBox="1"/>
          <p:nvPr/>
        </p:nvSpPr>
        <p:spPr>
          <a:xfrm>
            <a:off x="830961" y="4227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後半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859661" y="4227671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097911" y="4227671"/>
            <a:ext cx="589616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ステータス遷移ルールを実装し、遷移を叩いて確かめる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452544" y="4227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[25min]</a:t>
            </a:r>
          </a:p>
        </p:txBody>
      </p:sp>
      <p:sp>
        <p:nvSpPr>
          <p:cNvPr id="45" name="Rectangle 45"/>
          <p:cNvSpPr/>
          <p:nvPr/>
        </p:nvSpPr>
        <p:spPr>
          <a:xfrm>
            <a:off x="609600" y="4495800"/>
            <a:ext cx="109728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6" name="TextBox 46"/>
          <p:cNvSpPr txBox="1"/>
          <p:nvPr/>
        </p:nvSpPr>
        <p:spPr>
          <a:xfrm>
            <a:off x="830961" y="4608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後半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859661" y="4608671"/>
            <a:ext cx="75557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発展枠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097911" y="4608671"/>
            <a:ext cx="329555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D1-1+ 〜 D1-5+ から1本選ぶ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452544" y="4608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[10min]</a:t>
            </a:r>
          </a:p>
        </p:txBody>
      </p:sp>
      <p:sp>
        <p:nvSpPr>
          <p:cNvPr id="50" name="Rectangle 50"/>
          <p:cNvSpPr/>
          <p:nvPr/>
        </p:nvSpPr>
        <p:spPr>
          <a:xfrm>
            <a:off x="609600" y="4876800"/>
            <a:ext cx="10972800" cy="381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51" name="TextBox 51"/>
          <p:cNvSpPr txBox="1"/>
          <p:nvPr/>
        </p:nvSpPr>
        <p:spPr>
          <a:xfrm>
            <a:off x="830961" y="4989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後半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859661" y="4989671"/>
            <a:ext cx="75557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097911" y="4989671"/>
            <a:ext cx="179074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3操作の使い分け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452544" y="4989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[15min]</a:t>
            </a:r>
          </a:p>
        </p:txBody>
      </p:sp>
      <p:sp>
        <p:nvSpPr>
          <p:cNvPr id="55" name="Rectangle 55"/>
          <p:cNvSpPr/>
          <p:nvPr/>
        </p:nvSpPr>
        <p:spPr>
          <a:xfrm>
            <a:off x="609600" y="5257800"/>
            <a:ext cx="10972800" cy="38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56" name="TextBox 56"/>
          <p:cNvSpPr txBox="1"/>
          <p:nvPr/>
        </p:nvSpPr>
        <p:spPr>
          <a:xfrm>
            <a:off x="830961" y="5370671"/>
            <a:ext cx="48501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後半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859661" y="5370671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質疑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097911" y="5370671"/>
            <a:ext cx="236715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質疑応答・アンケート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452544" y="5370671"/>
            <a:ext cx="9084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[15min]</a:t>
            </a:r>
          </a:p>
        </p:txBody>
      </p:sp>
      <p:sp>
        <p:nvSpPr>
          <p:cNvPr id="60" name="Rectangle 60"/>
          <p:cNvSpPr/>
          <p:nvPr/>
        </p:nvSpPr>
        <p:spPr>
          <a:xfrm>
            <a:off x="609600" y="5638800"/>
            <a:ext cx="10972800" cy="400050"/>
          </a:xfrm>
          <a:prstGeom prst="rect">
            <a:avLst/>
          </a:prstGeom>
          <a:solidFill>
            <a:srgbClr val="EEF6F7"/>
          </a:solidFill>
          <a:ln>
            <a:noFill/>
          </a:ln>
        </p:spPr>
      </p:sp>
      <p:sp>
        <p:nvSpPr>
          <p:cNvPr id="61" name="TextBox 61"/>
          <p:cNvSpPr txBox="1"/>
          <p:nvPr/>
        </p:nvSpPr>
        <p:spPr>
          <a:xfrm>
            <a:off x="830961" y="576119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合計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0271977" y="5761196"/>
            <a:ext cx="1089062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[180min]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602361" y="6208871"/>
            <a:ext cx="767243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演習は5本あります。時間内に終わらなくても、次に進んで構いません。</a:t>
            </a:r>
          </a:p>
        </p:txBody>
      </p:sp>
      <p:pic>
        <p:nvPicPr>
          <p:cNvPr id="64" name="Imag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65" name="TextBox 65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C60000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C60000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質問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3792569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質疑応答とアンケート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C60000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409224"/>
            <a:ext cx="5173790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粒度を問わない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質問の時間</a:t>
            </a:r>
          </a:p>
        </p:txBody>
      </p:sp>
      <p:sp>
        <p:nvSpPr>
          <p:cNvPr id="9" name="Rectangle 9"/>
          <p:cNvSpPr/>
          <p:nvPr/>
        </p:nvSpPr>
        <p:spPr>
          <a:xfrm>
            <a:off x="10248900" y="1447800"/>
            <a:ext cx="1333500" cy="419100"/>
          </a:xfrm>
          <a:prstGeom prst="roundRect">
            <a:avLst>
              <a:gd name="adj" fmla="val 1818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10439052" y="1579721"/>
            <a:ext cx="95319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[15min]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09600" y="2114550"/>
            <a:ext cx="6667500" cy="2647950"/>
          </a:xfrm>
          <a:prstGeom prst="roundRect">
            <a:avLst>
              <a:gd name="adj" fmla="val 3597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2" name="Rectangle 12"/>
          <p:cNvSpPr/>
          <p:nvPr/>
        </p:nvSpPr>
        <p:spPr>
          <a:xfrm>
            <a:off x="609600" y="2114550"/>
            <a:ext cx="6667500" cy="495300"/>
          </a:xfrm>
          <a:prstGeom prst="roundRect">
            <a:avLst>
              <a:gd name="adj" fmla="val 19231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868299" y="2268379"/>
            <a:ext cx="1654207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拾いたい観点</a:t>
            </a:r>
          </a:p>
        </p:txBody>
      </p:sp>
      <p:sp>
        <p:nvSpPr>
          <p:cNvPr id="14" name="Ellipse 14"/>
          <p:cNvSpPr/>
          <p:nvPr/>
        </p:nvSpPr>
        <p:spPr>
          <a:xfrm>
            <a:off x="838200" y="2933700"/>
            <a:ext cx="152400" cy="1524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1135761" y="2913221"/>
            <a:ext cx="4719828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自分の現場のコードで同じことをやるときに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引っかかりそうな点</a:t>
            </a:r>
          </a:p>
        </p:txBody>
      </p:sp>
      <p:sp>
        <p:nvSpPr>
          <p:cNvPr id="16" name="Ellipse 16"/>
          <p:cNvSpPr/>
          <p:nvPr/>
        </p:nvSpPr>
        <p:spPr>
          <a:xfrm>
            <a:off x="838200" y="3771900"/>
            <a:ext cx="152400" cy="1524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1135761" y="3751421"/>
            <a:ext cx="495509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出力がズレたとき、何を渡し忘れたと考えるか</a:t>
            </a:r>
          </a:p>
        </p:txBody>
      </p:sp>
      <p:sp>
        <p:nvSpPr>
          <p:cNvPr id="18" name="Ellipse 18"/>
          <p:cNvSpPr/>
          <p:nvPr/>
        </p:nvSpPr>
        <p:spPr>
          <a:xfrm>
            <a:off x="838200" y="4286250"/>
            <a:ext cx="152400" cy="15240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1135761" y="4265771"/>
            <a:ext cx="503811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Planモードと通常対話の切り替えで迷った場面</a:t>
            </a:r>
          </a:p>
        </p:txBody>
      </p:sp>
      <p:sp>
        <p:nvSpPr>
          <p:cNvPr id="20" name="Rectangle 20"/>
          <p:cNvSpPr/>
          <p:nvPr/>
        </p:nvSpPr>
        <p:spPr>
          <a:xfrm>
            <a:off x="7581900" y="2114550"/>
            <a:ext cx="4000500" cy="1676400"/>
          </a:xfrm>
          <a:prstGeom prst="roundRect">
            <a:avLst>
              <a:gd name="adj" fmla="val 5682"/>
            </a:avLst>
          </a:prstGeom>
          <a:solidFill>
            <a:srgbClr val="EEF6F7"/>
          </a:solidFill>
          <a:ln>
            <a:noFill/>
          </a:ln>
        </p:spPr>
      </p:sp>
      <p:sp>
        <p:nvSpPr>
          <p:cNvPr id="21" name="Rectangle 21"/>
          <p:cNvSpPr/>
          <p:nvPr/>
        </p:nvSpPr>
        <p:spPr>
          <a:xfrm>
            <a:off x="7581900" y="2114550"/>
            <a:ext cx="4000500" cy="495300"/>
          </a:xfrm>
          <a:prstGeom prst="roundRect">
            <a:avLst>
              <a:gd name="adj" fmla="val 19231"/>
            </a:avLst>
          </a:prstGeom>
          <a:solidFill>
            <a:srgbClr val="2E9AA4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7840599" y="22683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アンケート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841361" y="2932271"/>
            <a:ext cx="3308223" cy="5835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配布されたフォームから、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この後ご回答をお願いします。</a:t>
            </a:r>
          </a:p>
        </p:txBody>
      </p:sp>
      <p:sp>
        <p:nvSpPr>
          <p:cNvPr id="24" name="Rectangle 24"/>
          <p:cNvSpPr/>
          <p:nvPr/>
        </p:nvSpPr>
        <p:spPr>
          <a:xfrm>
            <a:off x="609600" y="5048250"/>
            <a:ext cx="10972800" cy="876300"/>
          </a:xfrm>
          <a:prstGeom prst="roundRect">
            <a:avLst>
              <a:gd name="adj" fmla="val 10870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5" name="Rectangle 25"/>
          <p:cNvSpPr/>
          <p:nvPr/>
        </p:nvSpPr>
        <p:spPr>
          <a:xfrm>
            <a:off x="609600" y="5048250"/>
            <a:ext cx="76200" cy="87630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979170" y="5357812"/>
            <a:ext cx="6263640" cy="4400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質問はどんな粒度でも構いません。</a:t>
            </a:r>
          </a:p>
        </p:txBody>
      </p:sp>
      <p:pic>
        <p:nvPicPr>
          <p:cNvPr id="27" name="Imag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427809" y="6578441"/>
            <a:ext cx="159353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60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3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580" y="2857500"/>
            <a:ext cx="3928840" cy="1019175"/>
          </a:xfrm>
          <a:prstGeom prst="rect">
            <a:avLst/>
          </a:prstGeom>
        </p:spPr>
      </p:pic>
      <p:sp>
        <p:nvSpPr>
          <p:cNvPr id="4" name="Rectangle 4"/>
          <p:cNvSpPr/>
          <p:nvPr/>
        </p:nvSpPr>
        <p:spPr>
          <a:xfrm>
            <a:off x="5143500" y="4191000"/>
            <a:ext cx="1905000" cy="19050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4071358" y="4459129"/>
            <a:ext cx="4049284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株式会社ギブリー (Givery, Inc.)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14018" y="4799171"/>
            <a:ext cx="6563963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〒150-0036 東京都渋谷区南平台町15-13 帝都渋谷ビル8F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3838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</p:sp>
      <p:sp>
        <p:nvSpPr>
          <p:cNvPr id="4" name="Rectangle 4"/>
          <p:cNvSpPr/>
          <p:nvPr/>
        </p:nvSpPr>
        <p:spPr>
          <a:xfrm>
            <a:off x="457200" y="495300"/>
            <a:ext cx="1143000" cy="457200"/>
          </a:xfrm>
          <a:prstGeom prst="roundRect">
            <a:avLst>
              <a:gd name="adj" fmla="val 16667"/>
            </a:avLst>
          </a:prstGeom>
          <a:solidFill>
            <a:srgbClr val="999999"/>
          </a:solidFill>
          <a:ln>
            <a:noFill/>
          </a:ln>
        </p:spPr>
      </p:sp>
      <p:sp>
        <p:nvSpPr>
          <p:cNvPr id="5" name="TextBox 5"/>
          <p:cNvSpPr txBox="1"/>
          <p:nvPr/>
        </p:nvSpPr>
        <p:spPr>
          <a:xfrm>
            <a:off x="734282" y="621982"/>
            <a:ext cx="588836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補足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89201" y="641509"/>
            <a:ext cx="2284381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進め方の約束</a:t>
            </a:r>
          </a:p>
        </p:txBody>
      </p:sp>
      <p:sp>
        <p:nvSpPr>
          <p:cNvPr id="7" name="Rectangle 7"/>
          <p:cNvSpPr/>
          <p:nvPr/>
        </p:nvSpPr>
        <p:spPr>
          <a:xfrm>
            <a:off x="2000250" y="1028700"/>
            <a:ext cx="9582150" cy="19050"/>
          </a:xfrm>
          <a:prstGeom prst="rect">
            <a:avLst/>
          </a:prstGeom>
          <a:solidFill>
            <a:srgbClr val="999999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597027" y="1294924"/>
            <a:ext cx="7319058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同じ依頼でも出力は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毎回ばらつく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前提</a:t>
            </a:r>
          </a:p>
        </p:txBody>
      </p:sp>
      <p:sp>
        <p:nvSpPr>
          <p:cNvPr id="9" name="Rectangle 9"/>
          <p:cNvSpPr/>
          <p:nvPr/>
        </p:nvSpPr>
        <p:spPr>
          <a:xfrm>
            <a:off x="609600" y="2057400"/>
            <a:ext cx="5372100" cy="1866900"/>
          </a:xfrm>
          <a:prstGeom prst="roundRect">
            <a:avLst>
              <a:gd name="adj" fmla="val 51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0" name="Rectangle 10"/>
          <p:cNvSpPr/>
          <p:nvPr/>
        </p:nvSpPr>
        <p:spPr>
          <a:xfrm>
            <a:off x="609600" y="2057400"/>
            <a:ext cx="5372100" cy="762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Ellipse 11"/>
          <p:cNvSpPr/>
          <p:nvPr/>
        </p:nvSpPr>
        <p:spPr>
          <a:xfrm>
            <a:off x="752475" y="233362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839228" y="24083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1199" y="2392204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出力は毎回ばらつく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7161" y="2798921"/>
            <a:ext cx="4955096" cy="7930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同じ依頼でも違う形が返ります。形ではなく、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何を呼んで何を返しているかで判断します。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隣の人と違う形でも問題ありません。</a:t>
            </a:r>
          </a:p>
        </p:txBody>
      </p:sp>
      <p:sp>
        <p:nvSpPr>
          <p:cNvPr id="15" name="Rectangle 15"/>
          <p:cNvSpPr/>
          <p:nvPr/>
        </p:nvSpPr>
        <p:spPr>
          <a:xfrm>
            <a:off x="6210300" y="2057400"/>
            <a:ext cx="5372100" cy="1866900"/>
          </a:xfrm>
          <a:prstGeom prst="roundRect">
            <a:avLst>
              <a:gd name="adj" fmla="val 51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16" name="Rectangle 16"/>
          <p:cNvSpPr/>
          <p:nvPr/>
        </p:nvSpPr>
        <p:spPr>
          <a:xfrm>
            <a:off x="6210300" y="2057400"/>
            <a:ext cx="5372100" cy="762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7" name="Ellipse 17"/>
          <p:cNvSpPr/>
          <p:nvPr/>
        </p:nvSpPr>
        <p:spPr>
          <a:xfrm>
            <a:off x="6353175" y="233362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18" name="TextBox 18"/>
          <p:cNvSpPr txBox="1"/>
          <p:nvPr/>
        </p:nvSpPr>
        <p:spPr>
          <a:xfrm>
            <a:off x="6439928" y="240839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11899" y="2392204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全員そろって次へ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07861" y="2798921"/>
            <a:ext cx="4249293" cy="7930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全員が終わるのを待ってから、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次の演習に進みます。手が止まったら、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手を挙げて教えてください。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4095750"/>
            <a:ext cx="5372100" cy="1866900"/>
          </a:xfrm>
          <a:prstGeom prst="roundRect">
            <a:avLst>
              <a:gd name="adj" fmla="val 51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2" name="Rectangle 22"/>
          <p:cNvSpPr/>
          <p:nvPr/>
        </p:nvSpPr>
        <p:spPr>
          <a:xfrm>
            <a:off x="609600" y="4095750"/>
            <a:ext cx="5372100" cy="762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3" name="Ellipse 23"/>
          <p:cNvSpPr/>
          <p:nvPr/>
        </p:nvSpPr>
        <p:spPr>
          <a:xfrm>
            <a:off x="752475" y="43719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839228" y="44467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1199" y="4430554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壊しても戻ります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07161" y="4837271"/>
            <a:ext cx="4978622" cy="7930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データはメモリ上の H2 で動きます。アプリを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再起動すると受注10件の初期状態に戻るので、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気にせず触ってください。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210300" y="4095750"/>
            <a:ext cx="5372100" cy="1866900"/>
          </a:xfrm>
          <a:prstGeom prst="roundRect">
            <a:avLst>
              <a:gd name="adj" fmla="val 5102"/>
            </a:avLst>
          </a:prstGeom>
          <a:solidFill>
            <a:srgbClr val="F7F9FA"/>
          </a:solidFill>
          <a:ln>
            <a:noFill/>
          </a:ln>
        </p:spPr>
      </p:sp>
      <p:sp>
        <p:nvSpPr>
          <p:cNvPr id="28" name="Rectangle 28"/>
          <p:cNvSpPr/>
          <p:nvPr/>
        </p:nvSpPr>
        <p:spPr>
          <a:xfrm>
            <a:off x="6210300" y="4095750"/>
            <a:ext cx="5372100" cy="76200"/>
          </a:xfrm>
          <a:prstGeom prst="roundRect">
            <a:avLst>
              <a:gd name="adj" fmla="val 50000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9" name="Ellipse 29"/>
          <p:cNvSpPr/>
          <p:nvPr/>
        </p:nvSpPr>
        <p:spPr>
          <a:xfrm>
            <a:off x="6353175" y="4371975"/>
            <a:ext cx="323850" cy="323850"/>
          </a:xfrm>
          <a:prstGeom prst="ellipse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6439928" y="4446746"/>
            <a:ext cx="150345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811899" y="4430554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手順は教材サイト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507861" y="4837271"/>
            <a:ext cx="4484560" cy="7930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手順の逐語とプロンプト全文は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教材サイトにあります。このスライドは、</a:t>
            </a:r>
          </a:p>
          <a:p>
            <a:pPr algn="l">
              <a:lnSpc>
                <a:spcPts val="2025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全体の地図として見てください。</a:t>
            </a:r>
          </a:p>
        </p:txBody>
      </p:sp>
      <p:pic>
        <p:nvPicPr>
          <p:cNvPr id="33" name="Imag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7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1133475" cy="1181100"/>
          </a:xfrm>
          <a:custGeom>
            <a:avLst/>
            <a:gdLst/>
            <a:ahLst/>
            <a:cxnLst/>
            <a:rect l="l" t="t" r="r" b="b"/>
            <a:pathLst>
              <a:path w="1133475" h="1181100">
                <a:moveTo>
                  <a:pt x="0" y="0"/>
                </a:moveTo>
                <a:lnTo>
                  <a:pt x="1133475" y="0"/>
                </a:lnTo>
                <a:lnTo>
                  <a:pt x="0" y="118110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598551" y="641509"/>
            <a:ext cx="5300758" cy="425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演習の共通フローと進捗マップ</a:t>
            </a:r>
          </a:p>
        </p:txBody>
      </p:sp>
      <p:sp>
        <p:nvSpPr>
          <p:cNvPr id="5" name="Rectangle 5"/>
          <p:cNvSpPr/>
          <p:nvPr/>
        </p:nvSpPr>
        <p:spPr>
          <a:xfrm>
            <a:off x="609600" y="1028700"/>
            <a:ext cx="10972800" cy="19050"/>
          </a:xfrm>
          <a:prstGeom prst="rect">
            <a:avLst/>
          </a:prstGeom>
          <a:solidFill>
            <a:srgbClr val="A3DDE3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97027" y="1294924"/>
            <a:ext cx="8177165" cy="4840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頼む前に</a:t>
            </a:r>
            <a:r>
              <a:rPr lang="zh-CN" sz="2480" b="1" dirty="0">
                <a:solidFill>
                  <a:srgbClr val="264DBF"/>
                </a:solidFill>
                <a:latin typeface="Zen Kaku Gothic New"/>
                <a:ea typeface="Zen Kaku Gothic New"/>
                <a:cs typeface="Zen Kaku Gothic New"/>
              </a:rPr>
              <a:t>予想</a:t>
            </a:r>
            <a:r>
              <a:rPr lang="zh-CN" sz="24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し、返ってきたら画面で確認</a:t>
            </a:r>
          </a:p>
        </p:txBody>
      </p:sp>
      <p:sp>
        <p:nvSpPr>
          <p:cNvPr id="7" name="Polygon 7"/>
          <p:cNvSpPr/>
          <p:nvPr/>
        </p:nvSpPr>
        <p:spPr>
          <a:xfrm>
            <a:off x="609600" y="2095500"/>
            <a:ext cx="2571750" cy="762000"/>
          </a:xfrm>
          <a:custGeom>
            <a:avLst/>
            <a:gdLst/>
            <a:ahLst/>
            <a:cxnLst/>
            <a:rect l="l" t="t" r="r" b="b"/>
            <a:pathLst>
              <a:path w="2571750" h="762000">
                <a:moveTo>
                  <a:pt x="0" y="0"/>
                </a:moveTo>
                <a:lnTo>
                  <a:pt x="2286000" y="0"/>
                </a:lnTo>
                <a:lnTo>
                  <a:pt x="2571750" y="381000"/>
                </a:lnTo>
                <a:lnTo>
                  <a:pt x="2286000" y="762000"/>
                </a:lnTo>
                <a:lnTo>
                  <a:pt x="0" y="762000"/>
                </a:lnTo>
                <a:lnTo>
                  <a:pt x="285750" y="3810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931855" y="23826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自分で予想する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997" y="3046571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返ってくる形を先に思い描く</a:t>
            </a:r>
          </a:p>
        </p:txBody>
      </p:sp>
      <p:sp>
        <p:nvSpPr>
          <p:cNvPr id="10" name="Polygon 10"/>
          <p:cNvSpPr/>
          <p:nvPr/>
        </p:nvSpPr>
        <p:spPr>
          <a:xfrm>
            <a:off x="3238500" y="2095500"/>
            <a:ext cx="2571750" cy="762000"/>
          </a:xfrm>
          <a:custGeom>
            <a:avLst/>
            <a:gdLst/>
            <a:ahLst/>
            <a:cxnLst/>
            <a:rect l="l" t="t" r="r" b="b"/>
            <a:pathLst>
              <a:path w="2571750" h="762000">
                <a:moveTo>
                  <a:pt x="0" y="0"/>
                </a:moveTo>
                <a:lnTo>
                  <a:pt x="2286000" y="0"/>
                </a:lnTo>
                <a:lnTo>
                  <a:pt x="2571750" y="381000"/>
                </a:lnTo>
                <a:lnTo>
                  <a:pt x="2286000" y="762000"/>
                </a:lnTo>
                <a:lnTo>
                  <a:pt x="0" y="762000"/>
                </a:lnTo>
                <a:lnTo>
                  <a:pt x="285750" y="3810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833789" y="2382679"/>
            <a:ext cx="1381173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一言で頼む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58432" y="3046571"/>
            <a:ext cx="213188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長い指示は書かない</a:t>
            </a:r>
          </a:p>
        </p:txBody>
      </p:sp>
      <p:sp>
        <p:nvSpPr>
          <p:cNvPr id="13" name="Polygon 13"/>
          <p:cNvSpPr/>
          <p:nvPr/>
        </p:nvSpPr>
        <p:spPr>
          <a:xfrm>
            <a:off x="5867400" y="2095500"/>
            <a:ext cx="2571750" cy="762000"/>
          </a:xfrm>
          <a:custGeom>
            <a:avLst/>
            <a:gdLst/>
            <a:ahLst/>
            <a:cxnLst/>
            <a:rect l="l" t="t" r="r" b="b"/>
            <a:pathLst>
              <a:path w="2571750" h="762000">
                <a:moveTo>
                  <a:pt x="0" y="0"/>
                </a:moveTo>
                <a:lnTo>
                  <a:pt x="2286000" y="0"/>
                </a:lnTo>
                <a:lnTo>
                  <a:pt x="2571750" y="381000"/>
                </a:lnTo>
                <a:lnTo>
                  <a:pt x="2286000" y="762000"/>
                </a:lnTo>
                <a:lnTo>
                  <a:pt x="0" y="762000"/>
                </a:lnTo>
                <a:lnTo>
                  <a:pt x="285750" y="3810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4" name="TextBox 14"/>
          <p:cNvSpPr txBox="1"/>
          <p:nvPr/>
        </p:nvSpPr>
        <p:spPr>
          <a:xfrm>
            <a:off x="6053138" y="2382679"/>
            <a:ext cx="2200275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計画と差分を読む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852065" y="3046571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承認する前に中身を見る</a:t>
            </a:r>
          </a:p>
        </p:txBody>
      </p:sp>
      <p:sp>
        <p:nvSpPr>
          <p:cNvPr id="16" name="Polygon 16"/>
          <p:cNvSpPr/>
          <p:nvPr/>
        </p:nvSpPr>
        <p:spPr>
          <a:xfrm>
            <a:off x="8496300" y="2095500"/>
            <a:ext cx="2571750" cy="762000"/>
          </a:xfrm>
          <a:custGeom>
            <a:avLst/>
            <a:gdLst/>
            <a:ahLst/>
            <a:cxnLst/>
            <a:rect l="l" t="t" r="r" b="b"/>
            <a:pathLst>
              <a:path w="2571750" h="762000">
                <a:moveTo>
                  <a:pt x="0" y="0"/>
                </a:moveTo>
                <a:lnTo>
                  <a:pt x="2286000" y="0"/>
                </a:lnTo>
                <a:lnTo>
                  <a:pt x="2571750" y="381000"/>
                </a:lnTo>
                <a:lnTo>
                  <a:pt x="2286000" y="762000"/>
                </a:lnTo>
                <a:lnTo>
                  <a:pt x="0" y="762000"/>
                </a:lnTo>
                <a:lnTo>
                  <a:pt x="285750" y="381000"/>
                </a:lnTo>
                <a:close/>
              </a:path>
            </a:pathLst>
          </a:custGeom>
          <a:solidFill>
            <a:srgbClr val="47BCC6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8818555" y="2382679"/>
            <a:ext cx="1927241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58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画面で確かめる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63331" y="3046571"/>
            <a:ext cx="2837688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ブラウザを再読み込みする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09600" y="3638550"/>
            <a:ext cx="10972800" cy="19050"/>
          </a:xfrm>
          <a:prstGeom prst="rect">
            <a:avLst/>
          </a:prstGeom>
          <a:solidFill>
            <a:srgbClr val="E3E7EA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601599" y="3925729"/>
            <a:ext cx="2473309" cy="3080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8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進捗マップの読み方</a:t>
            </a:r>
          </a:p>
        </p:txBody>
      </p:sp>
      <p:sp>
        <p:nvSpPr>
          <p:cNvPr id="21" name="Rectangle 21"/>
          <p:cNvSpPr/>
          <p:nvPr/>
        </p:nvSpPr>
        <p:spPr>
          <a:xfrm>
            <a:off x="609600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22" name="TextBox 22"/>
          <p:cNvSpPr txBox="1"/>
          <p:nvPr/>
        </p:nvSpPr>
        <p:spPr>
          <a:xfrm>
            <a:off x="1112568" y="442769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23" name="Rectangle 23"/>
          <p:cNvSpPr/>
          <p:nvPr/>
        </p:nvSpPr>
        <p:spPr>
          <a:xfrm>
            <a:off x="2181225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4" name="TextBox 24"/>
          <p:cNvSpPr txBox="1"/>
          <p:nvPr/>
        </p:nvSpPr>
        <p:spPr>
          <a:xfrm>
            <a:off x="2652522" y="44276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25" name="Rectangle 25"/>
          <p:cNvSpPr/>
          <p:nvPr/>
        </p:nvSpPr>
        <p:spPr>
          <a:xfrm>
            <a:off x="3752850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6" name="TextBox 26"/>
          <p:cNvSpPr txBox="1"/>
          <p:nvPr/>
        </p:nvSpPr>
        <p:spPr>
          <a:xfrm>
            <a:off x="4224147" y="44276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27" name="Rectangle 27"/>
          <p:cNvSpPr/>
          <p:nvPr/>
        </p:nvSpPr>
        <p:spPr>
          <a:xfrm>
            <a:off x="5324475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8" name="TextBox 28"/>
          <p:cNvSpPr txBox="1"/>
          <p:nvPr/>
        </p:nvSpPr>
        <p:spPr>
          <a:xfrm>
            <a:off x="5795772" y="44276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29" name="Rectangle 29"/>
          <p:cNvSpPr/>
          <p:nvPr/>
        </p:nvSpPr>
        <p:spPr>
          <a:xfrm>
            <a:off x="6896100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30" name="TextBox 30"/>
          <p:cNvSpPr txBox="1"/>
          <p:nvPr/>
        </p:nvSpPr>
        <p:spPr>
          <a:xfrm>
            <a:off x="7367397" y="44276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31" name="Rectangle 31"/>
          <p:cNvSpPr/>
          <p:nvPr/>
        </p:nvSpPr>
        <p:spPr>
          <a:xfrm>
            <a:off x="8467725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32" name="TextBox 32"/>
          <p:cNvSpPr txBox="1"/>
          <p:nvPr/>
        </p:nvSpPr>
        <p:spPr>
          <a:xfrm>
            <a:off x="8939022" y="44276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33" name="Rectangle 33"/>
          <p:cNvSpPr/>
          <p:nvPr/>
        </p:nvSpPr>
        <p:spPr>
          <a:xfrm>
            <a:off x="10039350" y="4381500"/>
            <a:ext cx="1514475" cy="285750"/>
          </a:xfrm>
          <a:prstGeom prst="roundRect">
            <a:avLst>
              <a:gd name="adj" fmla="val 13333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34" name="TextBox 34"/>
          <p:cNvSpPr txBox="1"/>
          <p:nvPr/>
        </p:nvSpPr>
        <p:spPr>
          <a:xfrm>
            <a:off x="10436447" y="44276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sp>
        <p:nvSpPr>
          <p:cNvPr id="35" name="Rectangle 35"/>
          <p:cNvSpPr/>
          <p:nvPr/>
        </p:nvSpPr>
        <p:spPr>
          <a:xfrm>
            <a:off x="609600" y="5105400"/>
            <a:ext cx="1047750" cy="323850"/>
          </a:xfrm>
          <a:prstGeom prst="roundRect">
            <a:avLst>
              <a:gd name="adj" fmla="val 11765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36" name="TextBox 36"/>
          <p:cNvSpPr txBox="1"/>
          <p:nvPr/>
        </p:nvSpPr>
        <p:spPr>
          <a:xfrm>
            <a:off x="833599" y="5170646"/>
            <a:ext cx="59975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840611" y="5170646"/>
            <a:ext cx="260242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濃いコマがいまの現在地</a:t>
            </a:r>
          </a:p>
        </p:txBody>
      </p:sp>
      <p:sp>
        <p:nvSpPr>
          <p:cNvPr id="38" name="Rectangle 38"/>
          <p:cNvSpPr/>
          <p:nvPr/>
        </p:nvSpPr>
        <p:spPr>
          <a:xfrm>
            <a:off x="609600" y="5581650"/>
            <a:ext cx="1047750" cy="323850"/>
          </a:xfrm>
          <a:prstGeom prst="roundRect">
            <a:avLst>
              <a:gd name="adj" fmla="val 11765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39" name="TextBox 39"/>
          <p:cNvSpPr txBox="1"/>
          <p:nvPr/>
        </p:nvSpPr>
        <p:spPr>
          <a:xfrm>
            <a:off x="847534" y="56468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7A7A7A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840611" y="5646896"/>
            <a:ext cx="3072956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薄いコマはこれから進む演習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088761" y="5170646"/>
            <a:ext cx="4719828" cy="5644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章の変わり目に同じ帯が出ます。</a:t>
            </a:r>
          </a:p>
          <a:p>
            <a:pPr algn="l">
              <a:lnSpc>
                <a:spcPts val="225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いま何番目かは、ここで確認してください。</a:t>
            </a:r>
          </a:p>
        </p:txBody>
      </p:sp>
      <p:pic>
        <p:nvPicPr>
          <p:cNvPr id="42" name="Imag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96050"/>
            <a:ext cx="838200" cy="217170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1195388" y="6578441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112203" y="6578441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502723" y="6578441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8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9FA"/>
          </a:solidFill>
          <a:ln>
            <a:noFill/>
          </a:ln>
        </p:spPr>
      </p:sp>
      <p:sp>
        <p:nvSpPr>
          <p:cNvPr id="3" name="Polygon 3"/>
          <p:cNvSpPr/>
          <p:nvPr/>
        </p:nvSpPr>
        <p:spPr>
          <a:xfrm>
            <a:off x="0" y="0"/>
            <a:ext cx="2476500" cy="2571750"/>
          </a:xfrm>
          <a:custGeom>
            <a:avLst/>
            <a:gdLst/>
            <a:ahLst/>
            <a:cxnLst/>
            <a:rect l="l" t="t" r="r" b="b"/>
            <a:pathLst>
              <a:path w="2476500" h="2571750">
                <a:moveTo>
                  <a:pt x="0" y="0"/>
                </a:moveTo>
                <a:lnTo>
                  <a:pt x="2476500" y="0"/>
                </a:lnTo>
                <a:lnTo>
                  <a:pt x="0" y="2571750"/>
                </a:lnTo>
                <a:close/>
              </a:path>
            </a:pathLst>
          </a:custGeom>
          <a:solidFill>
            <a:srgbClr val="A3DDE3"/>
          </a:solidFill>
          <a:ln>
            <a:noFill/>
          </a:ln>
        </p:spPr>
      </p:sp>
      <p:sp>
        <p:nvSpPr>
          <p:cNvPr id="4" name="TextBox 4"/>
          <p:cNvSpPr txBox="1"/>
          <p:nvPr/>
        </p:nvSpPr>
        <p:spPr>
          <a:xfrm>
            <a:off x="1135380" y="2028825"/>
            <a:ext cx="1399413" cy="2933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500" b="1" spc="30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SESSION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3950" y="2405062"/>
            <a:ext cx="2183368" cy="21621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1250" b="1" dirty="0">
                <a:solidFill>
                  <a:srgbClr val="47BCC6"/>
                </a:solidFill>
                <a:latin typeface="Zen Kaku Gothic New"/>
                <a:ea typeface="Zen Kaku Gothic New"/>
                <a:cs typeface="Zen Kaku Gothic New"/>
              </a:rPr>
              <a:t>01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5474" y="4028122"/>
            <a:ext cx="7211949" cy="6747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3450" b="1" dirty="0">
                <a:solidFill>
                  <a:srgbClr val="000000"/>
                </a:solidFill>
                <a:latin typeface="Zen Kaku Gothic New"/>
                <a:ea typeface="Zen Kaku Gothic New"/>
                <a:cs typeface="Zen Kaku Gothic New"/>
              </a:rPr>
              <a:t>受注管理システムの歩き方</a:t>
            </a:r>
          </a:p>
        </p:txBody>
      </p:sp>
      <p:sp>
        <p:nvSpPr>
          <p:cNvPr id="7" name="Rectangle 7"/>
          <p:cNvSpPr/>
          <p:nvPr/>
        </p:nvSpPr>
        <p:spPr>
          <a:xfrm>
            <a:off x="1162050" y="4629150"/>
            <a:ext cx="3429000" cy="28575"/>
          </a:xfrm>
          <a:prstGeom prst="rect">
            <a:avLst/>
          </a:prstGeom>
          <a:solidFill>
            <a:srgbClr val="47BCC6"/>
          </a:solidFill>
          <a:ln>
            <a:noFill/>
          </a:ln>
        </p:spPr>
      </p:sp>
      <p:sp>
        <p:nvSpPr>
          <p:cNvPr id="8" name="TextBox 8"/>
          <p:cNvSpPr txBox="1"/>
          <p:nvPr/>
        </p:nvSpPr>
        <p:spPr>
          <a:xfrm>
            <a:off x="1154811" y="4875371"/>
            <a:ext cx="8484108" cy="8883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3日間ずっと触るシステムです。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業務・データ・ファイル配置をここで押さえます。</a:t>
            </a:r>
          </a:p>
          <a:p>
            <a:pPr algn="l">
              <a:lnSpc>
                <a:spcPts val="2400"/>
              </a:lnSpc>
            </a:pPr>
            <a:r>
              <a:rPr lang="zh-CN" sz="1420" dirty="0">
                <a:solidFill>
                  <a:srgbClr val="484848"/>
                </a:solidFill>
                <a:latin typeface="Zen Kaku Gothic New"/>
                <a:ea typeface="Zen Kaku Gothic New"/>
                <a:cs typeface="Zen Kaku Gothic New"/>
              </a:rPr>
              <a:t>ここを飛ばすと、自分がどこを直しているのか分からないまま実装に入ります。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933" y="5637848"/>
            <a:ext cx="1304373" cy="3813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1950" b="1" dirty="0">
                <a:solidFill>
                  <a:srgbClr val="2E9AA4"/>
                </a:solidFill>
                <a:latin typeface="Zen Kaku Gothic New"/>
                <a:ea typeface="Zen Kaku Gothic New"/>
                <a:cs typeface="Zen Kaku Gothic New"/>
              </a:rPr>
              <a:t>[20min]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600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47BCC6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1122759" y="6142196"/>
            <a:ext cx="50854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b="1" dirty="0">
                <a:solidFill>
                  <a:srgbClr val="FFFFFF"/>
                </a:solidFill>
                <a:latin typeface="Zen Kaku Gothic New"/>
                <a:ea typeface="Zen Kaku Gothic New"/>
                <a:cs typeface="Zen Kaku Gothic New"/>
              </a:rPr>
              <a:t>導入</a:t>
            </a:r>
          </a:p>
        </p:txBody>
      </p:sp>
      <p:sp>
        <p:nvSpPr>
          <p:cNvPr id="12" name="Rectangle 12"/>
          <p:cNvSpPr/>
          <p:nvPr/>
        </p:nvSpPr>
        <p:spPr>
          <a:xfrm>
            <a:off x="2182558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3" name="TextBox 13"/>
          <p:cNvSpPr txBox="1"/>
          <p:nvPr/>
        </p:nvSpPr>
        <p:spPr>
          <a:xfrm>
            <a:off x="2664047" y="6142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D1-1</a:t>
            </a:r>
          </a:p>
        </p:txBody>
      </p:sp>
      <p:sp>
        <p:nvSpPr>
          <p:cNvPr id="14" name="Rectangle 14"/>
          <p:cNvSpPr/>
          <p:nvPr/>
        </p:nvSpPr>
        <p:spPr>
          <a:xfrm>
            <a:off x="3755517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4237006" y="6142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D1-2</a:t>
            </a:r>
          </a:p>
        </p:txBody>
      </p:sp>
      <p:sp>
        <p:nvSpPr>
          <p:cNvPr id="16" name="Rectangle 16"/>
          <p:cNvSpPr/>
          <p:nvPr/>
        </p:nvSpPr>
        <p:spPr>
          <a:xfrm>
            <a:off x="5328476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7" name="TextBox 17"/>
          <p:cNvSpPr txBox="1"/>
          <p:nvPr/>
        </p:nvSpPr>
        <p:spPr>
          <a:xfrm>
            <a:off x="5809964" y="6142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D1-3</a:t>
            </a:r>
          </a:p>
        </p:txBody>
      </p:sp>
      <p:sp>
        <p:nvSpPr>
          <p:cNvPr id="18" name="Rectangle 18"/>
          <p:cNvSpPr/>
          <p:nvPr/>
        </p:nvSpPr>
        <p:spPr>
          <a:xfrm>
            <a:off x="6901434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19" name="TextBox 19"/>
          <p:cNvSpPr txBox="1"/>
          <p:nvPr/>
        </p:nvSpPr>
        <p:spPr>
          <a:xfrm>
            <a:off x="7382923" y="6142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D1-4</a:t>
            </a:r>
          </a:p>
        </p:txBody>
      </p:sp>
      <p:sp>
        <p:nvSpPr>
          <p:cNvPr id="20" name="Rectangle 20"/>
          <p:cNvSpPr/>
          <p:nvPr/>
        </p:nvSpPr>
        <p:spPr>
          <a:xfrm>
            <a:off x="8474392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8955881" y="6142196"/>
            <a:ext cx="571881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D1-5</a:t>
            </a:r>
          </a:p>
        </p:txBody>
      </p:sp>
      <p:sp>
        <p:nvSpPr>
          <p:cNvPr id="22" name="Rectangle 22"/>
          <p:cNvSpPr/>
          <p:nvPr/>
        </p:nvSpPr>
        <p:spPr>
          <a:xfrm>
            <a:off x="10047351" y="6115050"/>
            <a:ext cx="1534858" cy="266700"/>
          </a:xfrm>
          <a:prstGeom prst="roundRect">
            <a:avLst>
              <a:gd name="adj" fmla="val 14286"/>
            </a:avLst>
          </a:prstGeom>
          <a:solidFill>
            <a:srgbClr val="E3E7EA"/>
          </a:solidFill>
          <a:ln>
            <a:noFill/>
          </a:ln>
        </p:spPr>
      </p:sp>
      <p:sp>
        <p:nvSpPr>
          <p:cNvPr id="23" name="TextBox 23"/>
          <p:cNvSpPr txBox="1"/>
          <p:nvPr/>
        </p:nvSpPr>
        <p:spPr>
          <a:xfrm>
            <a:off x="10454640" y="6142196"/>
            <a:ext cx="720280" cy="278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420" dirty="0">
                <a:solidFill>
                  <a:srgbClr val="6B7A7F"/>
                </a:solidFill>
                <a:latin typeface="Zen Kaku Gothic New"/>
                <a:ea typeface="Zen Kaku Gothic New"/>
                <a:cs typeface="Zen Kaku Gothic New"/>
              </a:rPr>
              <a:t>まとめ</a:t>
            </a:r>
          </a:p>
        </p:txBody>
      </p:sp>
      <p:pic>
        <p:nvPicPr>
          <p:cNvPr id="24" name="Imag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2" y="6505575"/>
            <a:ext cx="660926" cy="171450"/>
          </a:xfrm>
          <a:prstGeom prst="rect">
            <a:avLst/>
          </a:prstGeom>
        </p:spPr>
      </p:pic>
      <p:sp>
        <p:nvSpPr>
          <p:cNvPr id="25" name="Line 25"/>
          <p:cNvSpPr/>
          <p:nvPr/>
        </p:nvSpPr>
        <p:spPr>
          <a:xfrm>
            <a:off x="1028700" y="6524625"/>
            <a:ext cx="9525" cy="142875"/>
          </a:xfrm>
          <a:custGeom>
            <a:avLst/>
            <a:gdLst/>
            <a:ahLst/>
            <a:cxnLst/>
            <a:rect l="l" t="t" r="r" b="b"/>
            <a:pathLst>
              <a:path w="9525" h="142875">
                <a:moveTo>
                  <a:pt x="0" y="0"/>
                </a:moveTo>
                <a:lnTo>
                  <a:pt x="0" y="142875"/>
                </a:lnTo>
              </a:path>
            </a:pathLst>
          </a:custGeom>
          <a:noFill/>
          <a:ln w="9525">
            <a:solidFill>
              <a:srgbClr val="E3E7EA"/>
            </a:solidFill>
          </a:ln>
        </p:spPr>
      </p:sp>
      <p:sp>
        <p:nvSpPr>
          <p:cNvPr id="26" name="TextBox 26"/>
          <p:cNvSpPr txBox="1"/>
          <p:nvPr/>
        </p:nvSpPr>
        <p:spPr>
          <a:xfrm>
            <a:off x="1138238" y="6568916"/>
            <a:ext cx="2574095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Day1 題材を掴む ＋ Claude Code の3操作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131253" y="6568916"/>
            <a:ext cx="292250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Copyright © Givery, Inc. All rights reserved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502723" y="6568916"/>
            <a:ext cx="84439" cy="1619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en-US" sz="820" dirty="0">
                <a:solidFill>
                  <a:srgbClr val="999999"/>
                </a:solidFill>
                <a:latin typeface="Zen Kaku Gothic New"/>
                <a:ea typeface="Zen Kaku Gothic New"/>
                <a:cs typeface="Zen Kaku Gothic New"/>
              </a:rPr>
              <a:t>9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61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2026-08-16T02:41:11Z</dcterms:created>
  <dcterms:modified xsi:type="dcterms:W3CDTF">2026-08-16T02:41:11Z</dcterms:modified>
  <cp:category/>
  <cp:contentStatus/>
</cp:coreProperties>
</file>